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0" r:id="rId2"/>
    <p:sldId id="726" r:id="rId3"/>
    <p:sldId id="692" r:id="rId4"/>
    <p:sldId id="721" r:id="rId5"/>
    <p:sldId id="351" r:id="rId6"/>
    <p:sldId id="727" r:id="rId7"/>
    <p:sldId id="711" r:id="rId8"/>
    <p:sldId id="728" r:id="rId9"/>
    <p:sldId id="713" r:id="rId10"/>
    <p:sldId id="729" r:id="rId11"/>
    <p:sldId id="423" r:id="rId12"/>
    <p:sldId id="649" r:id="rId13"/>
    <p:sldId id="696" r:id="rId14"/>
    <p:sldId id="710" r:id="rId15"/>
    <p:sldId id="725" r:id="rId16"/>
    <p:sldId id="336" r:id="rId17"/>
    <p:sldId id="724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FF66"/>
    <a:srgbClr val="FF99FF"/>
    <a:srgbClr val="66FF66"/>
    <a:srgbClr val="FF3300"/>
    <a:srgbClr val="FFFFFF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C5B94-C4F5-45AA-9307-54522095E467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D6BA4E-2FC6-479A-9AA3-E284E2A2DDA2}">
      <dgm:prSet phldrT="[Text]"/>
      <dgm:spPr/>
      <dgm:t>
        <a:bodyPr/>
        <a:lstStyle/>
        <a:p>
          <a:pPr rtl="1"/>
          <a:r>
            <a:rPr lang="fa-IR" dirty="0">
              <a:solidFill>
                <a:schemeClr val="tx1"/>
              </a:solidFill>
              <a:cs typeface="B Titr" panose="00000700000000000000" pitchFamily="2" charset="-78"/>
            </a:rPr>
            <a:t>عملیات شرکت به صورت اثربخش و کارا انجام می شود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F8D19196-FD61-4CCD-8580-60E0062884D9}" type="parTrans" cxnId="{AFE4C9B5-59CB-4371-8E44-F3466328C817}">
      <dgm:prSet/>
      <dgm:spPr/>
      <dgm:t>
        <a:bodyPr/>
        <a:lstStyle/>
        <a:p>
          <a:endParaRPr lang="en-US"/>
        </a:p>
      </dgm:t>
    </dgm:pt>
    <dgm:pt modelId="{78C46E2D-0D36-4868-9FDC-A89D08CE787C}" type="sibTrans" cxnId="{AFE4C9B5-59CB-4371-8E44-F3466328C817}">
      <dgm:prSet/>
      <dgm:spPr/>
      <dgm:t>
        <a:bodyPr/>
        <a:lstStyle/>
        <a:p>
          <a:endParaRPr lang="en-US"/>
        </a:p>
      </dgm:t>
    </dgm:pt>
    <dgm:pt modelId="{299618BE-2864-4D23-A971-15CC1CEF9AAB}">
      <dgm:prSet phldrT="[Text]"/>
      <dgm:spPr/>
      <dgm:t>
        <a:bodyPr/>
        <a:lstStyle/>
        <a:p>
          <a:pPr rtl="1"/>
          <a:r>
            <a:rPr lang="fa-IR" dirty="0">
              <a:solidFill>
                <a:schemeClr val="tx1"/>
              </a:solidFill>
              <a:cs typeface="B Titr" panose="00000700000000000000" pitchFamily="2" charset="-78"/>
            </a:rPr>
            <a:t>همه الزامات رعایت می شوند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EA0E957-A079-42A2-8127-7D4413FD663C}" type="parTrans" cxnId="{6773E8AB-93EE-43BD-A6BB-79BB32939037}">
      <dgm:prSet/>
      <dgm:spPr/>
      <dgm:t>
        <a:bodyPr/>
        <a:lstStyle/>
        <a:p>
          <a:endParaRPr lang="en-US"/>
        </a:p>
      </dgm:t>
    </dgm:pt>
    <dgm:pt modelId="{7E19634B-7C49-464F-B984-EACC83CB00E2}" type="sibTrans" cxnId="{6773E8AB-93EE-43BD-A6BB-79BB32939037}">
      <dgm:prSet/>
      <dgm:spPr/>
      <dgm:t>
        <a:bodyPr/>
        <a:lstStyle/>
        <a:p>
          <a:endParaRPr lang="en-US"/>
        </a:p>
      </dgm:t>
    </dgm:pt>
    <dgm:pt modelId="{32753676-504F-4EB8-9E35-63CCA234D90F}">
      <dgm:prSet phldrT="[Text]"/>
      <dgm:spPr/>
      <dgm:t>
        <a:bodyPr/>
        <a:lstStyle/>
        <a:p>
          <a:pPr rtl="1"/>
          <a:r>
            <a:rPr lang="fa-IR" dirty="0">
              <a:solidFill>
                <a:schemeClr val="tx1"/>
              </a:solidFill>
              <a:cs typeface="B Titr" panose="00000700000000000000" pitchFamily="2" charset="-78"/>
            </a:rPr>
            <a:t>شفافیت و پاسخگویی وجود دارد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51E6087-6D8E-466F-8495-E2C05C2F44D7}" type="parTrans" cxnId="{4ABCA17F-9AED-4768-8B3D-8CCF325EE7E7}">
      <dgm:prSet/>
      <dgm:spPr/>
      <dgm:t>
        <a:bodyPr/>
        <a:lstStyle/>
        <a:p>
          <a:endParaRPr lang="en-US"/>
        </a:p>
      </dgm:t>
    </dgm:pt>
    <dgm:pt modelId="{F6636D91-2E83-4218-9BB4-1BAAD0896CF3}" type="sibTrans" cxnId="{4ABCA17F-9AED-4768-8B3D-8CCF325EE7E7}">
      <dgm:prSet/>
      <dgm:spPr/>
      <dgm:t>
        <a:bodyPr/>
        <a:lstStyle/>
        <a:p>
          <a:endParaRPr lang="en-US"/>
        </a:p>
      </dgm:t>
    </dgm:pt>
    <dgm:pt modelId="{FD231EF4-F5B7-4C1A-8848-05CCFA29684B}" type="pres">
      <dgm:prSet presAssocID="{415C5B94-C4F5-45AA-9307-54522095E467}" presName="Name0" presStyleCnt="0">
        <dgm:presLayoutVars>
          <dgm:dir/>
          <dgm:resizeHandles val="exact"/>
        </dgm:presLayoutVars>
      </dgm:prSet>
      <dgm:spPr/>
    </dgm:pt>
    <dgm:pt modelId="{0E213FC1-420A-449E-BD95-CC294A8CD325}" type="pres">
      <dgm:prSet presAssocID="{E0D6BA4E-2FC6-479A-9AA3-E284E2A2DDA2}" presName="node" presStyleLbl="node1" presStyleIdx="0" presStyleCnt="3" custScaleX="190791" custScaleY="71604" custRadScaleRad="108570" custRadScaleInc="-32">
        <dgm:presLayoutVars>
          <dgm:bulletEnabled val="1"/>
        </dgm:presLayoutVars>
      </dgm:prSet>
      <dgm:spPr/>
    </dgm:pt>
    <dgm:pt modelId="{8FA55414-3037-41E6-ADC9-2B4579D068CD}" type="pres">
      <dgm:prSet presAssocID="{78C46E2D-0D36-4868-9FDC-A89D08CE787C}" presName="sibTrans" presStyleLbl="sibTrans2D1" presStyleIdx="0" presStyleCnt="3" custScaleY="211982" custLinFactNeighborX="41114" custLinFactNeighborY="-64474"/>
      <dgm:spPr/>
    </dgm:pt>
    <dgm:pt modelId="{27D24AB3-8998-4135-A07A-263BB5A04BDF}" type="pres">
      <dgm:prSet presAssocID="{78C46E2D-0D36-4868-9FDC-A89D08CE787C}" presName="connectorText" presStyleLbl="sibTrans2D1" presStyleIdx="0" presStyleCnt="3"/>
      <dgm:spPr/>
    </dgm:pt>
    <dgm:pt modelId="{AC9B3165-FED0-43B9-82D7-6E592EADF783}" type="pres">
      <dgm:prSet presAssocID="{299618BE-2864-4D23-A971-15CC1CEF9AAB}" presName="node" presStyleLbl="node1" presStyleIdx="1" presStyleCnt="3" custScaleX="78928" custScaleY="89506">
        <dgm:presLayoutVars>
          <dgm:bulletEnabled val="1"/>
        </dgm:presLayoutVars>
      </dgm:prSet>
      <dgm:spPr/>
    </dgm:pt>
    <dgm:pt modelId="{9378742F-F7FD-4453-8EF7-528F9F29B54A}" type="pres">
      <dgm:prSet presAssocID="{7E19634B-7C49-464F-B984-EACC83CB00E2}" presName="sibTrans" presStyleLbl="sibTrans2D1" presStyleIdx="1" presStyleCnt="3" custScaleY="202206"/>
      <dgm:spPr/>
    </dgm:pt>
    <dgm:pt modelId="{59CC184F-AD3B-4791-8669-3F340C18EC9F}" type="pres">
      <dgm:prSet presAssocID="{7E19634B-7C49-464F-B984-EACC83CB00E2}" presName="connectorText" presStyleLbl="sibTrans2D1" presStyleIdx="1" presStyleCnt="3"/>
      <dgm:spPr/>
    </dgm:pt>
    <dgm:pt modelId="{1491C661-AF07-4E9A-B4D2-0E15030A2BF7}" type="pres">
      <dgm:prSet presAssocID="{32753676-504F-4EB8-9E35-63CCA234D90F}" presName="node" presStyleLbl="node1" presStyleIdx="2" presStyleCnt="3" custScaleX="77039" custScaleY="89054">
        <dgm:presLayoutVars>
          <dgm:bulletEnabled val="1"/>
        </dgm:presLayoutVars>
      </dgm:prSet>
      <dgm:spPr/>
    </dgm:pt>
    <dgm:pt modelId="{A48E8DFC-5EDB-4D77-86E6-28DB2E1526F7}" type="pres">
      <dgm:prSet presAssocID="{F6636D91-2E83-4218-9BB4-1BAAD0896CF3}" presName="sibTrans" presStyleLbl="sibTrans2D1" presStyleIdx="2" presStyleCnt="3" custScaleY="200406" custLinFactNeighborX="-46536" custLinFactNeighborY="-40630"/>
      <dgm:spPr/>
    </dgm:pt>
    <dgm:pt modelId="{89560EE2-C4F4-471B-9E3B-C69E30210EE5}" type="pres">
      <dgm:prSet presAssocID="{F6636D91-2E83-4218-9BB4-1BAAD0896CF3}" presName="connectorText" presStyleLbl="sibTrans2D1" presStyleIdx="2" presStyleCnt="3"/>
      <dgm:spPr/>
    </dgm:pt>
  </dgm:ptLst>
  <dgm:cxnLst>
    <dgm:cxn modelId="{46838411-591C-4E45-B175-0BCA9F90EB54}" type="presOf" srcId="{299618BE-2864-4D23-A971-15CC1CEF9AAB}" destId="{AC9B3165-FED0-43B9-82D7-6E592EADF783}" srcOrd="0" destOrd="0" presId="urn:microsoft.com/office/officeart/2005/8/layout/cycle7"/>
    <dgm:cxn modelId="{45D6E321-5165-4A14-A4D0-CBB0062C2DB4}" type="presOf" srcId="{7E19634B-7C49-464F-B984-EACC83CB00E2}" destId="{59CC184F-AD3B-4791-8669-3F340C18EC9F}" srcOrd="1" destOrd="0" presId="urn:microsoft.com/office/officeart/2005/8/layout/cycle7"/>
    <dgm:cxn modelId="{2B48943F-7CDF-46B0-A90F-7D8F5E8ECD42}" type="presOf" srcId="{78C46E2D-0D36-4868-9FDC-A89D08CE787C}" destId="{27D24AB3-8998-4135-A07A-263BB5A04BDF}" srcOrd="1" destOrd="0" presId="urn:microsoft.com/office/officeart/2005/8/layout/cycle7"/>
    <dgm:cxn modelId="{167CF14D-2C22-46F9-B126-82F29DC29BC0}" type="presOf" srcId="{E0D6BA4E-2FC6-479A-9AA3-E284E2A2DDA2}" destId="{0E213FC1-420A-449E-BD95-CC294A8CD325}" srcOrd="0" destOrd="0" presId="urn:microsoft.com/office/officeart/2005/8/layout/cycle7"/>
    <dgm:cxn modelId="{4ABCA17F-9AED-4768-8B3D-8CCF325EE7E7}" srcId="{415C5B94-C4F5-45AA-9307-54522095E467}" destId="{32753676-504F-4EB8-9E35-63CCA234D90F}" srcOrd="2" destOrd="0" parTransId="{951E6087-6D8E-466F-8495-E2C05C2F44D7}" sibTransId="{F6636D91-2E83-4218-9BB4-1BAAD0896CF3}"/>
    <dgm:cxn modelId="{7115B48E-F0A0-4EF9-85AF-66E109B19B5D}" type="presOf" srcId="{415C5B94-C4F5-45AA-9307-54522095E467}" destId="{FD231EF4-F5B7-4C1A-8848-05CCFA29684B}" srcOrd="0" destOrd="0" presId="urn:microsoft.com/office/officeart/2005/8/layout/cycle7"/>
    <dgm:cxn modelId="{901C5D91-4A0D-4274-8BA1-D3AE99FF237B}" type="presOf" srcId="{32753676-504F-4EB8-9E35-63CCA234D90F}" destId="{1491C661-AF07-4E9A-B4D2-0E15030A2BF7}" srcOrd="0" destOrd="0" presId="urn:microsoft.com/office/officeart/2005/8/layout/cycle7"/>
    <dgm:cxn modelId="{B7425492-A0AC-41B6-90D6-8E83EBE62629}" type="presOf" srcId="{7E19634B-7C49-464F-B984-EACC83CB00E2}" destId="{9378742F-F7FD-4453-8EF7-528F9F29B54A}" srcOrd="0" destOrd="0" presId="urn:microsoft.com/office/officeart/2005/8/layout/cycle7"/>
    <dgm:cxn modelId="{6773E8AB-93EE-43BD-A6BB-79BB32939037}" srcId="{415C5B94-C4F5-45AA-9307-54522095E467}" destId="{299618BE-2864-4D23-A971-15CC1CEF9AAB}" srcOrd="1" destOrd="0" parTransId="{5EA0E957-A079-42A2-8127-7D4413FD663C}" sibTransId="{7E19634B-7C49-464F-B984-EACC83CB00E2}"/>
    <dgm:cxn modelId="{AFE4C9B5-59CB-4371-8E44-F3466328C817}" srcId="{415C5B94-C4F5-45AA-9307-54522095E467}" destId="{E0D6BA4E-2FC6-479A-9AA3-E284E2A2DDA2}" srcOrd="0" destOrd="0" parTransId="{F8D19196-FD61-4CCD-8580-60E0062884D9}" sibTransId="{78C46E2D-0D36-4868-9FDC-A89D08CE787C}"/>
    <dgm:cxn modelId="{ECE50AC8-63AA-4548-ACE8-D48C0670296C}" type="presOf" srcId="{F6636D91-2E83-4218-9BB4-1BAAD0896CF3}" destId="{89560EE2-C4F4-471B-9E3B-C69E30210EE5}" srcOrd="1" destOrd="0" presId="urn:microsoft.com/office/officeart/2005/8/layout/cycle7"/>
    <dgm:cxn modelId="{D6CA66C8-6EF1-48FB-85D4-07C4887D3A6F}" type="presOf" srcId="{78C46E2D-0D36-4868-9FDC-A89D08CE787C}" destId="{8FA55414-3037-41E6-ADC9-2B4579D068CD}" srcOrd="0" destOrd="0" presId="urn:microsoft.com/office/officeart/2005/8/layout/cycle7"/>
    <dgm:cxn modelId="{26095EFF-79B3-4D34-BA20-62E0022AB69F}" type="presOf" srcId="{F6636D91-2E83-4218-9BB4-1BAAD0896CF3}" destId="{A48E8DFC-5EDB-4D77-86E6-28DB2E1526F7}" srcOrd="0" destOrd="0" presId="urn:microsoft.com/office/officeart/2005/8/layout/cycle7"/>
    <dgm:cxn modelId="{E2CDA83B-3152-4A09-89E8-996B70542292}" type="presParOf" srcId="{FD231EF4-F5B7-4C1A-8848-05CCFA29684B}" destId="{0E213FC1-420A-449E-BD95-CC294A8CD325}" srcOrd="0" destOrd="0" presId="urn:microsoft.com/office/officeart/2005/8/layout/cycle7"/>
    <dgm:cxn modelId="{60A13B30-D0D1-454B-BF03-5F8D44D6892C}" type="presParOf" srcId="{FD231EF4-F5B7-4C1A-8848-05CCFA29684B}" destId="{8FA55414-3037-41E6-ADC9-2B4579D068CD}" srcOrd="1" destOrd="0" presId="urn:microsoft.com/office/officeart/2005/8/layout/cycle7"/>
    <dgm:cxn modelId="{0C03AB6B-A33F-494D-8078-5D6253B8C1BE}" type="presParOf" srcId="{8FA55414-3037-41E6-ADC9-2B4579D068CD}" destId="{27D24AB3-8998-4135-A07A-263BB5A04BDF}" srcOrd="0" destOrd="0" presId="urn:microsoft.com/office/officeart/2005/8/layout/cycle7"/>
    <dgm:cxn modelId="{E4AC1600-D45D-4707-87E4-FB4C79B28A63}" type="presParOf" srcId="{FD231EF4-F5B7-4C1A-8848-05CCFA29684B}" destId="{AC9B3165-FED0-43B9-82D7-6E592EADF783}" srcOrd="2" destOrd="0" presId="urn:microsoft.com/office/officeart/2005/8/layout/cycle7"/>
    <dgm:cxn modelId="{D6920561-925F-41A6-9619-70CD18A44F2D}" type="presParOf" srcId="{FD231EF4-F5B7-4C1A-8848-05CCFA29684B}" destId="{9378742F-F7FD-4453-8EF7-528F9F29B54A}" srcOrd="3" destOrd="0" presId="urn:microsoft.com/office/officeart/2005/8/layout/cycle7"/>
    <dgm:cxn modelId="{C067465F-1ABC-4291-8ACE-05E47711524F}" type="presParOf" srcId="{9378742F-F7FD-4453-8EF7-528F9F29B54A}" destId="{59CC184F-AD3B-4791-8669-3F340C18EC9F}" srcOrd="0" destOrd="0" presId="urn:microsoft.com/office/officeart/2005/8/layout/cycle7"/>
    <dgm:cxn modelId="{E06006AB-5BE4-4AA8-8881-C65F64AC3520}" type="presParOf" srcId="{FD231EF4-F5B7-4C1A-8848-05CCFA29684B}" destId="{1491C661-AF07-4E9A-B4D2-0E15030A2BF7}" srcOrd="4" destOrd="0" presId="urn:microsoft.com/office/officeart/2005/8/layout/cycle7"/>
    <dgm:cxn modelId="{171933DE-A52F-4B15-AF2F-09723F025E67}" type="presParOf" srcId="{FD231EF4-F5B7-4C1A-8848-05CCFA29684B}" destId="{A48E8DFC-5EDB-4D77-86E6-28DB2E1526F7}" srcOrd="5" destOrd="0" presId="urn:microsoft.com/office/officeart/2005/8/layout/cycle7"/>
    <dgm:cxn modelId="{2D2449A6-87D4-4019-BA4E-08AF06116BA6}" type="presParOf" srcId="{A48E8DFC-5EDB-4D77-86E6-28DB2E1526F7}" destId="{89560EE2-C4F4-471B-9E3B-C69E30210EE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13FC1-420A-449E-BD95-CC294A8CD325}">
      <dsp:nvSpPr>
        <dsp:cNvPr id="0" name=""/>
        <dsp:cNvSpPr/>
      </dsp:nvSpPr>
      <dsp:spPr>
        <a:xfrm>
          <a:off x="1534133" y="8318"/>
          <a:ext cx="5353416" cy="10045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>
              <a:solidFill>
                <a:schemeClr val="tx1"/>
              </a:solidFill>
              <a:cs typeface="B Titr" panose="00000700000000000000" pitchFamily="2" charset="-78"/>
            </a:rPr>
            <a:t>عملیات شرکت به صورت اثربخش و کارا انجام می شود</a:t>
          </a:r>
          <a:endParaRPr lang="en-US" sz="21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563556" y="37741"/>
        <a:ext cx="5294570" cy="945724"/>
      </dsp:txXfrm>
    </dsp:sp>
    <dsp:sp modelId="{8FA55414-3037-41E6-ADC9-2B4579D068CD}">
      <dsp:nvSpPr>
        <dsp:cNvPr id="0" name=""/>
        <dsp:cNvSpPr/>
      </dsp:nvSpPr>
      <dsp:spPr>
        <a:xfrm rot="3680931">
          <a:off x="5161528" y="1731684"/>
          <a:ext cx="1956137" cy="10409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473799" y="1939864"/>
        <a:ext cx="1331595" cy="624542"/>
      </dsp:txXfrm>
    </dsp:sp>
    <dsp:sp modelId="{AC9B3165-FED0-43B9-82D7-6E592EADF783}">
      <dsp:nvSpPr>
        <dsp:cNvPr id="0" name=""/>
        <dsp:cNvSpPr/>
      </dsp:nvSpPr>
      <dsp:spPr>
        <a:xfrm>
          <a:off x="5421150" y="4124560"/>
          <a:ext cx="2214645" cy="1255727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>
              <a:solidFill>
                <a:schemeClr val="tx1"/>
              </a:solidFill>
              <a:cs typeface="B Titr" panose="00000700000000000000" pitchFamily="2" charset="-78"/>
            </a:rPr>
            <a:t>همه الزامات رعایت می شوند</a:t>
          </a:r>
          <a:endParaRPr lang="en-US" sz="21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457929" y="4161339"/>
        <a:ext cx="2141087" cy="1182169"/>
      </dsp:txXfrm>
    </dsp:sp>
    <dsp:sp modelId="{9378742F-F7FD-4453-8EF7-528F9F29B54A}">
      <dsp:nvSpPr>
        <dsp:cNvPr id="0" name=""/>
        <dsp:cNvSpPr/>
      </dsp:nvSpPr>
      <dsp:spPr>
        <a:xfrm rot="10800000">
          <a:off x="3220495" y="4255974"/>
          <a:ext cx="1956137" cy="9928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518365" y="4454554"/>
        <a:ext cx="1360397" cy="595739"/>
      </dsp:txXfrm>
    </dsp:sp>
    <dsp:sp modelId="{1491C661-AF07-4E9A-B4D2-0E15030A2BF7}">
      <dsp:nvSpPr>
        <dsp:cNvPr id="0" name=""/>
        <dsp:cNvSpPr/>
      </dsp:nvSpPr>
      <dsp:spPr>
        <a:xfrm>
          <a:off x="814336" y="4127731"/>
          <a:ext cx="2161642" cy="124938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>
              <a:solidFill>
                <a:schemeClr val="tx1"/>
              </a:solidFill>
              <a:cs typeface="B Titr" panose="00000700000000000000" pitchFamily="2" charset="-78"/>
            </a:rPr>
            <a:t>شفافیت و پاسخگویی وجود دارد</a:t>
          </a:r>
          <a:endParaRPr lang="en-US" sz="21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850929" y="4164324"/>
        <a:ext cx="2088456" cy="1176199"/>
      </dsp:txXfrm>
    </dsp:sp>
    <dsp:sp modelId="{A48E8DFC-5EDB-4D77-86E6-28DB2E1526F7}">
      <dsp:nvSpPr>
        <dsp:cNvPr id="0" name=""/>
        <dsp:cNvSpPr/>
      </dsp:nvSpPr>
      <dsp:spPr>
        <a:xfrm rot="17917854">
          <a:off x="1198035" y="1878773"/>
          <a:ext cx="1956137" cy="9840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493253" y="2075585"/>
        <a:ext cx="1365701" cy="590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3731-72DE-4C99-81C4-59136A821430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E216-EBCF-409F-9B14-AAEC0E30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F391-84A8-4E9C-AF57-B52541F2AE1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FFE1-BCAF-4207-A1C9-E292928F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418" y="484656"/>
            <a:ext cx="9541164" cy="3368273"/>
          </a:xfrm>
        </p:spPr>
        <p:txBody>
          <a:bodyPr>
            <a:noAutofit/>
          </a:bodyPr>
          <a:lstStyle/>
          <a:p>
            <a:pPr rtl="1"/>
            <a:r>
              <a:rPr lang="fa-IR" sz="4400" b="1" dirty="0">
                <a:cs typeface="B Lotus" panose="00000400000000000000" pitchFamily="2" charset="-78"/>
              </a:rPr>
              <a:t>به نام خدا</a:t>
            </a:r>
            <a:br>
              <a:rPr lang="fa-IR" sz="4400" b="1" dirty="0">
                <a:cs typeface="B Lotus" panose="00000400000000000000" pitchFamily="2" charset="-78"/>
              </a:rPr>
            </a:br>
            <a:r>
              <a:rPr lang="fa-IR" sz="8000" b="1" dirty="0">
                <a:solidFill>
                  <a:srgbClr val="C00000"/>
                </a:solidFill>
                <a:cs typeface="B Titr" panose="00000700000000000000" pitchFamily="2" charset="-78"/>
              </a:rPr>
              <a:t>کمیته حسابرسی و </a:t>
            </a:r>
            <a:br>
              <a:rPr lang="fa-IR" sz="800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8000" b="1" dirty="0">
                <a:solidFill>
                  <a:srgbClr val="C00000"/>
                </a:solidFill>
                <a:cs typeface="B Titr" panose="00000700000000000000" pitchFamily="2" charset="-78"/>
              </a:rPr>
              <a:t>کنترل های داخلی</a:t>
            </a:r>
            <a:endParaRPr lang="en-US" sz="96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AF567-BFA9-43D1-2D24-91FBBF54BEF0}"/>
              </a:ext>
            </a:extLst>
          </p:cNvPr>
          <p:cNvSpPr/>
          <p:nvPr/>
        </p:nvSpPr>
        <p:spPr>
          <a:xfrm>
            <a:off x="4414592" y="6173289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7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56C3138E-D292-5010-CC05-1057352AE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C25A2E0-C9CB-44FD-BA1E-EA5D3ED7A44D}"/>
              </a:ext>
            </a:extLst>
          </p:cNvPr>
          <p:cNvSpPr/>
          <p:nvPr/>
        </p:nvSpPr>
        <p:spPr>
          <a:xfrm>
            <a:off x="4597631" y="2838450"/>
            <a:ext cx="2791690" cy="25388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E26CF6-817F-4862-A6D6-3095D12F5904}"/>
              </a:ext>
            </a:extLst>
          </p:cNvPr>
          <p:cNvSpPr/>
          <p:nvPr/>
        </p:nvSpPr>
        <p:spPr>
          <a:xfrm>
            <a:off x="4655127" y="2909455"/>
            <a:ext cx="2646218" cy="23968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1563ED-5BED-4E85-82C5-7B5B6DFAB82B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1" cy="797695"/>
          </a:xfrm>
          <a:prstGeom prst="rect">
            <a:avLst/>
          </a:prstGeom>
          <a:solidFill>
            <a:schemeClr val="accent4">
              <a:lumMod val="60000"/>
              <a:lumOff val="40000"/>
              <a:alpha val="6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z="4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B Zar" pitchFamily="2" charset="-78"/>
              </a:rPr>
              <a:t>خانه دوست كجاست: </a:t>
            </a:r>
            <a:r>
              <a:rPr lang="en-US" sz="3200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B Titr" panose="00000700000000000000" pitchFamily="2" charset="-78"/>
              </a:rPr>
              <a:t>®</a:t>
            </a:r>
            <a:r>
              <a:rPr lang="fa-IR" sz="1200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5161F07-EFF4-4EFC-A279-FD3BB6F24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872445"/>
              </p:ext>
            </p:extLst>
          </p:nvPr>
        </p:nvGraphicFramePr>
        <p:xfrm>
          <a:off x="1761375" y="11768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9B6117FD-EF8E-4FC9-A19D-B7818B68D753}"/>
              </a:ext>
            </a:extLst>
          </p:cNvPr>
          <p:cNvSpPr/>
          <p:nvPr/>
        </p:nvSpPr>
        <p:spPr>
          <a:xfrm>
            <a:off x="4838007" y="3075709"/>
            <a:ext cx="2310938" cy="207818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  <a:t>اهداف شرکت</a:t>
            </a:r>
            <a:endParaRPr lang="en-US" sz="4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F27230-DEFE-69AD-989A-9C343B1E09BF}"/>
              </a:ext>
            </a:extLst>
          </p:cNvPr>
          <p:cNvSpPr/>
          <p:nvPr/>
        </p:nvSpPr>
        <p:spPr>
          <a:xfrm>
            <a:off x="0" y="6395477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6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49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altLang="en-US" b="1" dirty="0">
                <a:cs typeface="B Nazanin" panose="00000400000000000000" pitchFamily="2" charset="-78"/>
              </a:rPr>
              <a:t>رویکرد سه لایه اطمینان بخشی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5B59C2-3100-47CE-AF22-D0FA51AB7442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2DC42-184B-4D4C-A099-47084299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240971"/>
            <a:ext cx="11702323" cy="53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5B59C2-3100-47CE-AF22-D0FA51AB7442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40E43-5732-479D-AEDB-12B47A2E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22106"/>
            <a:ext cx="11402290" cy="64137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A49177-C2B7-5631-A23D-94EDA41676A2}"/>
              </a:ext>
            </a:extLst>
          </p:cNvPr>
          <p:cNvSpPr/>
          <p:nvPr/>
        </p:nvSpPr>
        <p:spPr>
          <a:xfrm>
            <a:off x="8109098" y="800986"/>
            <a:ext cx="1538176" cy="365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کمیته حسابرسی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536D9-CE59-B57B-4BF2-703B6114F265}"/>
              </a:ext>
            </a:extLst>
          </p:cNvPr>
          <p:cNvSpPr/>
          <p:nvPr/>
        </p:nvSpPr>
        <p:spPr>
          <a:xfrm>
            <a:off x="394855" y="136525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15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411AEA-B1BD-475D-9243-215632E7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44" y="1230668"/>
            <a:ext cx="3112536" cy="39153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1563ED-5BED-4E85-82C5-7B5B6DFAB82B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1" cy="797695"/>
          </a:xfrm>
          <a:prstGeom prst="rect">
            <a:avLst/>
          </a:prstGeom>
          <a:solidFill>
            <a:schemeClr val="accent4">
              <a:lumMod val="60000"/>
              <a:lumOff val="40000"/>
              <a:alpha val="6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z="3600" b="1" dirty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B Zar" pitchFamily="2" charset="-78"/>
              </a:rPr>
              <a:t>چارچوب کنترل های داخلی کوزو 2013</a:t>
            </a:r>
            <a:r>
              <a:rPr lang="fa-IR" sz="3600" b="1" dirty="0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en-US" sz="3200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B Titr" panose="00000700000000000000" pitchFamily="2" charset="-78"/>
              </a:rPr>
              <a:t>®</a:t>
            </a:r>
            <a:r>
              <a:rPr lang="fa-IR" sz="1200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2C049-8ECF-4127-B41F-307578125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23" y="1147665"/>
            <a:ext cx="5651176" cy="53788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4B5EE-F5F3-3981-B1C6-9694284F9877}"/>
              </a:ext>
            </a:extLst>
          </p:cNvPr>
          <p:cNvSpPr/>
          <p:nvPr/>
        </p:nvSpPr>
        <p:spPr>
          <a:xfrm>
            <a:off x="4149585" y="645789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470C-55AA-40BA-9D61-66EFE8B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7149" y="1507644"/>
            <a:ext cx="2823949" cy="435133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b="1" u="sng" dirty="0">
                <a:solidFill>
                  <a:srgbClr val="C00000"/>
                </a:solidFill>
                <a:cs typeface="B Mitra" panose="00000400000000000000" pitchFamily="2" charset="-78"/>
              </a:rPr>
              <a:t>3</a:t>
            </a: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 هدف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u="sng" dirty="0">
                <a:solidFill>
                  <a:srgbClr val="0070C0"/>
                </a:solidFill>
                <a:cs typeface="B Mitra" panose="00000400000000000000" pitchFamily="2" charset="-78"/>
              </a:rPr>
              <a:t>4</a:t>
            </a:r>
            <a:r>
              <a:rPr lang="fa-IR" b="1" dirty="0">
                <a:solidFill>
                  <a:srgbClr val="0070C0"/>
                </a:solidFill>
                <a:cs typeface="B Mitra" panose="00000400000000000000" pitchFamily="2" charset="-78"/>
              </a:rPr>
              <a:t> سطح </a:t>
            </a:r>
            <a:endParaRPr lang="en-US" b="1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u="sng" dirty="0">
                <a:solidFill>
                  <a:srgbClr val="00B050"/>
                </a:solidFill>
                <a:cs typeface="B Mitra" panose="00000400000000000000" pitchFamily="2" charset="-78"/>
              </a:rPr>
              <a:t>5</a:t>
            </a:r>
            <a:r>
              <a:rPr lang="fa-IR" b="1" dirty="0">
                <a:solidFill>
                  <a:srgbClr val="00B050"/>
                </a:solidFill>
                <a:cs typeface="B Mitra" panose="00000400000000000000" pitchFamily="2" charset="-78"/>
              </a:rPr>
              <a:t> حوزه </a:t>
            </a:r>
          </a:p>
          <a:p>
            <a:pPr marL="0" indent="0" algn="r" rtl="1">
              <a:buNone/>
            </a:pPr>
            <a:endParaRPr lang="fa-IR" b="1" dirty="0">
              <a:solidFill>
                <a:srgbClr val="00B05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u="sng" dirty="0">
                <a:solidFill>
                  <a:srgbClr val="7030A0"/>
                </a:solidFill>
                <a:cs typeface="B Mitra" panose="00000400000000000000" pitchFamily="2" charset="-78"/>
              </a:rPr>
              <a:t>17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 اصل</a:t>
            </a:r>
          </a:p>
          <a:p>
            <a:pPr marL="0" indent="0" algn="r" rtl="1">
              <a:buNone/>
            </a:pPr>
            <a:endParaRPr lang="fa-IR" b="1" dirty="0">
              <a:solidFill>
                <a:srgbClr val="00B050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u="sng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87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  نقطه تمرکز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42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A0E1-2F6D-1A7C-106F-0A81AC9B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5BA6-EAF6-5447-4AF1-A38F09D7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-1"/>
            <a:ext cx="10813774" cy="13893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4000" b="1" u="sng" dirty="0">
                <a:cs typeface="B Mitra" panose="00000400000000000000" pitchFamily="2" charset="-78"/>
              </a:rPr>
              <a:t>کمیته حسابرسی- محورهای خلق ارزش</a:t>
            </a:r>
            <a:br>
              <a:rPr lang="fa-IR" sz="4000" b="1" u="sng" dirty="0">
                <a:cs typeface="B Mitra" panose="00000400000000000000" pitchFamily="2" charset="-78"/>
              </a:rPr>
            </a:br>
            <a:r>
              <a:rPr lang="fa-IR" sz="4000" b="1" u="sng" dirty="0">
                <a:cs typeface="B Mitra" panose="00000400000000000000" pitchFamily="2" charset="-78"/>
              </a:rPr>
              <a:t>نقش مشورتی و نظارتی برای </a:t>
            </a:r>
            <a:r>
              <a:rPr lang="fa-IR" sz="4000" b="1" u="sng">
                <a:cs typeface="B Mitra" panose="00000400000000000000" pitchFamily="2" charset="-78"/>
              </a:rPr>
              <a:t>هیات مدیره</a:t>
            </a:r>
            <a:endParaRPr lang="en-US" sz="4000" b="1" u="sng" dirty="0"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4AF19-0004-151B-7ABB-48CD1B54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FC5-53CE-45FC-9A71-376BF5D684B7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2198B21-C571-9E74-6360-78C7155EABCC}"/>
              </a:ext>
            </a:extLst>
          </p:cNvPr>
          <p:cNvSpPr txBox="1">
            <a:spLocks/>
          </p:cNvSpPr>
          <p:nvPr/>
        </p:nvSpPr>
        <p:spPr>
          <a:xfrm>
            <a:off x="109870" y="1730705"/>
            <a:ext cx="11641699" cy="490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en-US" dirty="0">
                <a:cs typeface="B Nazanin" panose="00000400000000000000" pitchFamily="2" charset="-78"/>
              </a:rPr>
              <a:t> </a:t>
            </a:r>
            <a:r>
              <a:rPr lang="fa-IR" altLang="en-US" sz="4800" dirty="0">
                <a:cs typeface="B Nazanin" panose="00000400000000000000" pitchFamily="2" charset="-78"/>
              </a:rPr>
              <a:t>سلامت گزارشگری مالی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اثربخشی نظام راهبری، مدیریت ریسک و کنترلهای داخلی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اثربخشی حسابرسی داخلی (دست گیر نه مچ گیر!)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رعایت قوانین و مقررات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مدیریت مناسب تضاد منافع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کشف تقلب</a:t>
            </a:r>
          </a:p>
          <a:p>
            <a:pPr algn="r" rtl="1"/>
            <a:r>
              <a:rPr lang="fa-IR" sz="4800" dirty="0">
                <a:cs typeface="B Nazanin" panose="00000400000000000000" pitchFamily="2" charset="-78"/>
              </a:rPr>
              <a:t>استقلال و اثربخشی حسابرسی مستقل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alt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492EE-87B1-EA8F-99E2-62EBE405B05F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037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66" y="2551813"/>
            <a:ext cx="9633868" cy="348747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120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خلق ارزش از طریق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88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اطمینان بخشی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a-IR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50F-2EB8-4C45-ABEA-5935D274BC15}" type="slidenum">
              <a:rPr lang="fa-IR" smtClean="0"/>
              <a:t>16</a:t>
            </a:fld>
            <a:endParaRPr lang="fa-IR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4DF69EEF-3096-C90A-8ADC-39FF8669D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11" y="71710"/>
            <a:ext cx="4558546" cy="2422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DCF683-8B50-7D9D-FB1F-819168D1E314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09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2DAC-2E11-6F30-646B-7D6BE38F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F472-4B71-E0BF-B3CA-5DCDC7EF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864" y="818866"/>
            <a:ext cx="9633868" cy="52317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fa-IR" sz="4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600" b="1" dirty="0">
                <a:latin typeface="IranNastaliq" panose="02020505000000020003" pitchFamily="18" charset="0"/>
                <a:cs typeface="B Titr" panose="00000700000000000000" pitchFamily="2" charset="-78"/>
              </a:rPr>
              <a:t>سپاس از توجه شما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a-IR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202F3-62FB-93C1-5707-34EF0AA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50F-2EB8-4C45-ABEA-5935D274BC15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831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5E81-B40D-3A95-C140-61844137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F2A81-CF5F-E304-EB03-F3C608AA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50F-2EB8-4C45-ABEA-5935D274BC15}" type="slidenum">
              <a:rPr lang="fa-IR" smtClean="0"/>
              <a:t>2</a:t>
            </a:fld>
            <a:endParaRPr lang="fa-IR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AD998520-5294-37F1-42FA-1AE93DBDA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4" y="341706"/>
            <a:ext cx="11672992" cy="62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047A92-319E-9845-54FF-23E3AD489378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910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0"/>
            <a:ext cx="10813774" cy="9342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4000" b="1" u="sng" dirty="0" err="1">
                <a:cs typeface="B Mitra" panose="00000400000000000000" pitchFamily="2" charset="-78"/>
              </a:rPr>
              <a:t>کنترل‏های</a:t>
            </a:r>
            <a:r>
              <a:rPr lang="fa-IR" sz="4000" b="1" u="sng" dirty="0">
                <a:cs typeface="B Mitra" panose="00000400000000000000" pitchFamily="2" charset="-78"/>
              </a:rPr>
              <a:t> داخلی- تاریخچه</a:t>
            </a:r>
            <a:endParaRPr lang="en-US" sz="4000" b="1" u="sng" dirty="0">
              <a:cs typeface="B Mitra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FC5-53CE-45FC-9A71-376BF5D684B7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93DEAD-8E80-401B-80E3-5F27DC822EA1}"/>
              </a:ext>
            </a:extLst>
          </p:cNvPr>
          <p:cNvSpPr txBox="1">
            <a:spLocks/>
          </p:cNvSpPr>
          <p:nvPr/>
        </p:nvSpPr>
        <p:spPr>
          <a:xfrm>
            <a:off x="152400" y="1037544"/>
            <a:ext cx="11641699" cy="490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en-US" dirty="0">
                <a:cs typeface="B Nazanin" panose="00000400000000000000" pitchFamily="2" charset="-78"/>
              </a:rPr>
              <a:t> </a:t>
            </a:r>
            <a:r>
              <a:rPr lang="fa-IR" altLang="en-US" sz="4800" dirty="0">
                <a:cs typeface="B Nazanin" panose="00000400000000000000" pitchFamily="2" charset="-78"/>
              </a:rPr>
              <a:t>رسوایی واترگیت</a:t>
            </a:r>
            <a:endParaRPr lang="fa-IR" alt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صدور رای کمیته قضایی مجلس نمایندگان درباره سه فقره جرم ارتکابی توسط رییس جمهور: سوءاستفاده از قدرت، کارشکنی در امر اجرای عدالت و اهانت به کنگره.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تبرئه در دادگاه با استناد به فراز قانونی "انکار محتمل"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تصمیم کمیته قضایی برای استیضاح و استعفا در مقابل عدم استیضاح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نخستین و آخرین رئیس‌جمهور مستعفی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تصویب قانون و الزام به استقرار نظام کنترلهای داخلی برای اطمینان بخشی 47 سال پیش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تشکیل کمیسیون تردوی (کوزو) در سال 1988 و ارائه اولین چارچوب کنترلهای داخلی در سال 1992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بازنگری چارچوب کنترل‏های داخلی کوزو در سال 2013</a:t>
            </a:r>
          </a:p>
          <a:p>
            <a:pPr algn="r" rtl="1"/>
            <a:r>
              <a:rPr lang="fa-IR" b="1" u="sng" dirty="0">
                <a:cs typeface="B Nazanin" panose="00000400000000000000" pitchFamily="2" charset="-78"/>
              </a:rPr>
              <a:t>پذیرش چارچوب فوق توسط سازمان بورس اوراق بهادار ایران</a:t>
            </a:r>
            <a:endParaRPr lang="en-US" b="1" u="sng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alt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F47D1-CA45-2B20-DEB0-EB3AD787C586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346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E1D3-93E1-5053-96D0-5F1F5167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4034-8E9F-56C6-47E6-6719A776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0"/>
            <a:ext cx="10813774" cy="9342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4000" b="1" u="sng" dirty="0">
                <a:cs typeface="B Mitra" panose="00000400000000000000" pitchFamily="2" charset="-78"/>
              </a:rPr>
              <a:t>کمیته حسابرسی- تاریخچه</a:t>
            </a:r>
            <a:endParaRPr lang="en-US" sz="4000" b="1" u="sng" dirty="0"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8310-86F1-4156-4819-2B27B41E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FC5-53CE-45FC-9A71-376BF5D684B7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B44F9E-4315-DF1B-899C-2A973A605C69}"/>
              </a:ext>
            </a:extLst>
          </p:cNvPr>
          <p:cNvSpPr txBox="1">
            <a:spLocks/>
          </p:cNvSpPr>
          <p:nvPr/>
        </p:nvSpPr>
        <p:spPr>
          <a:xfrm>
            <a:off x="152400" y="1037544"/>
            <a:ext cx="11641699" cy="490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en-US" dirty="0">
                <a:cs typeface="B Nazanin" panose="00000400000000000000" pitchFamily="2" charset="-78"/>
              </a:rPr>
              <a:t> </a:t>
            </a:r>
            <a:r>
              <a:rPr lang="fa-IR" altLang="en-US" sz="4800" dirty="0">
                <a:cs typeface="B Nazanin" panose="00000400000000000000" pitchFamily="2" charset="-78"/>
              </a:rPr>
              <a:t>رسوایی انرون</a:t>
            </a:r>
            <a:endParaRPr lang="fa-IR" alt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ورشکستگی های پی در پی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بحران در صندوق های بازنشستگی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بحران اجتماعی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دادگاه مدیران و حسابرسان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خدشه دار شدن اطمینان عمومی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تصویب قانون و الزام به کمیته های حسابرسی23 سال پیش</a:t>
            </a:r>
          </a:p>
          <a:p>
            <a:pPr algn="r" rtl="1"/>
            <a:r>
              <a:rPr lang="fa-IR" b="1" u="sng" dirty="0">
                <a:cs typeface="B Nazanin" panose="00000400000000000000" pitchFamily="2" charset="-78"/>
              </a:rPr>
              <a:t>پذیرش چارچوب فوق توسط سازمان بورس اوراق بهادار ایران</a:t>
            </a:r>
            <a:endParaRPr lang="en-US" b="1" u="sng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alt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04C45-0BC1-D8B1-FDA9-D01141B322D2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2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8" y="1017598"/>
            <a:ext cx="11869284" cy="47280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5400" b="1" dirty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B Zar" pitchFamily="2" charset="-78"/>
              </a:rPr>
              <a:t>چند پرسش از اعضای محترم هیات مدیره و مدیران محترم عامل</a:t>
            </a:r>
            <a:endParaRPr lang="fa-IR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2453BB-925A-2D78-61D6-E77E7E5B90F2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64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50F-2EB8-4C45-ABEA-5935D274BC15}" type="slidenum">
              <a:rPr lang="fa-IR" smtClean="0"/>
              <a:t>6</a:t>
            </a:fld>
            <a:endParaRPr lang="fa-IR"/>
          </a:p>
        </p:txBody>
      </p:sp>
      <p:pic>
        <p:nvPicPr>
          <p:cNvPr id="9" name="Picture 8" descr="A poster with text and cartoon character&#10;&#10;Description automatically generated">
            <a:extLst>
              <a:ext uri="{FF2B5EF4-FFF2-40B4-BE49-F238E27FC236}">
                <a16:creationId xmlns:a16="http://schemas.microsoft.com/office/drawing/2014/main" id="{4BB17C3C-8564-D597-BB3E-C944BE71C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819" y="193566"/>
            <a:ext cx="9992360" cy="924242"/>
          </a:xfrm>
          <a:solidFill>
            <a:srgbClr val="CCFF66"/>
          </a:solidFill>
        </p:spPr>
        <p:txBody>
          <a:bodyPr>
            <a:noAutofit/>
          </a:bodyPr>
          <a:lstStyle/>
          <a:p>
            <a:pPr algn="ctr" rtl="1"/>
            <a:r>
              <a:rPr lang="fa-IR" sz="4800" dirty="0">
                <a:cs typeface="B Titr" pitchFamily="2" charset="-78"/>
              </a:rPr>
              <a:t>مثال یک فعالیت روزمره: </a:t>
            </a:r>
            <a:r>
              <a:rPr lang="fa-IR" sz="6600" dirty="0">
                <a:cs typeface="B Titr" pitchFamily="2" charset="-78"/>
              </a:rPr>
              <a:t>صدور چک </a:t>
            </a:r>
            <a:endParaRPr lang="fa-IR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FCD8B-B85F-4601-B75D-EF143F11E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03" y="1285759"/>
            <a:ext cx="8023393" cy="5177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A68CC2-F1B2-715C-41B9-2577CE580E8F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308503-ABA4-9CE0-F51B-3D01CDDD367F}"/>
              </a:ext>
            </a:extLst>
          </p:cNvPr>
          <p:cNvSpPr/>
          <p:nvPr/>
        </p:nvSpPr>
        <p:spPr>
          <a:xfrm>
            <a:off x="10256874" y="4804144"/>
            <a:ext cx="1531089" cy="1547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2060"/>
                </a:solidFill>
                <a:cs typeface="B Titr" panose="00000700000000000000" pitchFamily="2" charset="-78"/>
              </a:rPr>
              <a:t>مثال</a:t>
            </a:r>
            <a:endParaRPr lang="en-US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3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en and a tablet&#10;&#10;Description automatically generated">
            <a:extLst>
              <a:ext uri="{FF2B5EF4-FFF2-40B4-BE49-F238E27FC236}">
                <a16:creationId xmlns:a16="http://schemas.microsoft.com/office/drawing/2014/main" id="{B92279D7-9E51-41F2-9AB7-13644A85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B143AB-97C6-4B04-877B-4A0BBA020DC1}"/>
              </a:ext>
            </a:extLst>
          </p:cNvPr>
          <p:cNvSpPr/>
          <p:nvPr/>
        </p:nvSpPr>
        <p:spPr>
          <a:xfrm>
            <a:off x="1094791" y="765110"/>
            <a:ext cx="10002417" cy="59715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8792-11FA-4640-B174-39A15536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36" y="2118048"/>
            <a:ext cx="6054532" cy="34056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B44C730-8346-426A-8D0E-76D2C0BF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19" y="53608"/>
            <a:ext cx="9992360" cy="711502"/>
          </a:xfrm>
          <a:solidFill>
            <a:srgbClr val="CCFF66"/>
          </a:solidFill>
        </p:spPr>
        <p:txBody>
          <a:bodyPr>
            <a:noAutofit/>
          </a:bodyPr>
          <a:lstStyle/>
          <a:p>
            <a:pPr algn="ctr" rtl="1"/>
            <a:r>
              <a:rPr lang="fa-IR" sz="4800" dirty="0">
                <a:cs typeface="B Titr" pitchFamily="2" charset="-78"/>
              </a:rPr>
              <a:t>عوامل ریسک محیطی و زمینه ای!!!</a:t>
            </a:r>
            <a:endParaRPr lang="fa-IR" sz="6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403098-0031-4F08-A5A4-1BFB860D3EFF}"/>
              </a:ext>
            </a:extLst>
          </p:cNvPr>
          <p:cNvSpPr/>
          <p:nvPr/>
        </p:nvSpPr>
        <p:spPr>
          <a:xfrm>
            <a:off x="2640563" y="1073020"/>
            <a:ext cx="6858000" cy="94239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درستکاری و ارزشهای اخلاقی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4522E2-89E5-48BB-9008-4C951E5D09EC}"/>
              </a:ext>
            </a:extLst>
          </p:cNvPr>
          <p:cNvSpPr/>
          <p:nvPr/>
        </p:nvSpPr>
        <p:spPr>
          <a:xfrm>
            <a:off x="9244564" y="2015412"/>
            <a:ext cx="1591388" cy="16981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err="1">
                <a:solidFill>
                  <a:schemeClr val="tx1"/>
                </a:solidFill>
                <a:cs typeface="B Titr" panose="00000700000000000000" pitchFamily="2" charset="-78"/>
              </a:rPr>
              <a:t>سازوکار</a:t>
            </a:r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 نظارت 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9F0626-8B51-47D7-B578-1CDCA9E45A9C}"/>
              </a:ext>
            </a:extLst>
          </p:cNvPr>
          <p:cNvSpPr/>
          <p:nvPr/>
        </p:nvSpPr>
        <p:spPr>
          <a:xfrm>
            <a:off x="1337387" y="2122713"/>
            <a:ext cx="1591388" cy="16981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ساختار</a:t>
            </a:r>
          </a:p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مسئولیتها</a:t>
            </a:r>
          </a:p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اختیارات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760BF1-6BD0-436B-824C-81F4EAE2E4CB}"/>
              </a:ext>
            </a:extLst>
          </p:cNvPr>
          <p:cNvSpPr/>
          <p:nvPr/>
        </p:nvSpPr>
        <p:spPr>
          <a:xfrm>
            <a:off x="9263225" y="3685591"/>
            <a:ext cx="1591388" cy="16981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هیات مدیره</a:t>
            </a:r>
          </a:p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مستقل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AF4C6D-7769-4358-827B-B80F6A908E37}"/>
              </a:ext>
            </a:extLst>
          </p:cNvPr>
          <p:cNvSpPr/>
          <p:nvPr/>
        </p:nvSpPr>
        <p:spPr>
          <a:xfrm>
            <a:off x="1225939" y="3825550"/>
            <a:ext cx="1591388" cy="16981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منابع انسانی شایسته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CFA2B2-74BC-418C-BB00-A53FFA74115A}"/>
              </a:ext>
            </a:extLst>
          </p:cNvPr>
          <p:cNvSpPr/>
          <p:nvPr/>
        </p:nvSpPr>
        <p:spPr>
          <a:xfrm>
            <a:off x="2545702" y="5659016"/>
            <a:ext cx="6858000" cy="94239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پاسخ خواهی و پاسخگویی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F53D5B-F7E2-C813-8A0E-F0CE7AFF258D}"/>
              </a:ext>
            </a:extLst>
          </p:cNvPr>
          <p:cNvSpPr/>
          <p:nvPr/>
        </p:nvSpPr>
        <p:spPr>
          <a:xfrm>
            <a:off x="4414592" y="6440250"/>
            <a:ext cx="3590815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Titr" panose="00000700000000000000" pitchFamily="2" charset="-78"/>
              </a:rPr>
              <a:t>سازمان بورس/ مهرماه1403/ رجبی</a:t>
            </a:r>
            <a:r>
              <a:rPr lang="en-US" sz="2000" b="1" dirty="0">
                <a:cs typeface="B Titr" panose="00000700000000000000" pitchFamily="2" charset="-78"/>
              </a:rPr>
              <a:t>®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6E204B-367C-9E9C-0294-6D7CA9609485}"/>
              </a:ext>
            </a:extLst>
          </p:cNvPr>
          <p:cNvSpPr/>
          <p:nvPr/>
        </p:nvSpPr>
        <p:spPr>
          <a:xfrm>
            <a:off x="10507047" y="5241494"/>
            <a:ext cx="1531089" cy="1547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2060"/>
                </a:solidFill>
                <a:cs typeface="B Titr" panose="00000700000000000000" pitchFamily="2" charset="-78"/>
              </a:rPr>
              <a:t>مثال</a:t>
            </a:r>
            <a:endParaRPr lang="en-US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59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2439</TotalTime>
  <Words>426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 Lotus</vt:lpstr>
      <vt:lpstr>B Mitra</vt:lpstr>
      <vt:lpstr>B Nazanin</vt:lpstr>
      <vt:lpstr>B Titr</vt:lpstr>
      <vt:lpstr>B Zar</vt:lpstr>
      <vt:lpstr>Calibri</vt:lpstr>
      <vt:lpstr>Calibri Light</vt:lpstr>
      <vt:lpstr>Constantia</vt:lpstr>
      <vt:lpstr>IranNastaliq</vt:lpstr>
      <vt:lpstr>Times New Roman</vt:lpstr>
      <vt:lpstr>Office 2013 - 2022 Theme</vt:lpstr>
      <vt:lpstr>به نام خدا کمیته حسابرسی و  کنترل های داخلی</vt:lpstr>
      <vt:lpstr>PowerPoint Presentation</vt:lpstr>
      <vt:lpstr>کنترل‏های داخلی- تاریخچه</vt:lpstr>
      <vt:lpstr>کمیته حسابرسی- تاریخچه</vt:lpstr>
      <vt:lpstr>چند پرسش از اعضای محترم هیات مدیره و مدیران محترم عامل</vt:lpstr>
      <vt:lpstr>PowerPoint Presentation</vt:lpstr>
      <vt:lpstr>مثال یک فعالیت روزمره: صدور چک </vt:lpstr>
      <vt:lpstr>PowerPoint Presentation</vt:lpstr>
      <vt:lpstr>عوامل ریسک محیطی و زمینه ای!!!</vt:lpstr>
      <vt:lpstr>PowerPoint Presentation</vt:lpstr>
      <vt:lpstr>PowerPoint Presentation</vt:lpstr>
      <vt:lpstr>رویکرد سه لایه اطمینان بخشی</vt:lpstr>
      <vt:lpstr>PowerPoint Presentation</vt:lpstr>
      <vt:lpstr>PowerPoint Presentation</vt:lpstr>
      <vt:lpstr>کمیته حسابرسی- محورهای خلق ارزش نقش مشورتی و نظارتی برای هیات مدیره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Rajabi, Rouhollah (GIG)</dc:creator>
  <cp:lastModifiedBy>Reza Rajabi</cp:lastModifiedBy>
  <cp:revision>872</cp:revision>
  <cp:lastPrinted>2019-10-22T16:21:55Z</cp:lastPrinted>
  <dcterms:created xsi:type="dcterms:W3CDTF">2018-01-28T10:20:46Z</dcterms:created>
  <dcterms:modified xsi:type="dcterms:W3CDTF">2024-10-19T10:15:32Z</dcterms:modified>
</cp:coreProperties>
</file>