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02" r:id="rId2"/>
    <p:sldId id="707" r:id="rId3"/>
    <p:sldId id="350" r:id="rId4"/>
    <p:sldId id="708" r:id="rId5"/>
    <p:sldId id="358" r:id="rId6"/>
    <p:sldId id="508" r:id="rId7"/>
    <p:sldId id="709" r:id="rId8"/>
    <p:sldId id="710" r:id="rId9"/>
    <p:sldId id="711" r:id="rId10"/>
    <p:sldId id="712" r:id="rId11"/>
    <p:sldId id="716" r:id="rId12"/>
    <p:sldId id="717" r:id="rId13"/>
    <p:sldId id="718" r:id="rId14"/>
    <p:sldId id="725" r:id="rId15"/>
    <p:sldId id="724" r:id="rId16"/>
    <p:sldId id="723" r:id="rId17"/>
    <p:sldId id="722" r:id="rId18"/>
    <p:sldId id="721" r:id="rId19"/>
    <p:sldId id="773" r:id="rId20"/>
    <p:sldId id="720" r:id="rId21"/>
    <p:sldId id="719" r:id="rId22"/>
    <p:sldId id="726" r:id="rId23"/>
    <p:sldId id="727" r:id="rId24"/>
    <p:sldId id="729" r:id="rId25"/>
    <p:sldId id="730" r:id="rId26"/>
    <p:sldId id="731" r:id="rId27"/>
    <p:sldId id="732" r:id="rId28"/>
    <p:sldId id="733" r:id="rId29"/>
    <p:sldId id="734" r:id="rId30"/>
    <p:sldId id="735" r:id="rId31"/>
    <p:sldId id="736" r:id="rId32"/>
    <p:sldId id="737" r:id="rId33"/>
    <p:sldId id="738" r:id="rId34"/>
    <p:sldId id="739" r:id="rId35"/>
    <p:sldId id="744" r:id="rId36"/>
    <p:sldId id="740" r:id="rId37"/>
    <p:sldId id="267" r:id="rId38"/>
    <p:sldId id="741" r:id="rId39"/>
    <p:sldId id="770" r:id="rId40"/>
    <p:sldId id="391" r:id="rId41"/>
    <p:sldId id="390" r:id="rId42"/>
    <p:sldId id="742" r:id="rId43"/>
    <p:sldId id="745" r:id="rId44"/>
    <p:sldId id="743" r:id="rId45"/>
    <p:sldId id="356" r:id="rId46"/>
    <p:sldId id="349" r:id="rId47"/>
    <p:sldId id="769" r:id="rId48"/>
    <p:sldId id="748" r:id="rId49"/>
    <p:sldId id="772" r:id="rId50"/>
    <p:sldId id="753" r:id="rId51"/>
    <p:sldId id="746" r:id="rId52"/>
    <p:sldId id="750" r:id="rId53"/>
    <p:sldId id="347" r:id="rId54"/>
    <p:sldId id="70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zie Sabaghian" initials="RS" lastIdx="1" clrIdx="0">
    <p:extLst>
      <p:ext uri="{19B8F6BF-5375-455C-9EA6-DF929625EA0E}">
        <p15:presenceInfo xmlns:p15="http://schemas.microsoft.com/office/powerpoint/2012/main" userId="S-1-5-21-3885868336-3203327083-2096390126-1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99202-252E-43FA-BAE9-5A93620DC450}"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B4895-2152-445F-949C-5D1CC81256C5}" type="slidenum">
              <a:rPr lang="en-US" smtClean="0"/>
              <a:t>‹#›</a:t>
            </a:fld>
            <a:endParaRPr lang="en-US"/>
          </a:p>
        </p:txBody>
      </p:sp>
    </p:spTree>
    <p:extLst>
      <p:ext uri="{BB962C8B-B14F-4D97-AF65-F5344CB8AC3E}">
        <p14:creationId xmlns:p14="http://schemas.microsoft.com/office/powerpoint/2010/main" val="56808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95BA611-D349-4B1B-B05A-D2524449304E}" type="slidenum">
              <a:rPr lang="fa-IR" smtClean="0"/>
              <a:pPr/>
              <a:t>5</a:t>
            </a:fld>
            <a:endParaRPr lang="fa-IR"/>
          </a:p>
        </p:txBody>
      </p:sp>
    </p:spTree>
    <p:extLst>
      <p:ext uri="{BB962C8B-B14F-4D97-AF65-F5344CB8AC3E}">
        <p14:creationId xmlns:p14="http://schemas.microsoft.com/office/powerpoint/2010/main" val="149618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95BA611-D349-4B1B-B05A-D2524449304E}" type="slidenum">
              <a:rPr lang="fa-IR" smtClean="0"/>
              <a:pPr/>
              <a:t>7</a:t>
            </a:fld>
            <a:endParaRPr lang="fa-IR"/>
          </a:p>
        </p:txBody>
      </p:sp>
    </p:spTree>
    <p:extLst>
      <p:ext uri="{BB962C8B-B14F-4D97-AF65-F5344CB8AC3E}">
        <p14:creationId xmlns:p14="http://schemas.microsoft.com/office/powerpoint/2010/main" val="258985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fa-I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C6C272-CFDD-4D67-8675-AFB7A5F0C366}" type="slidenum">
              <a:rPr lang="fa-IR" smtClean="0"/>
              <a:pPr fontAlgn="base">
                <a:spcBef>
                  <a:spcPct val="0"/>
                </a:spcBef>
                <a:spcAft>
                  <a:spcPct val="0"/>
                </a:spcAft>
                <a:defRPr/>
              </a:pPr>
              <a:t>47</a:t>
            </a:fld>
            <a:endParaRPr lang="fa-IR"/>
          </a:p>
        </p:txBody>
      </p:sp>
      <p:sp>
        <p:nvSpPr>
          <p:cNvPr id="5" name="Date Placeholder 4"/>
          <p:cNvSpPr>
            <a:spLocks noGrp="1"/>
          </p:cNvSpPr>
          <p:nvPr>
            <p:ph type="dt" sz="quarter" idx="1"/>
          </p:nvPr>
        </p:nvSpPr>
        <p:spPr/>
        <p:txBody>
          <a:bodyPr/>
          <a:lstStyle/>
          <a:p>
            <a:pPr>
              <a:defRPr/>
            </a:pPr>
            <a:r>
              <a:rPr lang="fa-IR"/>
              <a:t>1387/6/30</a:t>
            </a:r>
          </a:p>
        </p:txBody>
      </p:sp>
    </p:spTree>
    <p:extLst>
      <p:ext uri="{BB962C8B-B14F-4D97-AF65-F5344CB8AC3E}">
        <p14:creationId xmlns:p14="http://schemas.microsoft.com/office/powerpoint/2010/main" val="132991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B47E-72A7-F0D7-9908-19621B7879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B48B5A-59B6-2CEE-6B4C-924D0D396B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4D157E-626A-8878-EE8C-83024B41B369}"/>
              </a:ext>
            </a:extLst>
          </p:cNvPr>
          <p:cNvSpPr>
            <a:spLocks noGrp="1"/>
          </p:cNvSpPr>
          <p:nvPr>
            <p:ph type="dt" sz="half" idx="10"/>
          </p:nvPr>
        </p:nvSpPr>
        <p:spPr/>
        <p:txBody>
          <a:bodyPr/>
          <a:lstStyle/>
          <a:p>
            <a:fld id="{0812183D-764F-495C-B718-8E9DB5E0DED3}" type="datetime1">
              <a:rPr lang="en-US" smtClean="0"/>
              <a:t>1/28/2024</a:t>
            </a:fld>
            <a:endParaRPr lang="en-US"/>
          </a:p>
        </p:txBody>
      </p:sp>
      <p:sp>
        <p:nvSpPr>
          <p:cNvPr id="5" name="Footer Placeholder 4">
            <a:extLst>
              <a:ext uri="{FF2B5EF4-FFF2-40B4-BE49-F238E27FC236}">
                <a16:creationId xmlns:a16="http://schemas.microsoft.com/office/drawing/2014/main" id="{64BCA472-870D-0B39-7304-48C835A6F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17144-B8C8-29D5-2709-D00E49CA5394}"/>
              </a:ext>
            </a:extLst>
          </p:cNvPr>
          <p:cNvSpPr>
            <a:spLocks noGrp="1"/>
          </p:cNvSpPr>
          <p:nvPr>
            <p:ph type="sldNum" sz="quarter" idx="12"/>
          </p:nvPr>
        </p:nvSpPr>
        <p:spPr/>
        <p:txBody>
          <a:bodyPr/>
          <a:lstStyle/>
          <a:p>
            <a:fld id="{FE4EB4D5-5E44-4B88-BAEB-816D8F1082F7}" type="slidenum">
              <a:rPr lang="en-US" smtClean="0"/>
              <a:t>‹#›</a:t>
            </a:fld>
            <a:endParaRPr lang="en-US"/>
          </a:p>
        </p:txBody>
      </p:sp>
    </p:spTree>
    <p:extLst>
      <p:ext uri="{BB962C8B-B14F-4D97-AF65-F5344CB8AC3E}">
        <p14:creationId xmlns:p14="http://schemas.microsoft.com/office/powerpoint/2010/main" val="396425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0BD2-A80F-F3F4-52B7-91DE96D3C8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DA8A52-0C0C-23C2-B74B-91DC07E028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87EBB-22E5-0CAF-E6C5-D6D205D4FD4D}"/>
              </a:ext>
            </a:extLst>
          </p:cNvPr>
          <p:cNvSpPr>
            <a:spLocks noGrp="1"/>
          </p:cNvSpPr>
          <p:nvPr>
            <p:ph type="dt" sz="half" idx="10"/>
          </p:nvPr>
        </p:nvSpPr>
        <p:spPr/>
        <p:txBody>
          <a:bodyPr/>
          <a:lstStyle/>
          <a:p>
            <a:fld id="{EFCB96E1-812E-4589-A27C-CA59E18A655E}" type="datetime1">
              <a:rPr lang="en-US" smtClean="0"/>
              <a:t>1/28/2024</a:t>
            </a:fld>
            <a:endParaRPr lang="en-US"/>
          </a:p>
        </p:txBody>
      </p:sp>
      <p:sp>
        <p:nvSpPr>
          <p:cNvPr id="5" name="Footer Placeholder 4">
            <a:extLst>
              <a:ext uri="{FF2B5EF4-FFF2-40B4-BE49-F238E27FC236}">
                <a16:creationId xmlns:a16="http://schemas.microsoft.com/office/drawing/2014/main" id="{9CC10C3D-1357-B648-D2DC-BE2296459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64854-1BF3-A370-3872-7C2613946109}"/>
              </a:ext>
            </a:extLst>
          </p:cNvPr>
          <p:cNvSpPr>
            <a:spLocks noGrp="1"/>
          </p:cNvSpPr>
          <p:nvPr>
            <p:ph type="sldNum" sz="quarter" idx="12"/>
          </p:nvPr>
        </p:nvSpPr>
        <p:spPr/>
        <p:txBody>
          <a:bodyPr/>
          <a:lstStyle/>
          <a:p>
            <a:fld id="{FE4EB4D5-5E44-4B88-BAEB-816D8F1082F7}" type="slidenum">
              <a:rPr lang="en-US" smtClean="0"/>
              <a:t>‹#›</a:t>
            </a:fld>
            <a:endParaRPr lang="en-US"/>
          </a:p>
        </p:txBody>
      </p:sp>
    </p:spTree>
    <p:extLst>
      <p:ext uri="{BB962C8B-B14F-4D97-AF65-F5344CB8AC3E}">
        <p14:creationId xmlns:p14="http://schemas.microsoft.com/office/powerpoint/2010/main" val="395797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D83402-0CE0-D832-BB19-21A9BF5EF1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0E290D-7103-8259-A4F7-D9BE6E4FD2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A1BF1-D84E-8C31-4D2A-082F207754D0}"/>
              </a:ext>
            </a:extLst>
          </p:cNvPr>
          <p:cNvSpPr>
            <a:spLocks noGrp="1"/>
          </p:cNvSpPr>
          <p:nvPr>
            <p:ph type="dt" sz="half" idx="10"/>
          </p:nvPr>
        </p:nvSpPr>
        <p:spPr/>
        <p:txBody>
          <a:bodyPr/>
          <a:lstStyle/>
          <a:p>
            <a:fld id="{91EAD0A6-9822-448D-94E8-E5564B7379B8}" type="datetime1">
              <a:rPr lang="en-US" smtClean="0"/>
              <a:t>1/28/2024</a:t>
            </a:fld>
            <a:endParaRPr lang="en-US"/>
          </a:p>
        </p:txBody>
      </p:sp>
      <p:sp>
        <p:nvSpPr>
          <p:cNvPr id="5" name="Footer Placeholder 4">
            <a:extLst>
              <a:ext uri="{FF2B5EF4-FFF2-40B4-BE49-F238E27FC236}">
                <a16:creationId xmlns:a16="http://schemas.microsoft.com/office/drawing/2014/main" id="{02A7E4B3-9C3A-97CA-7121-A875FD7E0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5F337-88C7-5207-F51C-FF03F0F4F42A}"/>
              </a:ext>
            </a:extLst>
          </p:cNvPr>
          <p:cNvSpPr>
            <a:spLocks noGrp="1"/>
          </p:cNvSpPr>
          <p:nvPr>
            <p:ph type="sldNum" sz="quarter" idx="12"/>
          </p:nvPr>
        </p:nvSpPr>
        <p:spPr/>
        <p:txBody>
          <a:bodyPr/>
          <a:lstStyle/>
          <a:p>
            <a:fld id="{FE4EB4D5-5E44-4B88-BAEB-816D8F1082F7}" type="slidenum">
              <a:rPr lang="en-US" smtClean="0"/>
              <a:t>‹#›</a:t>
            </a:fld>
            <a:endParaRPr lang="en-US"/>
          </a:p>
        </p:txBody>
      </p:sp>
    </p:spTree>
    <p:extLst>
      <p:ext uri="{BB962C8B-B14F-4D97-AF65-F5344CB8AC3E}">
        <p14:creationId xmlns:p14="http://schemas.microsoft.com/office/powerpoint/2010/main" val="180643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 y="165100"/>
            <a:ext cx="12192000" cy="838200"/>
          </a:xfrm>
        </p:spPr>
        <p:txBody>
          <a:bodyPr/>
          <a:lstStyle/>
          <a:p>
            <a:r>
              <a:rPr lang="en-US"/>
              <a:t>Click to edit Master title style</a:t>
            </a:r>
          </a:p>
        </p:txBody>
      </p:sp>
      <p:sp>
        <p:nvSpPr>
          <p:cNvPr id="3" name="Text Placeholder 2"/>
          <p:cNvSpPr>
            <a:spLocks noGrp="1"/>
          </p:cNvSpPr>
          <p:nvPr>
            <p:ph type="body" sz="half" idx="1"/>
          </p:nvPr>
        </p:nvSpPr>
        <p:spPr>
          <a:xfrm>
            <a:off x="203200" y="1295400"/>
            <a:ext cx="57912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7912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08A42752-46EC-8D63-17E2-6FA29950CE51}"/>
              </a:ext>
            </a:extLst>
          </p:cNvPr>
          <p:cNvSpPr>
            <a:spLocks noGrp="1" noChangeArrowheads="1"/>
          </p:cNvSpPr>
          <p:nvPr>
            <p:ph type="sldNum" sz="quarter" idx="10"/>
          </p:nvPr>
        </p:nvSpPr>
        <p:spPr>
          <a:ln/>
        </p:spPr>
        <p:txBody>
          <a:bodyPr/>
          <a:lstStyle>
            <a:lvl1pPr>
              <a:defRPr/>
            </a:lvl1pPr>
          </a:lstStyle>
          <a:p>
            <a:fld id="{1EA1AF64-E569-4896-B886-B47AE912E68E}" type="slidenum">
              <a:rPr lang="en-US" altLang="en-US"/>
              <a:pPr/>
              <a:t>‹#›</a:t>
            </a:fld>
            <a:r>
              <a:rPr lang="en-US" altLang="en-US"/>
              <a:t> / 99</a:t>
            </a:r>
          </a:p>
        </p:txBody>
      </p:sp>
    </p:spTree>
    <p:extLst>
      <p:ext uri="{BB962C8B-B14F-4D97-AF65-F5344CB8AC3E}">
        <p14:creationId xmlns:p14="http://schemas.microsoft.com/office/powerpoint/2010/main" val="37201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AE9B-BACE-713A-441C-89281E5A6C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713FED-76EC-FCAF-CEF2-FC6343EFA3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AF4E6-9E60-5268-A8B0-0937C0C24BCD}"/>
              </a:ext>
            </a:extLst>
          </p:cNvPr>
          <p:cNvSpPr>
            <a:spLocks noGrp="1"/>
          </p:cNvSpPr>
          <p:nvPr>
            <p:ph type="dt" sz="half" idx="10"/>
          </p:nvPr>
        </p:nvSpPr>
        <p:spPr/>
        <p:txBody>
          <a:bodyPr/>
          <a:lstStyle/>
          <a:p>
            <a:fld id="{725DBF25-424C-4451-BD23-7D02FFA6D8D4}" type="datetime1">
              <a:rPr lang="en-US" smtClean="0"/>
              <a:t>1/28/2024</a:t>
            </a:fld>
            <a:endParaRPr lang="en-US"/>
          </a:p>
        </p:txBody>
      </p:sp>
      <p:sp>
        <p:nvSpPr>
          <p:cNvPr id="5" name="Footer Placeholder 4">
            <a:extLst>
              <a:ext uri="{FF2B5EF4-FFF2-40B4-BE49-F238E27FC236}">
                <a16:creationId xmlns:a16="http://schemas.microsoft.com/office/drawing/2014/main" id="{F596A752-D28B-1A31-0F94-E6DFE82BD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B35C3-E548-DDA5-B848-807E21AA0712}"/>
              </a:ext>
            </a:extLst>
          </p:cNvPr>
          <p:cNvSpPr>
            <a:spLocks noGrp="1"/>
          </p:cNvSpPr>
          <p:nvPr>
            <p:ph type="sldNum" sz="quarter" idx="12"/>
          </p:nvPr>
        </p:nvSpPr>
        <p:spPr/>
        <p:txBody>
          <a:bodyPr/>
          <a:lstStyle/>
          <a:p>
            <a:fld id="{FE4EB4D5-5E44-4B88-BAEB-816D8F1082F7}" type="slidenum">
              <a:rPr lang="en-US" smtClean="0"/>
              <a:t>‹#›</a:t>
            </a:fld>
            <a:endParaRPr lang="en-US"/>
          </a:p>
        </p:txBody>
      </p:sp>
    </p:spTree>
    <p:extLst>
      <p:ext uri="{BB962C8B-B14F-4D97-AF65-F5344CB8AC3E}">
        <p14:creationId xmlns:p14="http://schemas.microsoft.com/office/powerpoint/2010/main" val="77449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3CB9-5984-C2C4-3138-06FCCCF20B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E391E5-017E-76D1-2117-6816DDE73E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8C85F1-7D6D-D0DD-7765-A112F5A3B4EC}"/>
              </a:ext>
            </a:extLst>
          </p:cNvPr>
          <p:cNvSpPr>
            <a:spLocks noGrp="1"/>
          </p:cNvSpPr>
          <p:nvPr>
            <p:ph type="dt" sz="half" idx="10"/>
          </p:nvPr>
        </p:nvSpPr>
        <p:spPr/>
        <p:txBody>
          <a:bodyPr/>
          <a:lstStyle/>
          <a:p>
            <a:fld id="{BFD7E5B1-670F-4F59-9B23-AF344AD5B176}" type="datetime1">
              <a:rPr lang="en-US" smtClean="0"/>
              <a:t>1/28/2024</a:t>
            </a:fld>
            <a:endParaRPr lang="en-US"/>
          </a:p>
        </p:txBody>
      </p:sp>
      <p:sp>
        <p:nvSpPr>
          <p:cNvPr id="5" name="Footer Placeholder 4">
            <a:extLst>
              <a:ext uri="{FF2B5EF4-FFF2-40B4-BE49-F238E27FC236}">
                <a16:creationId xmlns:a16="http://schemas.microsoft.com/office/drawing/2014/main" id="{5DCEE7C6-F9DF-E102-C24B-3BBA663C6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D05E4-1229-2097-DE19-61B5733BE5D1}"/>
              </a:ext>
            </a:extLst>
          </p:cNvPr>
          <p:cNvSpPr>
            <a:spLocks noGrp="1"/>
          </p:cNvSpPr>
          <p:nvPr>
            <p:ph type="sldNum" sz="quarter" idx="12"/>
          </p:nvPr>
        </p:nvSpPr>
        <p:spPr/>
        <p:txBody>
          <a:bodyPr/>
          <a:lstStyle/>
          <a:p>
            <a:fld id="{FE4EB4D5-5E44-4B88-BAEB-816D8F1082F7}" type="slidenum">
              <a:rPr lang="en-US" smtClean="0"/>
              <a:t>‹#›</a:t>
            </a:fld>
            <a:endParaRPr lang="en-US"/>
          </a:p>
        </p:txBody>
      </p:sp>
    </p:spTree>
    <p:extLst>
      <p:ext uri="{BB962C8B-B14F-4D97-AF65-F5344CB8AC3E}">
        <p14:creationId xmlns:p14="http://schemas.microsoft.com/office/powerpoint/2010/main" val="390522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B8FA0-F16C-D167-B886-BFB8988B3C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938D54-7FD9-436B-4183-F0081317E1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228088-2BC8-FDB3-5AC6-8D9EC8E0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36BDFF-72DD-9D56-69A6-3F64F2967C15}"/>
              </a:ext>
            </a:extLst>
          </p:cNvPr>
          <p:cNvSpPr>
            <a:spLocks noGrp="1"/>
          </p:cNvSpPr>
          <p:nvPr>
            <p:ph type="dt" sz="half" idx="10"/>
          </p:nvPr>
        </p:nvSpPr>
        <p:spPr/>
        <p:txBody>
          <a:bodyPr/>
          <a:lstStyle/>
          <a:p>
            <a:fld id="{29D87F0A-BD57-4E1A-9BE0-BC12A0B894D1}" type="datetime1">
              <a:rPr lang="en-US" smtClean="0"/>
              <a:t>1/28/2024</a:t>
            </a:fld>
            <a:endParaRPr lang="en-US"/>
          </a:p>
        </p:txBody>
      </p:sp>
      <p:sp>
        <p:nvSpPr>
          <p:cNvPr id="6" name="Footer Placeholder 5">
            <a:extLst>
              <a:ext uri="{FF2B5EF4-FFF2-40B4-BE49-F238E27FC236}">
                <a16:creationId xmlns:a16="http://schemas.microsoft.com/office/drawing/2014/main" id="{D40FB55A-C2D6-B5BD-8DA4-E0659B24B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C0BAA-A35A-F4A8-78ED-07F0193EADCC}"/>
              </a:ext>
            </a:extLst>
          </p:cNvPr>
          <p:cNvSpPr>
            <a:spLocks noGrp="1"/>
          </p:cNvSpPr>
          <p:nvPr>
            <p:ph type="sldNum" sz="quarter" idx="12"/>
          </p:nvPr>
        </p:nvSpPr>
        <p:spPr/>
        <p:txBody>
          <a:bodyPr/>
          <a:lstStyle/>
          <a:p>
            <a:fld id="{FE4EB4D5-5E44-4B88-BAEB-816D8F1082F7}" type="slidenum">
              <a:rPr lang="en-US" smtClean="0"/>
              <a:t>‹#›</a:t>
            </a:fld>
            <a:endParaRPr lang="en-US"/>
          </a:p>
        </p:txBody>
      </p:sp>
    </p:spTree>
    <p:extLst>
      <p:ext uri="{BB962C8B-B14F-4D97-AF65-F5344CB8AC3E}">
        <p14:creationId xmlns:p14="http://schemas.microsoft.com/office/powerpoint/2010/main" val="14739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F504-EDDB-6891-B64E-60B407163A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4E4240-5D71-60C6-C171-0DB947446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9A89D-710C-A95C-0969-6367B67CF9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FA1C9-4BA4-22DE-961A-B65A519562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B2648D-70F2-51F0-0005-E2B0EA3013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A23285-60AB-8A59-7A1D-F8FA7259B814}"/>
              </a:ext>
            </a:extLst>
          </p:cNvPr>
          <p:cNvSpPr>
            <a:spLocks noGrp="1"/>
          </p:cNvSpPr>
          <p:nvPr>
            <p:ph type="dt" sz="half" idx="10"/>
          </p:nvPr>
        </p:nvSpPr>
        <p:spPr/>
        <p:txBody>
          <a:bodyPr/>
          <a:lstStyle/>
          <a:p>
            <a:fld id="{801E08D2-9BE3-48B9-BD38-77BD7FEE05DD}" type="datetime1">
              <a:rPr lang="en-US" smtClean="0"/>
              <a:t>1/28/2024</a:t>
            </a:fld>
            <a:endParaRPr lang="en-US"/>
          </a:p>
        </p:txBody>
      </p:sp>
      <p:sp>
        <p:nvSpPr>
          <p:cNvPr id="8" name="Footer Placeholder 7">
            <a:extLst>
              <a:ext uri="{FF2B5EF4-FFF2-40B4-BE49-F238E27FC236}">
                <a16:creationId xmlns:a16="http://schemas.microsoft.com/office/drawing/2014/main" id="{15E15474-6738-3781-CA4A-D8F470F50C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A798B9-18F6-66ED-9A45-9E1BDC176D66}"/>
              </a:ext>
            </a:extLst>
          </p:cNvPr>
          <p:cNvSpPr>
            <a:spLocks noGrp="1"/>
          </p:cNvSpPr>
          <p:nvPr>
            <p:ph type="sldNum" sz="quarter" idx="12"/>
          </p:nvPr>
        </p:nvSpPr>
        <p:spPr/>
        <p:txBody>
          <a:bodyPr/>
          <a:lstStyle/>
          <a:p>
            <a:fld id="{FE4EB4D5-5E44-4B88-BAEB-816D8F1082F7}" type="slidenum">
              <a:rPr lang="en-US" smtClean="0"/>
              <a:t>‹#›</a:t>
            </a:fld>
            <a:endParaRPr lang="en-US"/>
          </a:p>
        </p:txBody>
      </p:sp>
    </p:spTree>
    <p:extLst>
      <p:ext uri="{BB962C8B-B14F-4D97-AF65-F5344CB8AC3E}">
        <p14:creationId xmlns:p14="http://schemas.microsoft.com/office/powerpoint/2010/main" val="56189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8D24-2CC7-9EAC-C94C-0451090206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B002B9-9814-54B2-9E5A-F1F542EF59A7}"/>
              </a:ext>
            </a:extLst>
          </p:cNvPr>
          <p:cNvSpPr>
            <a:spLocks noGrp="1"/>
          </p:cNvSpPr>
          <p:nvPr>
            <p:ph type="dt" sz="half" idx="10"/>
          </p:nvPr>
        </p:nvSpPr>
        <p:spPr/>
        <p:txBody>
          <a:bodyPr/>
          <a:lstStyle/>
          <a:p>
            <a:fld id="{67663470-6460-4A46-B064-20732858C11A}" type="datetime1">
              <a:rPr lang="en-US" smtClean="0"/>
              <a:t>1/28/2024</a:t>
            </a:fld>
            <a:endParaRPr lang="en-US"/>
          </a:p>
        </p:txBody>
      </p:sp>
      <p:sp>
        <p:nvSpPr>
          <p:cNvPr id="4" name="Footer Placeholder 3">
            <a:extLst>
              <a:ext uri="{FF2B5EF4-FFF2-40B4-BE49-F238E27FC236}">
                <a16:creationId xmlns:a16="http://schemas.microsoft.com/office/drawing/2014/main" id="{53622A20-4D45-57C2-65D7-1D8CF0F8E9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90399C-EC2B-10CC-598F-F6E7DB835535}"/>
              </a:ext>
            </a:extLst>
          </p:cNvPr>
          <p:cNvSpPr>
            <a:spLocks noGrp="1"/>
          </p:cNvSpPr>
          <p:nvPr>
            <p:ph type="sldNum" sz="quarter" idx="12"/>
          </p:nvPr>
        </p:nvSpPr>
        <p:spPr/>
        <p:txBody>
          <a:bodyPr/>
          <a:lstStyle/>
          <a:p>
            <a:fld id="{FE4EB4D5-5E44-4B88-BAEB-816D8F1082F7}" type="slidenum">
              <a:rPr lang="en-US" smtClean="0"/>
              <a:t>‹#›</a:t>
            </a:fld>
            <a:endParaRPr lang="en-US"/>
          </a:p>
        </p:txBody>
      </p:sp>
    </p:spTree>
    <p:extLst>
      <p:ext uri="{BB962C8B-B14F-4D97-AF65-F5344CB8AC3E}">
        <p14:creationId xmlns:p14="http://schemas.microsoft.com/office/powerpoint/2010/main" val="379460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9C688-D46B-8A0A-879F-5E7FF06FF33A}"/>
              </a:ext>
            </a:extLst>
          </p:cNvPr>
          <p:cNvSpPr>
            <a:spLocks noGrp="1"/>
          </p:cNvSpPr>
          <p:nvPr>
            <p:ph type="dt" sz="half" idx="10"/>
          </p:nvPr>
        </p:nvSpPr>
        <p:spPr/>
        <p:txBody>
          <a:bodyPr/>
          <a:lstStyle/>
          <a:p>
            <a:fld id="{676FAA11-E2FD-41CE-A977-764D4B9C9531}" type="datetime1">
              <a:rPr lang="en-US" smtClean="0"/>
              <a:t>1/28/2024</a:t>
            </a:fld>
            <a:endParaRPr lang="en-US"/>
          </a:p>
        </p:txBody>
      </p:sp>
      <p:sp>
        <p:nvSpPr>
          <p:cNvPr id="3" name="Footer Placeholder 2">
            <a:extLst>
              <a:ext uri="{FF2B5EF4-FFF2-40B4-BE49-F238E27FC236}">
                <a16:creationId xmlns:a16="http://schemas.microsoft.com/office/drawing/2014/main" id="{B6DD3353-4C0C-EBF5-69D1-CEB04F5C0E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261C30-B328-859D-CB0D-5E463016CB60}"/>
              </a:ext>
            </a:extLst>
          </p:cNvPr>
          <p:cNvSpPr>
            <a:spLocks noGrp="1"/>
          </p:cNvSpPr>
          <p:nvPr>
            <p:ph type="sldNum" sz="quarter" idx="12"/>
          </p:nvPr>
        </p:nvSpPr>
        <p:spPr/>
        <p:txBody>
          <a:bodyPr/>
          <a:lstStyle/>
          <a:p>
            <a:fld id="{FE4EB4D5-5E44-4B88-BAEB-816D8F1082F7}" type="slidenum">
              <a:rPr lang="en-US" smtClean="0"/>
              <a:t>‹#›</a:t>
            </a:fld>
            <a:endParaRPr lang="en-US"/>
          </a:p>
        </p:txBody>
      </p:sp>
    </p:spTree>
    <p:extLst>
      <p:ext uri="{BB962C8B-B14F-4D97-AF65-F5344CB8AC3E}">
        <p14:creationId xmlns:p14="http://schemas.microsoft.com/office/powerpoint/2010/main" val="283319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1B1B-808B-8A1D-5DE5-49B27CAF6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2C052-9CBE-694F-FCDD-E5F1F8C75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F436FF-7B86-1669-EEB0-AE72B933B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B87F5-994E-0EC9-433E-9BF3B4427B41}"/>
              </a:ext>
            </a:extLst>
          </p:cNvPr>
          <p:cNvSpPr>
            <a:spLocks noGrp="1"/>
          </p:cNvSpPr>
          <p:nvPr>
            <p:ph type="dt" sz="half" idx="10"/>
          </p:nvPr>
        </p:nvSpPr>
        <p:spPr/>
        <p:txBody>
          <a:bodyPr/>
          <a:lstStyle/>
          <a:p>
            <a:fld id="{86D09782-BC27-4AC2-B22F-9810D010BCCD}" type="datetime1">
              <a:rPr lang="en-US" smtClean="0"/>
              <a:t>1/28/2024</a:t>
            </a:fld>
            <a:endParaRPr lang="en-US"/>
          </a:p>
        </p:txBody>
      </p:sp>
      <p:sp>
        <p:nvSpPr>
          <p:cNvPr id="6" name="Footer Placeholder 5">
            <a:extLst>
              <a:ext uri="{FF2B5EF4-FFF2-40B4-BE49-F238E27FC236}">
                <a16:creationId xmlns:a16="http://schemas.microsoft.com/office/drawing/2014/main" id="{E8383320-31CC-627D-DBE1-87C701D0E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F39064-EFE0-50F6-16DD-DDC7740D78B3}"/>
              </a:ext>
            </a:extLst>
          </p:cNvPr>
          <p:cNvSpPr>
            <a:spLocks noGrp="1"/>
          </p:cNvSpPr>
          <p:nvPr>
            <p:ph type="sldNum" sz="quarter" idx="12"/>
          </p:nvPr>
        </p:nvSpPr>
        <p:spPr/>
        <p:txBody>
          <a:bodyPr/>
          <a:lstStyle/>
          <a:p>
            <a:fld id="{FE4EB4D5-5E44-4B88-BAEB-816D8F1082F7}" type="slidenum">
              <a:rPr lang="en-US" smtClean="0"/>
              <a:t>‹#›</a:t>
            </a:fld>
            <a:endParaRPr lang="en-US"/>
          </a:p>
        </p:txBody>
      </p:sp>
    </p:spTree>
    <p:extLst>
      <p:ext uri="{BB962C8B-B14F-4D97-AF65-F5344CB8AC3E}">
        <p14:creationId xmlns:p14="http://schemas.microsoft.com/office/powerpoint/2010/main" val="8691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66B3B-9051-B258-58D8-067E2CA75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2C900-70B5-835E-5078-7F6A3E22F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99EB2E-4670-6CA4-0801-0AB5C7F55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98DA9-8B4B-51D4-85DC-F2B6EB7E0BC0}"/>
              </a:ext>
            </a:extLst>
          </p:cNvPr>
          <p:cNvSpPr>
            <a:spLocks noGrp="1"/>
          </p:cNvSpPr>
          <p:nvPr>
            <p:ph type="dt" sz="half" idx="10"/>
          </p:nvPr>
        </p:nvSpPr>
        <p:spPr/>
        <p:txBody>
          <a:bodyPr/>
          <a:lstStyle/>
          <a:p>
            <a:fld id="{A7889D9C-797F-4003-9D33-34BD502C0DD3}" type="datetime1">
              <a:rPr lang="en-US" smtClean="0"/>
              <a:t>1/28/2024</a:t>
            </a:fld>
            <a:endParaRPr lang="en-US"/>
          </a:p>
        </p:txBody>
      </p:sp>
      <p:sp>
        <p:nvSpPr>
          <p:cNvPr id="6" name="Footer Placeholder 5">
            <a:extLst>
              <a:ext uri="{FF2B5EF4-FFF2-40B4-BE49-F238E27FC236}">
                <a16:creationId xmlns:a16="http://schemas.microsoft.com/office/drawing/2014/main" id="{D1195467-BCD8-EF6D-901A-AFE215C0D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38C84-5269-3980-D279-D3CDBDC44D99}"/>
              </a:ext>
            </a:extLst>
          </p:cNvPr>
          <p:cNvSpPr>
            <a:spLocks noGrp="1"/>
          </p:cNvSpPr>
          <p:nvPr>
            <p:ph type="sldNum" sz="quarter" idx="12"/>
          </p:nvPr>
        </p:nvSpPr>
        <p:spPr/>
        <p:txBody>
          <a:bodyPr/>
          <a:lstStyle/>
          <a:p>
            <a:fld id="{FE4EB4D5-5E44-4B88-BAEB-816D8F1082F7}" type="slidenum">
              <a:rPr lang="en-US" smtClean="0"/>
              <a:t>‹#›</a:t>
            </a:fld>
            <a:endParaRPr lang="en-US"/>
          </a:p>
        </p:txBody>
      </p:sp>
    </p:spTree>
    <p:extLst>
      <p:ext uri="{BB962C8B-B14F-4D97-AF65-F5344CB8AC3E}">
        <p14:creationId xmlns:p14="http://schemas.microsoft.com/office/powerpoint/2010/main" val="68140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F7AFE4-C551-E953-77C8-4C8AAD504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E53928-2CA0-4B72-16DA-9B88B0F747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03225-5E22-5603-EA91-FBA6AF935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37A04-B32B-4BFE-AA94-BF46D587892E}" type="datetime1">
              <a:rPr lang="en-US" smtClean="0"/>
              <a:t>1/28/2024</a:t>
            </a:fld>
            <a:endParaRPr lang="en-US"/>
          </a:p>
        </p:txBody>
      </p:sp>
      <p:sp>
        <p:nvSpPr>
          <p:cNvPr id="5" name="Footer Placeholder 4">
            <a:extLst>
              <a:ext uri="{FF2B5EF4-FFF2-40B4-BE49-F238E27FC236}">
                <a16:creationId xmlns:a16="http://schemas.microsoft.com/office/drawing/2014/main" id="{A25BAF33-00F3-4346-6878-162C0C4EC8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F0176D-B72B-E75B-6732-AE91E87EE5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EB4D5-5E44-4B88-BAEB-816D8F1082F7}" type="slidenum">
              <a:rPr lang="en-US" smtClean="0"/>
              <a:t>‹#›</a:t>
            </a:fld>
            <a:endParaRPr lang="en-US"/>
          </a:p>
        </p:txBody>
      </p:sp>
    </p:spTree>
    <p:extLst>
      <p:ext uri="{BB962C8B-B14F-4D97-AF65-F5344CB8AC3E}">
        <p14:creationId xmlns:p14="http://schemas.microsoft.com/office/powerpoint/2010/main" val="1361034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5.xml"/><Relationship Id="rId7" Type="http://schemas.openxmlformats.org/officeDocument/2006/relationships/slide" Target="slide21.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8.xml"/><Relationship Id="rId4" Type="http://schemas.openxmlformats.org/officeDocument/2006/relationships/slide" Target="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gif"/><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wmf"/><Relationship Id="rId9" Type="http://schemas.openxmlformats.org/officeDocument/2006/relationships/image" Target="../media/image12.jpeg"/></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signal.i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5.xml.rels><?xml version="1.0" encoding="UTF-8" standalone="yes"?>
<Relationships xmlns="http://schemas.openxmlformats.org/package/2006/relationships"><Relationship Id="rId2" Type="http://schemas.openxmlformats.org/officeDocument/2006/relationships/hyperlink" Target="#_Toc258652898"/><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a:extLst>
              <a:ext uri="{FF2B5EF4-FFF2-40B4-BE49-F238E27FC236}">
                <a16:creationId xmlns:a16="http://schemas.microsoft.com/office/drawing/2014/main" id="{53D18CDB-18AA-1A1E-C012-E08B508BC1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a:xfrm>
            <a:off x="4287915" y="1793295"/>
            <a:ext cx="7777519" cy="4110258"/>
          </a:xfrm>
          <a:noFill/>
        </p:spPr>
      </p:pic>
      <p:sp>
        <p:nvSpPr>
          <p:cNvPr id="5" name="Title 1">
            <a:extLst>
              <a:ext uri="{FF2B5EF4-FFF2-40B4-BE49-F238E27FC236}">
                <a16:creationId xmlns:a16="http://schemas.microsoft.com/office/drawing/2014/main" id="{832F7008-9490-9709-671E-2D57058E52F3}"/>
              </a:ext>
            </a:extLst>
          </p:cNvPr>
          <p:cNvSpPr txBox="1">
            <a:spLocks/>
          </p:cNvSpPr>
          <p:nvPr/>
        </p:nvSpPr>
        <p:spPr bwMode="auto">
          <a:xfrm>
            <a:off x="776782" y="5355310"/>
            <a:ext cx="1837167" cy="710306"/>
          </a:xfrm>
          <a:prstGeom prst="rect">
            <a:avLst/>
          </a:prstGeom>
          <a:noFill/>
          <a:ln>
            <a:noFill/>
          </a:ln>
        </p:spPr>
        <p:txBody>
          <a:bodyPr anchor="b"/>
          <a:lstStyle>
            <a:lvl1pPr algn="r" rtl="1" eaLnBrk="0" fontAlgn="base" hangingPunct="0">
              <a:spcBef>
                <a:spcPct val="0"/>
              </a:spcBef>
              <a:spcAft>
                <a:spcPct val="0"/>
              </a:spcAft>
              <a:defRPr sz="2000" b="1">
                <a:solidFill>
                  <a:schemeClr val="tx2"/>
                </a:solidFill>
                <a:latin typeface="+mj-lt"/>
                <a:ea typeface="+mj-ea"/>
                <a:cs typeface="B Lotus" panose="00000400000000000000" pitchFamily="2" charset="-78"/>
              </a:defRPr>
            </a:lvl1pPr>
            <a:lvl2pPr algn="r" rtl="1" eaLnBrk="0" fontAlgn="base" hangingPunct="0">
              <a:spcBef>
                <a:spcPct val="0"/>
              </a:spcBef>
              <a:spcAft>
                <a:spcPct val="0"/>
              </a:spcAft>
              <a:defRPr sz="2000" b="1">
                <a:solidFill>
                  <a:schemeClr val="tx2"/>
                </a:solidFill>
                <a:latin typeface="Tw Cen MT" pitchFamily="34" charset="0"/>
                <a:cs typeface="B Lotus" pitchFamily="2" charset="-78"/>
              </a:defRPr>
            </a:lvl2pPr>
            <a:lvl3pPr algn="r" rtl="1" eaLnBrk="0" fontAlgn="base" hangingPunct="0">
              <a:spcBef>
                <a:spcPct val="0"/>
              </a:spcBef>
              <a:spcAft>
                <a:spcPct val="0"/>
              </a:spcAft>
              <a:defRPr sz="2000" b="1">
                <a:solidFill>
                  <a:schemeClr val="tx2"/>
                </a:solidFill>
                <a:latin typeface="Tw Cen MT" pitchFamily="34" charset="0"/>
                <a:cs typeface="B Lotus" pitchFamily="2" charset="-78"/>
              </a:defRPr>
            </a:lvl3pPr>
            <a:lvl4pPr algn="r" rtl="1" eaLnBrk="0" fontAlgn="base" hangingPunct="0">
              <a:spcBef>
                <a:spcPct val="0"/>
              </a:spcBef>
              <a:spcAft>
                <a:spcPct val="0"/>
              </a:spcAft>
              <a:defRPr sz="2000" b="1">
                <a:solidFill>
                  <a:schemeClr val="tx2"/>
                </a:solidFill>
                <a:latin typeface="Tw Cen MT" pitchFamily="34" charset="0"/>
                <a:cs typeface="B Lotus" pitchFamily="2" charset="-78"/>
              </a:defRPr>
            </a:lvl4pPr>
            <a:lvl5pPr algn="r" rtl="1" eaLnBrk="0" fontAlgn="base" hangingPunct="0">
              <a:spcBef>
                <a:spcPct val="0"/>
              </a:spcBef>
              <a:spcAft>
                <a:spcPct val="0"/>
              </a:spcAft>
              <a:defRPr sz="2000" b="1">
                <a:solidFill>
                  <a:schemeClr val="tx2"/>
                </a:solidFill>
                <a:latin typeface="Tw Cen MT" pitchFamily="34" charset="0"/>
                <a:cs typeface="B Lotus" pitchFamily="2" charset="-78"/>
              </a:defRPr>
            </a:lvl5pPr>
            <a:lvl6pPr marL="457200" algn="r" rtl="1" fontAlgn="base">
              <a:spcBef>
                <a:spcPct val="0"/>
              </a:spcBef>
              <a:spcAft>
                <a:spcPct val="0"/>
              </a:spcAft>
              <a:defRPr sz="2000" b="1">
                <a:solidFill>
                  <a:schemeClr val="tx2"/>
                </a:solidFill>
                <a:latin typeface="Tahoma" pitchFamily="34" charset="0"/>
                <a:cs typeface="B Nazanin" pitchFamily="2" charset="-78"/>
              </a:defRPr>
            </a:lvl6pPr>
            <a:lvl7pPr marL="914400" algn="r" rtl="1" fontAlgn="base">
              <a:spcBef>
                <a:spcPct val="0"/>
              </a:spcBef>
              <a:spcAft>
                <a:spcPct val="0"/>
              </a:spcAft>
              <a:defRPr sz="2000" b="1">
                <a:solidFill>
                  <a:schemeClr val="tx2"/>
                </a:solidFill>
                <a:latin typeface="Tahoma" pitchFamily="34" charset="0"/>
                <a:cs typeface="B Nazanin" pitchFamily="2" charset="-78"/>
              </a:defRPr>
            </a:lvl7pPr>
            <a:lvl8pPr marL="1371600" algn="r" rtl="1" fontAlgn="base">
              <a:spcBef>
                <a:spcPct val="0"/>
              </a:spcBef>
              <a:spcAft>
                <a:spcPct val="0"/>
              </a:spcAft>
              <a:defRPr sz="2000" b="1">
                <a:solidFill>
                  <a:schemeClr val="tx2"/>
                </a:solidFill>
                <a:latin typeface="Tahoma" pitchFamily="34" charset="0"/>
                <a:cs typeface="B Nazanin" pitchFamily="2" charset="-78"/>
              </a:defRPr>
            </a:lvl8pPr>
            <a:lvl9pPr marL="1828800" algn="r" rtl="1" fontAlgn="base">
              <a:spcBef>
                <a:spcPct val="0"/>
              </a:spcBef>
              <a:spcAft>
                <a:spcPct val="0"/>
              </a:spcAft>
              <a:defRPr sz="2000" b="1">
                <a:solidFill>
                  <a:schemeClr val="tx2"/>
                </a:solidFill>
                <a:latin typeface="Tahoma" pitchFamily="34" charset="0"/>
                <a:cs typeface="B Nazanin" pitchFamily="2" charset="-78"/>
              </a:defRPr>
            </a:lvl9pPr>
          </a:lstStyle>
          <a:p>
            <a:pPr algn="ctr">
              <a:defRPr/>
            </a:pPr>
            <a:r>
              <a:rPr lang="fa-IR" sz="1800" dirty="0" smtClean="0">
                <a:solidFill>
                  <a:srgbClr val="0C3148"/>
                </a:solidFill>
                <a:latin typeface="Yekan Bakh FaNum Heavy" panose="020B0604020202020204" charset="-78"/>
                <a:ea typeface="Yekan Bakh FaNum Heavy" panose="020B0604020202020204" charset="-78"/>
                <a:cs typeface="B Nazanin" panose="00000400000000000000" pitchFamily="2" charset="-78"/>
              </a:rPr>
              <a:t>1402</a:t>
            </a:r>
            <a:endParaRPr lang="fa-IR" sz="1800" kern="0" dirty="0">
              <a:solidFill>
                <a:srgbClr val="000066"/>
              </a:solidFill>
              <a:cs typeface="B Nazanin" panose="00000400000000000000" pitchFamily="2" charset="-78"/>
            </a:endParaRPr>
          </a:p>
        </p:txBody>
      </p:sp>
      <p:sp>
        <p:nvSpPr>
          <p:cNvPr id="2" name="TextBox 1">
            <a:extLst>
              <a:ext uri="{FF2B5EF4-FFF2-40B4-BE49-F238E27FC236}">
                <a16:creationId xmlns:a16="http://schemas.microsoft.com/office/drawing/2014/main" id="{2B304BBF-195B-B79D-109E-9D0E195C4347}"/>
              </a:ext>
            </a:extLst>
          </p:cNvPr>
          <p:cNvSpPr txBox="1"/>
          <p:nvPr/>
        </p:nvSpPr>
        <p:spPr>
          <a:xfrm>
            <a:off x="776782" y="1602517"/>
            <a:ext cx="4159189" cy="3508653"/>
          </a:xfrm>
          <a:prstGeom prst="rect">
            <a:avLst/>
          </a:prstGeom>
          <a:noFill/>
          <a:effectLst/>
        </p:spPr>
        <p:txBody>
          <a:bodyPr wrap="square" lIns="0" rIns="0" rtlCol="0">
            <a:spAutoFit/>
          </a:bodyPr>
          <a:lstStyle/>
          <a:p>
            <a:pPr algn="ctr" rtl="1"/>
            <a:r>
              <a:rPr lang="fa-IR" sz="2800" b="1" dirty="0">
                <a:solidFill>
                  <a:srgbClr val="0C3148"/>
                </a:solidFill>
                <a:latin typeface="Yekan Bakh FaNum Heavy" panose="020B0604020202020204" charset="-78"/>
                <a:ea typeface="Yekan Bakh FaNum Heavy" panose="020B0604020202020204" charset="-78"/>
                <a:cs typeface="B Nazanin" panose="00000400000000000000" pitchFamily="2" charset="-78"/>
              </a:rPr>
              <a:t>صندوق های </a:t>
            </a:r>
            <a:r>
              <a:rPr lang="fa-IR" sz="2800" b="1" dirty="0">
                <a:solidFill>
                  <a:srgbClr val="0C3148"/>
                </a:solidFill>
                <a:cs typeface="B Nazanin" panose="00000400000000000000" pitchFamily="2" charset="-78"/>
              </a:rPr>
              <a:t>سرمایه گذاری</a:t>
            </a:r>
          </a:p>
          <a:p>
            <a:pPr algn="ctr" rtl="1"/>
            <a:r>
              <a:rPr lang="fa-IR" altLang="en-US" sz="2800" b="1" dirty="0">
                <a:solidFill>
                  <a:srgbClr val="0C3148"/>
                </a:solidFill>
                <a:cs typeface="B Nazanin" panose="00000400000000000000" pitchFamily="2" charset="-78"/>
              </a:rPr>
              <a:t>در بازار سرمایه ایران</a:t>
            </a:r>
          </a:p>
          <a:p>
            <a:pPr algn="ctr" rtl="1"/>
            <a:r>
              <a:rPr lang="fa-IR" altLang="en-US" sz="2800" b="1" dirty="0">
                <a:solidFill>
                  <a:srgbClr val="0C3148"/>
                </a:solidFill>
                <a:cs typeface="B Nazanin" panose="00000400000000000000" pitchFamily="2" charset="-78"/>
              </a:rPr>
              <a:t/>
            </a:r>
            <a:br>
              <a:rPr lang="fa-IR" altLang="en-US" sz="2800" b="1" dirty="0">
                <a:solidFill>
                  <a:srgbClr val="0C3148"/>
                </a:solidFill>
                <a:cs typeface="B Nazanin" panose="00000400000000000000" pitchFamily="2" charset="-78"/>
              </a:rPr>
            </a:br>
            <a:r>
              <a:rPr lang="fa-IR" altLang="en-US" sz="2000" b="1" dirty="0">
                <a:solidFill>
                  <a:srgbClr val="C00000"/>
                </a:solidFill>
                <a:cs typeface="B Nazanin" panose="00000400000000000000" pitchFamily="2" charset="-78"/>
              </a:rPr>
              <a:t>انواع صندوق ها، ساز و کار مقرراتی و نحوه تاسیس آنها</a:t>
            </a:r>
            <a:endParaRPr lang="en-US" altLang="en-US" sz="2000" b="1" dirty="0">
              <a:solidFill>
                <a:srgbClr val="C00000"/>
              </a:solidFill>
              <a:cs typeface="B Nazanin" panose="00000400000000000000" pitchFamily="2" charset="-78"/>
            </a:endParaRPr>
          </a:p>
          <a:p>
            <a:pPr algn="ctr" rtl="1"/>
            <a:endParaRPr lang="fa-IR" sz="2800" b="1" dirty="0">
              <a:solidFill>
                <a:srgbClr val="0C3148"/>
              </a:solidFill>
              <a:latin typeface="Yekan Bakh FaNum Heavy" panose="020B0604020202020204" charset="-78"/>
              <a:ea typeface="Yekan Bakh FaNum Heavy" panose="020B0604020202020204" charset="-78"/>
              <a:cs typeface="B Nazanin" panose="00000400000000000000" pitchFamily="2" charset="-78"/>
            </a:endParaRPr>
          </a:p>
          <a:p>
            <a:pPr algn="ctr" rtl="1"/>
            <a:endParaRPr lang="fa-IR" sz="2800" b="1" dirty="0">
              <a:solidFill>
                <a:srgbClr val="0C3148"/>
              </a:solidFill>
              <a:latin typeface="Yekan Bakh FaNum Heavy" panose="020B0604020202020204" charset="-78"/>
              <a:ea typeface="Yekan Bakh FaNum Heavy" panose="020B0604020202020204" charset="-78"/>
              <a:cs typeface="B Nazanin" panose="00000400000000000000" pitchFamily="2" charset="-78"/>
            </a:endParaRPr>
          </a:p>
          <a:p>
            <a:pPr algn="ctr" rtl="1"/>
            <a:endParaRPr lang="fa-IR" sz="2800" b="1" dirty="0">
              <a:solidFill>
                <a:srgbClr val="0C3148"/>
              </a:solidFill>
              <a:latin typeface="Yekan Bakh FaNum Heavy" panose="020B0604020202020204" charset="-78"/>
              <a:ea typeface="Yekan Bakh FaNum Heavy" panose="020B0604020202020204" charset="-78"/>
              <a:cs typeface="B Nazanin" panose="00000400000000000000" pitchFamily="2" charset="-78"/>
            </a:endParaRPr>
          </a:p>
          <a:p>
            <a:pPr algn="ctr" rtl="1"/>
            <a:endParaRPr lang="en-US" sz="1400" b="1" dirty="0">
              <a:ln/>
              <a:solidFill>
                <a:schemeClr val="bg2">
                  <a:lumMod val="50000"/>
                </a:schemeClr>
              </a:solidFill>
              <a:latin typeface="Yekan Bakh FaNum Hairline" panose="020B0604020202020204" charset="-78"/>
              <a:ea typeface="Yekan Bakh FaNum Hairline" panose="020B0604020202020204" charset="-78"/>
              <a:cs typeface="B Nazanin" panose="00000400000000000000" pitchFamily="2" charset="-78"/>
            </a:endParaRPr>
          </a:p>
        </p:txBody>
      </p:sp>
      <p:sp>
        <p:nvSpPr>
          <p:cNvPr id="3" name="Footer Placeholder 2"/>
          <p:cNvSpPr>
            <a:spLocks noGrp="1"/>
          </p:cNvSpPr>
          <p:nvPr>
            <p:ph type="ftr" sz="quarter" idx="11"/>
          </p:nvPr>
        </p:nvSpPr>
        <p:spPr/>
        <p:txBody>
          <a:bodyPr/>
          <a:lstStyle/>
          <a:p>
            <a:endParaRPr lang="en-US"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EB7CD-618C-3996-1F8C-34EE462018AA}"/>
              </a:ext>
            </a:extLst>
          </p:cNvPr>
          <p:cNvSpPr>
            <a:spLocks noGrp="1"/>
          </p:cNvSpPr>
          <p:nvPr>
            <p:ph idx="1"/>
          </p:nvPr>
        </p:nvSpPr>
        <p:spPr>
          <a:xfrm>
            <a:off x="838200" y="1828799"/>
            <a:ext cx="9388876" cy="4348163"/>
          </a:xfrm>
        </p:spPr>
        <p:txBody>
          <a:bodyPr>
            <a:normAutofit/>
          </a:bodyPr>
          <a:lstStyle/>
          <a:p>
            <a:pPr marL="342900" lvl="0" indent="-342900" algn="r" rtl="1">
              <a:lnSpc>
                <a:spcPct val="107000"/>
              </a:lnSpc>
              <a:buFont typeface="Calibri" panose="020F0502020204030204" pitchFamily="34" charset="0"/>
              <a:buChar char="-"/>
            </a:pPr>
            <a:r>
              <a:rPr lang="ar-SA" sz="2400"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صندوق سرمایه گذاری زمین و ساختمان</a:t>
            </a:r>
            <a:endParaRPr lang="en-US" sz="2400" dirty="0">
              <a:effectLst/>
              <a:latin typeface="Calibri" panose="020F0502020204030204" pitchFamily="34" charset="0"/>
              <a:ea typeface="Times New Roman" panose="02020603050405020304" pitchFamily="18" charset="0"/>
              <a:cs typeface="B Nazanin" panose="00000400000000000000" pitchFamily="2" charset="-78"/>
            </a:endParaRPr>
          </a:p>
          <a:p>
            <a:pPr marL="342900" lvl="0" indent="-342900" algn="r" rtl="1">
              <a:lnSpc>
                <a:spcPct val="107000"/>
              </a:lnSpc>
              <a:buFont typeface="Calibri" panose="020F0502020204030204" pitchFamily="34" charset="0"/>
              <a:buChar char="-"/>
            </a:pPr>
            <a:r>
              <a:rPr lang="ar-SA" sz="2400"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صندوق سرمایه گذاری پروژه </a:t>
            </a:r>
            <a:endParaRPr lang="en-US" sz="2400" dirty="0">
              <a:effectLst/>
              <a:latin typeface="Calibri" panose="020F0502020204030204" pitchFamily="34" charset="0"/>
              <a:ea typeface="Times New Roman" panose="02020603050405020304" pitchFamily="18" charset="0"/>
              <a:cs typeface="B Nazanin" panose="00000400000000000000" pitchFamily="2" charset="-78"/>
            </a:endParaRPr>
          </a:p>
          <a:p>
            <a:pPr marL="342900" lvl="0" indent="-342900" algn="r" rtl="1">
              <a:lnSpc>
                <a:spcPct val="107000"/>
              </a:lnSpc>
              <a:spcAft>
                <a:spcPts val="800"/>
              </a:spcAft>
              <a:buFont typeface="Calibri" panose="020F0502020204030204" pitchFamily="34" charset="0"/>
              <a:buChar char="-"/>
            </a:pPr>
            <a:r>
              <a:rPr lang="ar-SA" sz="2400"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صندوق سرمایه گذاری املاک و مستغلات</a:t>
            </a:r>
            <a:endParaRPr lang="en-US" sz="2400" dirty="0">
              <a:effectLst/>
              <a:latin typeface="Calibri" panose="020F0502020204030204" pitchFamily="34" charset="0"/>
              <a:ea typeface="Times New Roman" panose="02020603050405020304" pitchFamily="18" charset="0"/>
              <a:cs typeface="B Nazanin" panose="00000400000000000000" pitchFamily="2" charset="-78"/>
            </a:endParaRPr>
          </a:p>
          <a:p>
            <a:endParaRPr lang="en-US" sz="2400" dirty="0"/>
          </a:p>
        </p:txBody>
      </p:sp>
      <p:sp>
        <p:nvSpPr>
          <p:cNvPr id="5" name="TextBox 4">
            <a:extLst>
              <a:ext uri="{FF2B5EF4-FFF2-40B4-BE49-F238E27FC236}">
                <a16:creationId xmlns:a16="http://schemas.microsoft.com/office/drawing/2014/main" id="{EB3345A1-8996-2F1E-A13F-B666CCA3CE14}"/>
              </a:ext>
            </a:extLst>
          </p:cNvPr>
          <p:cNvSpPr txBox="1"/>
          <p:nvPr/>
        </p:nvSpPr>
        <p:spPr>
          <a:xfrm>
            <a:off x="3189303" y="406471"/>
            <a:ext cx="6094520" cy="547842"/>
          </a:xfrm>
          <a:prstGeom prst="rect">
            <a:avLst/>
          </a:prstGeom>
        </p:spPr>
        <p:txBody>
          <a:bodyPr vert="horz" lIns="91440" tIns="45720" rIns="91440" bIns="45720" rtlCol="0" anchor="ctr">
            <a:normAutofit/>
          </a:bodyPr>
          <a:lstStyle>
            <a:lvl1pPr algn="ctr">
              <a:lnSpc>
                <a:spcPct val="90000"/>
              </a:lnSpc>
              <a:spcBef>
                <a:spcPct val="0"/>
              </a:spcBef>
              <a:buNone/>
              <a:defRPr sz="3200" b="1">
                <a:solidFill>
                  <a:schemeClr val="accent1">
                    <a:lumMod val="50000"/>
                  </a:schemeClr>
                </a:solidFill>
                <a:cs typeface="B Mitra" pitchFamily="2" charset="-78"/>
              </a:defRPr>
            </a:lvl1pPr>
          </a:lstStyle>
          <a:p>
            <a:r>
              <a:rPr lang="fa-IR" dirty="0"/>
              <a:t>صندوق های سرمایه‌گذاری تامین مالی</a:t>
            </a:r>
            <a:endParaRPr lang="en-US" dirty="0"/>
          </a:p>
        </p:txBody>
      </p:sp>
      <p:sp>
        <p:nvSpPr>
          <p:cNvPr id="2" name="Footer Placeholder 1"/>
          <p:cNvSpPr>
            <a:spLocks noGrp="1"/>
          </p:cNvSpPr>
          <p:nvPr>
            <p:ph type="ftr" sz="quarter" idx="11"/>
          </p:nvPr>
        </p:nvSpPr>
        <p:spPr/>
        <p:txBody>
          <a:bodyPr/>
          <a:lstStyle/>
          <a:p>
            <a:fld id="{46D07013-67BE-42E6-9824-AD4F25FF19BD}" type="slidenum">
              <a:rPr lang="en-US" smtClean="0"/>
              <a:t>10</a:t>
            </a:fld>
            <a:endParaRPr lang="en-US" dirty="0"/>
          </a:p>
        </p:txBody>
      </p:sp>
    </p:spTree>
    <p:extLst>
      <p:ext uri="{BB962C8B-B14F-4D97-AF65-F5344CB8AC3E}">
        <p14:creationId xmlns:p14="http://schemas.microsoft.com/office/powerpoint/2010/main" val="1337192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01A3-9867-B21C-FCC3-6E8B33672352}"/>
              </a:ext>
            </a:extLst>
          </p:cNvPr>
          <p:cNvSpPr>
            <a:spLocks noGrp="1"/>
          </p:cNvSpPr>
          <p:nvPr>
            <p:ph type="title"/>
          </p:nvPr>
        </p:nvSpPr>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صندوق های سرمایه گذاری در سهام</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a:extLst>
              <a:ext uri="{FF2B5EF4-FFF2-40B4-BE49-F238E27FC236}">
                <a16:creationId xmlns:a16="http://schemas.microsoft.com/office/drawing/2014/main" id="{5841D7C4-3FD2-1BF7-F36A-DBE64EFDAD1D}"/>
              </a:ext>
            </a:extLst>
          </p:cNvPr>
          <p:cNvSpPr>
            <a:spLocks noGrp="1"/>
          </p:cNvSpPr>
          <p:nvPr>
            <p:ph idx="1"/>
          </p:nvPr>
        </p:nvSpPr>
        <p:spPr/>
        <p:txBody>
          <a:bodyPr/>
          <a:lstStyle/>
          <a:p>
            <a:pPr marL="0" indent="0" algn="r" rtl="1">
              <a:lnSpc>
                <a:spcPct val="150000"/>
              </a:lnSpc>
              <a:buNone/>
            </a:pPr>
            <a:r>
              <a:rPr lang="ar-SA" sz="2600" dirty="0">
                <a:cs typeface="B Nazanin" panose="00000400000000000000" pitchFamily="2" charset="-78"/>
              </a:rPr>
              <a:t>صندوق های سرمایه گذاری سهامی در واقع سبدی از سهام</a:t>
            </a:r>
            <a:r>
              <a:rPr lang="fa-IR" sz="2600" dirty="0">
                <a:cs typeface="B Nazanin" panose="00000400000000000000" pitchFamily="2" charset="-78"/>
              </a:rPr>
              <a:t>، حق تقدم سهام </a:t>
            </a:r>
            <a:r>
              <a:rPr lang="ar-SA" sz="2600" dirty="0">
                <a:cs typeface="B Nazanin" panose="00000400000000000000" pitchFamily="2" charset="-78"/>
              </a:rPr>
              <a:t>و ابزارهای دیگر مثل اوراق مشتقه و اختیار معامله ها هستند. این نوع صندوق ها ریسک بالایی دارند و</a:t>
            </a:r>
            <a:r>
              <a:rPr lang="fa-IR" sz="2600" dirty="0">
                <a:cs typeface="B Nazanin" panose="00000400000000000000" pitchFamily="2" charset="-78"/>
              </a:rPr>
              <a:t> اکثر</a:t>
            </a:r>
            <a:r>
              <a:rPr lang="ar-SA" sz="2600" dirty="0">
                <a:cs typeface="B Nazanin" panose="00000400000000000000" pitchFamily="2" charset="-78"/>
              </a:rPr>
              <a:t> دارایی خودرا در سهام</a:t>
            </a:r>
            <a:r>
              <a:rPr lang="fa-IR" sz="2600" dirty="0">
                <a:cs typeface="B Nazanin" panose="00000400000000000000" pitchFamily="2" charset="-78"/>
              </a:rPr>
              <a:t> شرکتها </a:t>
            </a:r>
            <a:r>
              <a:rPr lang="ar-SA" sz="2600" dirty="0">
                <a:cs typeface="B Nazanin" panose="00000400000000000000" pitchFamily="2" charset="-78"/>
              </a:rPr>
              <a:t>سرمایه گذاری می کنند</a:t>
            </a:r>
            <a:r>
              <a:rPr lang="en-US" sz="2600" dirty="0">
                <a:cs typeface="B Nazanin" panose="00000400000000000000" pitchFamily="2" charset="-78"/>
              </a:rPr>
              <a:t>.</a:t>
            </a:r>
            <a:r>
              <a:rPr lang="ar-SA" sz="2600" dirty="0">
                <a:cs typeface="B Nazanin" panose="00000400000000000000" pitchFamily="2" charset="-78"/>
              </a:rPr>
              <a:t> مدیر صندوق به همراه تحلیلگران آن به دنبال ترکیبی</a:t>
            </a:r>
            <a:r>
              <a:rPr lang="fa-IR" sz="2600" dirty="0">
                <a:cs typeface="B Nazanin" panose="00000400000000000000" pitchFamily="2" charset="-78"/>
              </a:rPr>
              <a:t> بهینه</a:t>
            </a:r>
            <a:r>
              <a:rPr lang="ar-SA" sz="2600" dirty="0">
                <a:cs typeface="B Nazanin" panose="00000400000000000000" pitchFamily="2" charset="-78"/>
              </a:rPr>
              <a:t> از سبد</a:t>
            </a:r>
            <a:r>
              <a:rPr lang="fa-IR" sz="2600" dirty="0">
                <a:cs typeface="B Nazanin" panose="00000400000000000000" pitchFamily="2" charset="-78"/>
              </a:rPr>
              <a:t> </a:t>
            </a:r>
            <a:r>
              <a:rPr lang="ar-SA" sz="2600" dirty="0">
                <a:cs typeface="B Nazanin" panose="00000400000000000000" pitchFamily="2" charset="-78"/>
              </a:rPr>
              <a:t>سهام هستند که در کنار رشد مناسب پرتفوی، ریسک آن را کاهش دهد</a:t>
            </a:r>
            <a:r>
              <a:rPr lang="en-US" sz="2600" dirty="0">
                <a:cs typeface="B Nazanin" panose="00000400000000000000" pitchFamily="2" charset="-78"/>
              </a:rPr>
              <a:t>.</a:t>
            </a:r>
            <a:r>
              <a:rPr lang="ar-SA" sz="2600" dirty="0">
                <a:cs typeface="B Nazanin" panose="00000400000000000000" pitchFamily="2" charset="-78"/>
              </a:rPr>
              <a:t>این صندوق ها مناسب افرادی است که علاقه مند به سرمایه گذاری در بورس بوده اما دانش و زمان کافی برای فعالیت در این بازار را ندارند</a:t>
            </a:r>
            <a:r>
              <a:rPr lang="en-US" sz="2600" dirty="0">
                <a:cs typeface="B Nazanin" panose="00000400000000000000" pitchFamily="2" charset="-78"/>
              </a:rPr>
              <a:t>.</a:t>
            </a:r>
            <a:r>
              <a:rPr lang="ar-SA" sz="2600" dirty="0">
                <a:cs typeface="B Nazanin" panose="00000400000000000000" pitchFamily="2" charset="-78"/>
              </a:rPr>
              <a:t>البته صندوق های سهامی خود به چند دسته تقسیم می شوندکه صندوق­های شاخصی، اهرمی و بخشی از آن جمله­اند.</a:t>
            </a:r>
            <a:endParaRPr lang="en-US" sz="2600" dirty="0">
              <a:cs typeface="B Nazanin" panose="00000400000000000000" pitchFamily="2" charset="-78"/>
            </a:endParaRPr>
          </a:p>
          <a:p>
            <a:pPr marL="0" indent="0" algn="r">
              <a:buNone/>
            </a:pP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71600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صندوق های سرمایه گذاری در اوراق بهادار با درآمد ثابت</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p:cNvSpPr>
            <a:spLocks noGrp="1"/>
          </p:cNvSpPr>
          <p:nvPr>
            <p:ph idx="1"/>
          </p:nvPr>
        </p:nvSpPr>
        <p:spPr>
          <a:xfrm>
            <a:off x="755073" y="1622425"/>
            <a:ext cx="10515600" cy="4351338"/>
          </a:xfrm>
        </p:spPr>
        <p:txBody>
          <a:bodyPr>
            <a:normAutofit fontScale="62500" lnSpcReduction="20000"/>
          </a:bodyPr>
          <a:lstStyle/>
          <a:p>
            <a:pPr marL="0" indent="0" algn="just" rtl="1">
              <a:lnSpc>
                <a:spcPct val="170000"/>
              </a:lnSpc>
              <a:buNone/>
            </a:pPr>
            <a:r>
              <a:rPr lang="ar-SA" sz="3100" dirty="0">
                <a:cs typeface="B Nazanin" panose="00000400000000000000" pitchFamily="2" charset="-78"/>
              </a:rPr>
              <a:t>صندوق های سرمایه گذاری </a:t>
            </a:r>
            <a:r>
              <a:rPr lang="fa-IR" sz="3100" dirty="0">
                <a:cs typeface="B Nazanin" panose="00000400000000000000" pitchFamily="2" charset="-78"/>
              </a:rPr>
              <a:t>در اوراق بهادار </a:t>
            </a:r>
            <a:r>
              <a:rPr lang="ar-SA" sz="3100" dirty="0">
                <a:cs typeface="B Nazanin" panose="00000400000000000000" pitchFamily="2" charset="-78"/>
              </a:rPr>
              <a:t>با درآمد ثابت یکی از انواع صندوق ها</a:t>
            </a:r>
            <a:r>
              <a:rPr lang="fa-IR" sz="3100" dirty="0">
                <a:cs typeface="B Nazanin" panose="00000400000000000000" pitchFamily="2" charset="-78"/>
              </a:rPr>
              <a:t>ی سرمایه گذاری کم</a:t>
            </a:r>
            <a:r>
              <a:rPr lang="ar-SA" sz="3100" dirty="0">
                <a:cs typeface="B Nazanin" panose="00000400000000000000" pitchFamily="2" charset="-78"/>
              </a:rPr>
              <a:t> ریسک هستند. این صندوق ها سود روزشمار را نصیب دارندگان می کنند. </a:t>
            </a:r>
            <a:r>
              <a:rPr lang="fa-IR" sz="3100" dirty="0">
                <a:cs typeface="B Nazanin" panose="00000400000000000000" pitchFamily="2" charset="-78"/>
              </a:rPr>
              <a:t>تمامی صندوق ها ازجمله </a:t>
            </a:r>
            <a:r>
              <a:rPr lang="ar-SA" sz="3100" dirty="0">
                <a:cs typeface="B Nazanin" panose="00000400000000000000" pitchFamily="2" charset="-78"/>
              </a:rPr>
              <a:t>صندوق های درآمد ثابت موظف به رعایت حدنصاب های اعلامی سازمان بورس برای خرید سهام و ابزارهای بدون ریسک مانند حساب های پس انداز بانکی، اوراق مشارکت، اوراق خزانه و... هستند</a:t>
            </a:r>
            <a:r>
              <a:rPr lang="en-US" sz="3100" dirty="0">
                <a:cs typeface="B Nazanin" panose="00000400000000000000" pitchFamily="2" charset="-78"/>
              </a:rPr>
              <a:t>. </a:t>
            </a:r>
            <a:r>
              <a:rPr lang="ar-SA" sz="3100" dirty="0">
                <a:cs typeface="B Nazanin" panose="00000400000000000000" pitchFamily="2" charset="-78"/>
              </a:rPr>
              <a:t>این صندوق ها مناسب افرادی است که ریسک پذیری پایینی داشته و خواهان سود قطعی باشند. خود صندوق های درآمد ثابت به دو دسته با تقسیم سودماهانه و بدون تقسیم سود ماهانه تقسیم می شوند. تعدادی از صندوق­های سرمایه گذاری که ملزم به خرید سهام نیستند تحت عنوان صندوق های سرمایه گذاری در اوراق بهادار با درآمد ثابت نوع دوم طبقه بندی می شوند و  دسته دیگری از صندوق های درآمد ثابت که به تازگی وارد بازار سرمایه شدند، صندوق های مختص اوراق دولتی هستند که دارایی خودرا در اوراق ها دولتی سرمایه گذاری می کنند و </a:t>
            </a:r>
            <a:r>
              <a:rPr lang="fa-IR" sz="3100" dirty="0">
                <a:cs typeface="B Nazanin" panose="00000400000000000000" pitchFamily="2" charset="-78"/>
              </a:rPr>
              <a:t>می توان گفت </a:t>
            </a:r>
            <a:r>
              <a:rPr lang="ar-SA" sz="3100" dirty="0">
                <a:cs typeface="B Nazanin" panose="00000400000000000000" pitchFamily="2" charset="-78"/>
              </a:rPr>
              <a:t>ریسک آن ها صفر است</a:t>
            </a:r>
            <a:r>
              <a:rPr lang="en-US" sz="3100" dirty="0">
                <a:cs typeface="B Nazanin" panose="00000400000000000000" pitchFamily="2" charset="-78"/>
              </a:rPr>
              <a:t>.</a:t>
            </a:r>
          </a:p>
          <a:p>
            <a:pPr marL="0" indent="0" algn="just">
              <a:buNone/>
            </a:pP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480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صندوق های سرمایه گذاری مختلط</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p:cNvSpPr>
            <a:spLocks noGrp="1"/>
          </p:cNvSpPr>
          <p:nvPr>
            <p:ph idx="1"/>
          </p:nvPr>
        </p:nvSpPr>
        <p:spPr/>
        <p:txBody>
          <a:bodyPr>
            <a:normAutofit fontScale="92500" lnSpcReduction="10000"/>
          </a:bodyPr>
          <a:lstStyle/>
          <a:p>
            <a:pPr marL="0" indent="0" algn="just" rtl="1">
              <a:lnSpc>
                <a:spcPct val="150000"/>
              </a:lnSpc>
              <a:buNone/>
            </a:pPr>
            <a:r>
              <a:rPr lang="ar-SA" sz="2600" dirty="0">
                <a:cs typeface="B Nazanin" panose="00000400000000000000" pitchFamily="2" charset="-78"/>
              </a:rPr>
              <a:t>صندوق های سرمایه گذاری مختلط پرتفویی متشکل از انواع ابزارهای بازار سرمایه را دارند.این صندوق ها</a:t>
            </a:r>
            <a:r>
              <a:rPr lang="fa-IR" sz="2600" dirty="0">
                <a:cs typeface="B Nazanin" panose="00000400000000000000" pitchFamily="2" charset="-78"/>
              </a:rPr>
              <a:t> نیز </a:t>
            </a:r>
            <a:r>
              <a:rPr lang="ar-SA" sz="2600" dirty="0">
                <a:cs typeface="B Nazanin" panose="00000400000000000000" pitchFamily="2" charset="-78"/>
              </a:rPr>
              <a:t>موظف به رعایت حدنصاب های اعلامی سازمان بورس هستند</a:t>
            </a:r>
            <a:r>
              <a:rPr lang="en-US" sz="2600" dirty="0">
                <a:cs typeface="B Nazanin" panose="00000400000000000000" pitchFamily="2" charset="-78"/>
              </a:rPr>
              <a:t>. </a:t>
            </a:r>
            <a:r>
              <a:rPr lang="ar-SA" sz="2600" dirty="0">
                <a:cs typeface="B Nazanin" panose="00000400000000000000" pitchFamily="2" charset="-78"/>
              </a:rPr>
              <a:t>در واقع این صندوق ها همواره باید حداقل 40 و حداکثر 60% از دارایی های خودرا در سهام سرمایه گذاری کنند. ریسک و بازده این صندوق ها از صندوق های درآمد ثابت بیشتر بوده اما از صندوق های سهامی کمتر است</a:t>
            </a:r>
            <a:r>
              <a:rPr lang="en-US" sz="2600" dirty="0">
                <a:cs typeface="B Nazanin" panose="00000400000000000000" pitchFamily="2" charset="-78"/>
              </a:rPr>
              <a:t>. </a:t>
            </a:r>
            <a:r>
              <a:rPr lang="ar-SA" sz="2600" dirty="0">
                <a:cs typeface="B Nazanin" panose="00000400000000000000" pitchFamily="2" charset="-78"/>
              </a:rPr>
              <a:t>این صندوق ها بیشتر مناسب کسانی است که به دنبال بازدهی ای بالاتر از سود معمول بانکی بوده و ریسک پذیری نسبتا بالاتری نسبت به کم ریسک ترین افراد جامعه داشته باشند</a:t>
            </a:r>
            <a:r>
              <a:rPr lang="en-US" sz="2600" dirty="0">
                <a:cs typeface="B Nazanin" panose="00000400000000000000" pitchFamily="2" charset="-78"/>
              </a:rPr>
              <a:t>.</a:t>
            </a:r>
          </a:p>
          <a:p>
            <a:pPr marL="0" indent="0" algn="just" rtl="1">
              <a:lnSpc>
                <a:spcPct val="150000"/>
              </a:lnSpc>
              <a:buNone/>
            </a:pPr>
            <a:r>
              <a:rPr lang="fa-IR" sz="2600" dirty="0">
                <a:cs typeface="B Nazanin" panose="00000400000000000000" pitchFamily="2" charset="-78"/>
              </a:rPr>
              <a:t>باتوجه به نصاب تعیین شده برای ترکیب دارایی­ها، صندوق­های سرمایه­گذاری دارای تضمین اصل سرمایه نیز جزء این طبقه بندی محسوب می­شوند.</a:t>
            </a:r>
            <a:endParaRPr lang="en-US" sz="2600" dirty="0">
              <a:cs typeface="B Nazanin" panose="00000400000000000000" pitchFamily="2" charset="-78"/>
            </a:endParaRP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4659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صندوق در صندوق ها</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p:cNvSpPr>
            <a:spLocks noGrp="1"/>
          </p:cNvSpPr>
          <p:nvPr>
            <p:ph idx="1"/>
          </p:nvPr>
        </p:nvSpPr>
        <p:spPr/>
        <p:txBody>
          <a:bodyPr/>
          <a:lstStyle/>
          <a:p>
            <a:pPr marL="0" indent="0" algn="just" rtl="1">
              <a:lnSpc>
                <a:spcPct val="150000"/>
              </a:lnSpc>
              <a:buNone/>
            </a:pPr>
            <a:r>
              <a:rPr lang="ar-SA" sz="2600" dirty="0">
                <a:cs typeface="B Nazanin" panose="00000400000000000000" pitchFamily="2" charset="-78"/>
              </a:rPr>
              <a:t>صندوق در صندوق ها نوع جدیدی از صندوق ها هستند که سبد سرمایه گذاری خودرا از صندوق های دیگر تشکیل می دهند. در واقع پرتفوی این صندوق ها متشکل از </a:t>
            </a:r>
            <a:r>
              <a:rPr lang="fa-IR" sz="2600" dirty="0">
                <a:cs typeface="B Nazanin" panose="00000400000000000000" pitchFamily="2" charset="-78"/>
              </a:rPr>
              <a:t>واحدهای سرمایه گذاری </a:t>
            </a:r>
            <a:r>
              <a:rPr lang="ar-SA" sz="2600" dirty="0">
                <a:cs typeface="B Nazanin" panose="00000400000000000000" pitchFamily="2" charset="-78"/>
              </a:rPr>
              <a:t>صندوق های دیگر است. مهم ترین مزیت این کار کاهش هزینه ها در این نوع صندوق ها است. سرمایه گذارانی که دارای منابع اندکی برای سرمایه گذاری هستند با خرید واحدهای صندوق سرمایه گذاری در صندوقها، منابع خود را به سرمایه گذاری در گروه متنوعی از صندوقها تخصیص می دهند.</a:t>
            </a:r>
            <a:endParaRPr lang="en-US" sz="2600" dirty="0">
              <a:cs typeface="B Nazanin" panose="00000400000000000000" pitchFamily="2" charset="-78"/>
            </a:endParaRPr>
          </a:p>
          <a:p>
            <a:pPr algn="just"/>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4065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صندوق‌های سرمایه‌گذاری کالایی</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p:cNvSpPr>
            <a:spLocks noGrp="1"/>
          </p:cNvSpPr>
          <p:nvPr>
            <p:ph idx="1"/>
          </p:nvPr>
        </p:nvSpPr>
        <p:spPr/>
        <p:txBody>
          <a:bodyPr/>
          <a:lstStyle/>
          <a:p>
            <a:pPr marL="0" indent="0" algn="just" rtl="1">
              <a:lnSpc>
                <a:spcPct val="150000"/>
              </a:lnSpc>
              <a:buNone/>
            </a:pPr>
            <a:r>
              <a:rPr lang="ar-SA" sz="2600" dirty="0">
                <a:cs typeface="B Nazanin" panose="00000400000000000000" pitchFamily="2" charset="-78"/>
              </a:rPr>
              <a:t>صندوق های کالایی دارایی خودرا در اوراق بهادار مبتنی بر کالای خاصی سرمایه گذاری می کنند. به عنوان مثال صندوق طلا، دارایی های خودرا در گواهی سپرده و اوراق مشتقه مبتنی بر سکه طلا در بازار بورس سرمایه گذاری می کند. به این ترتیب دارندگان این نوع صندوق می توانند همزمان با نوسان قیمت طلا در بازار آزاد، کسب سود کنند</a:t>
            </a:r>
            <a:r>
              <a:rPr lang="en-US" sz="2600" dirty="0">
                <a:cs typeface="B Nazanin" panose="00000400000000000000" pitchFamily="2" charset="-78"/>
              </a:rPr>
              <a:t>.</a:t>
            </a:r>
            <a:r>
              <a:rPr lang="ar-SA" sz="2600" dirty="0">
                <a:cs typeface="B Nazanin" panose="00000400000000000000" pitchFamily="2" charset="-78"/>
              </a:rPr>
              <a:t>صندوق های </a:t>
            </a:r>
            <a:r>
              <a:rPr lang="fa-IR" sz="2600" dirty="0">
                <a:cs typeface="B Nazanin" panose="00000400000000000000" pitchFamily="2" charset="-78"/>
              </a:rPr>
              <a:t>محصولات کشاورزی (ازجمله </a:t>
            </a:r>
            <a:r>
              <a:rPr lang="ar-SA" sz="2600" dirty="0">
                <a:cs typeface="B Nazanin" panose="00000400000000000000" pitchFamily="2" charset="-78"/>
              </a:rPr>
              <a:t>زعفران</a:t>
            </a:r>
            <a:r>
              <a:rPr lang="fa-IR" sz="2600" dirty="0">
                <a:cs typeface="B Nazanin" panose="00000400000000000000" pitchFamily="2" charset="-78"/>
              </a:rPr>
              <a:t>، زیره، پسته) </a:t>
            </a:r>
            <a:r>
              <a:rPr lang="ar-SA" sz="2600" dirty="0">
                <a:cs typeface="B Nazanin" panose="00000400000000000000" pitchFamily="2" charset="-78"/>
              </a:rPr>
              <a:t> و طلا</a:t>
            </a:r>
            <a:r>
              <a:rPr lang="fa-IR" sz="2600" dirty="0">
                <a:cs typeface="B Nazanin" panose="00000400000000000000" pitchFamily="2" charset="-78"/>
              </a:rPr>
              <a:t>(سکه و شمش)</a:t>
            </a:r>
            <a:r>
              <a:rPr lang="ar-SA" sz="2600" dirty="0">
                <a:cs typeface="B Nazanin" panose="00000400000000000000" pitchFamily="2" charset="-78"/>
              </a:rPr>
              <a:t> از انواع صندوق های کالایی قابل معامله در بازار سرمایه هستند</a:t>
            </a:r>
            <a:r>
              <a:rPr lang="en-US" sz="2600" dirty="0">
                <a:cs typeface="B Nazanin" panose="00000400000000000000" pitchFamily="2" charset="-78"/>
              </a:rPr>
              <a:t>.</a:t>
            </a:r>
            <a:r>
              <a:rPr lang="ar-SA" sz="2600" dirty="0">
                <a:cs typeface="B Nazanin" panose="00000400000000000000" pitchFamily="2" charset="-78"/>
              </a:rPr>
              <a:t>این صندوق ها مناسب افرادی است که علاقه مند به سرمایه گذاری در حوزه کالایی باشند. </a:t>
            </a:r>
            <a:endParaRPr lang="en-US" sz="2600" dirty="0">
              <a:cs typeface="B Nazanin" panose="00000400000000000000" pitchFamily="2" charset="-78"/>
            </a:endParaRP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828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rtl="1"/>
            <a:r>
              <a:rPr lang="ar-SA" sz="3200" b="1" dirty="0">
                <a:solidFill>
                  <a:schemeClr val="accent1">
                    <a:lumMod val="50000"/>
                  </a:schemeClr>
                </a:solidFill>
                <a:latin typeface="+mn-lt"/>
                <a:ea typeface="+mn-ea"/>
                <a:cs typeface="B Mitra" pitchFamily="2" charset="-78"/>
              </a:rPr>
              <a:t>صندوق خصوصی</a:t>
            </a:r>
            <a:r>
              <a:rPr lang="fa-IR" sz="3200" b="1" dirty="0">
                <a:solidFill>
                  <a:schemeClr val="accent1">
                    <a:lumMod val="50000"/>
                  </a:schemeClr>
                </a:solidFill>
                <a:latin typeface="+mn-lt"/>
                <a:ea typeface="+mn-ea"/>
                <a:cs typeface="B Mitra" pitchFamily="2" charset="-78"/>
              </a:rPr>
              <a:t>(</a:t>
            </a:r>
            <a:r>
              <a:rPr lang="en-US" sz="3200" b="1" dirty="0">
                <a:solidFill>
                  <a:schemeClr val="accent1">
                    <a:lumMod val="50000"/>
                  </a:schemeClr>
                </a:solidFill>
                <a:latin typeface="+mn-lt"/>
                <a:ea typeface="+mn-ea"/>
                <a:cs typeface="B Mitra" pitchFamily="2" charset="-78"/>
              </a:rPr>
              <a:t>PE</a:t>
            </a:r>
            <a:r>
              <a:rPr lang="fa-IR" sz="3200" b="1" dirty="0">
                <a:solidFill>
                  <a:schemeClr val="accent1">
                    <a:lumMod val="50000"/>
                  </a:schemeClr>
                </a:solidFill>
                <a:latin typeface="+mn-lt"/>
                <a:ea typeface="+mn-ea"/>
                <a:cs typeface="B Mitra" pitchFamily="2" charset="-78"/>
              </a:rPr>
              <a:t>)</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p:cNvSpPr>
            <a:spLocks noGrp="1"/>
          </p:cNvSpPr>
          <p:nvPr>
            <p:ph idx="1"/>
          </p:nvPr>
        </p:nvSpPr>
        <p:spPr/>
        <p:txBody>
          <a:bodyPr>
            <a:normAutofit fontScale="85000" lnSpcReduction="10000"/>
          </a:bodyPr>
          <a:lstStyle/>
          <a:p>
            <a:pPr marL="0" indent="0" algn="just" rtl="1">
              <a:lnSpc>
                <a:spcPct val="150000"/>
              </a:lnSpc>
              <a:buNone/>
            </a:pPr>
            <a:r>
              <a:rPr lang="ar-SA" sz="2600" dirty="0">
                <a:cs typeface="B Nazanin" panose="00000400000000000000" pitchFamily="2" charset="-78"/>
              </a:rPr>
              <a:t>موضوع فعالیت صندوق سرمایه‌گذاری خصوصی، جمع‌‌آوری منابع مالی و تخصیص عمده آن به سرمایه‌‌گذاری در سهام و سهم‌الشرکه شرکت‌ها با موضوع فعالیت‌هایی است که از قبل در امیدنامه تعیین شده‌ است. سرمایه‌گذاری صندوق در شرکت‌های سرمایه‌پذیر با هدف کسب و حفظ کنترل شرکت و هدایت سیاست‌های مالی و عملیاتی آن به منظور تحقق اهداف مورد نظر و سپس خروج از شرکت سرمایه‌پذیر می‌باشد</a:t>
            </a:r>
            <a:r>
              <a:rPr lang="en-US" sz="2600" dirty="0">
                <a:cs typeface="B Nazanin" panose="00000400000000000000" pitchFamily="2" charset="-78"/>
              </a:rPr>
              <a:t>.</a:t>
            </a:r>
            <a:r>
              <a:rPr lang="ar-SA" sz="2600" dirty="0">
                <a:cs typeface="B Nazanin" panose="00000400000000000000" pitchFamily="2" charset="-78"/>
              </a:rPr>
              <a:t> صندوق‌های سرمایه‌گذاری خصوصی از امکان سرمایه‌گذاری در شرکت‌های غیرسهامی عام نیز برخوردارند. همچنین بر اساس ضوابط تعیین شده، بستر حمایت از شرکت‌های سهامی عام پذیرفته نشده در بورس، شرکت‌های پذیرفته شده در بازار شرکت‌های کوچک و متوسط فرابورس ایران و شرکت‌هایی که شرایط پذیرش در بورس را از دست داده‌اند نیز از طریق صندوق‌های سرمایه‌گذاری خصوصی فراهم شد. مضافا اینکه شرکت‌هایی که در دو سال گذشته مشمول موضوع ماده ۱۴۱ اصلاحیه قانون تجارت شده‌اند نیز تحت شرایطی می‌توانند از حمایت صندوق‌های سرمایه‌گذاری خصوصی بهره‌مند شوند</a:t>
            </a:r>
            <a:r>
              <a:rPr lang="en-US" sz="2600" dirty="0">
                <a:cs typeface="B Nazanin" panose="00000400000000000000" pitchFamily="2" charset="-78"/>
              </a:rPr>
              <a:t>.</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451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rtl="1"/>
            <a:r>
              <a:rPr lang="ar-SA" sz="3200" b="1" dirty="0">
                <a:solidFill>
                  <a:schemeClr val="accent1">
                    <a:lumMod val="50000"/>
                  </a:schemeClr>
                </a:solidFill>
                <a:latin typeface="+mn-lt"/>
                <a:ea typeface="+mn-ea"/>
                <a:cs typeface="B Mitra" pitchFamily="2" charset="-78"/>
              </a:rPr>
              <a:t>صندوق‌های جسورانه </a:t>
            </a:r>
            <a:r>
              <a:rPr lang="fa-IR" sz="3200" b="1" dirty="0">
                <a:solidFill>
                  <a:schemeClr val="accent1">
                    <a:lumMod val="50000"/>
                  </a:schemeClr>
                </a:solidFill>
                <a:latin typeface="+mn-lt"/>
                <a:ea typeface="+mn-ea"/>
                <a:cs typeface="B Mitra" pitchFamily="2" charset="-78"/>
              </a:rPr>
              <a:t>(</a:t>
            </a:r>
            <a:r>
              <a:rPr lang="en-US" sz="3200" b="1" dirty="0">
                <a:solidFill>
                  <a:schemeClr val="accent1">
                    <a:lumMod val="50000"/>
                  </a:schemeClr>
                </a:solidFill>
                <a:latin typeface="+mn-lt"/>
                <a:ea typeface="+mn-ea"/>
                <a:cs typeface="B Mitra" pitchFamily="2" charset="-78"/>
              </a:rPr>
              <a:t>VC</a:t>
            </a:r>
            <a:r>
              <a:rPr lang="fa-IR" sz="3200" b="1" dirty="0">
                <a:solidFill>
                  <a:schemeClr val="accent1">
                    <a:lumMod val="50000"/>
                  </a:schemeClr>
                </a:solidFill>
                <a:latin typeface="+mn-lt"/>
                <a:ea typeface="+mn-ea"/>
                <a:cs typeface="B Mitra" pitchFamily="2" charset="-78"/>
              </a:rPr>
              <a:t>)</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p:cNvSpPr>
            <a:spLocks noGrp="1"/>
          </p:cNvSpPr>
          <p:nvPr>
            <p:ph idx="1"/>
          </p:nvPr>
        </p:nvSpPr>
        <p:spPr/>
        <p:txBody>
          <a:bodyPr/>
          <a:lstStyle/>
          <a:p>
            <a:pPr marL="0" indent="0" algn="just" rtl="1">
              <a:lnSpc>
                <a:spcPct val="150000"/>
              </a:lnSpc>
              <a:buNone/>
            </a:pPr>
            <a:r>
              <a:rPr lang="ar-SA" sz="2600" dirty="0">
                <a:cs typeface="B Nazanin" panose="00000400000000000000" pitchFamily="2" charset="-78"/>
              </a:rPr>
              <a:t>موضوع فعالیت اصلی صندوق سرمایه گذاری جسورانه عبارت از جمع‌آوری منابع مالی و سرمايه‌گذاري در اوراق مالکیت اشخاص حقوقیِ با موضوع فعالیت در پروژه‌های فکری و نوآورانه به منظور به بهره‌برداری رساندن و تجاری‌سازی دارایی‌های  یاد شده می‌باشد. سرمایه گذاری خطر پذیر یا سرمایه گذاری جسورانه  به سرمایه گذاری بر استارتاپ‌ها گفته می‌شود. بدلیل وجود ریسک‌های بالقوه در مسیر موفقیت و همچنین احتمال بسیار کمِ موفقیت‌های بزرگ در استارتاپ‌ها، به سرمایه گذاران در مراحل مختلف توسعه یک استارتاپ‌، خطر پذیر یا جسور گفته می‌شود. </a:t>
            </a:r>
            <a:r>
              <a:rPr lang="en-US" sz="2600" dirty="0">
                <a:cs typeface="B Nazanin" panose="00000400000000000000" pitchFamily="2" charset="-78"/>
              </a:rPr>
              <a:t> </a:t>
            </a:r>
            <a:r>
              <a:rPr lang="ar-SA" sz="2600" dirty="0">
                <a:cs typeface="B Nazanin" panose="00000400000000000000" pitchFamily="2" charset="-78"/>
              </a:rPr>
              <a:t>این صندوق ها مناسب کسانی است که علاقه مند به سرمایه گذاری در استارتاپ ها هستند</a:t>
            </a:r>
            <a:r>
              <a:rPr lang="en-US" sz="2600" dirty="0">
                <a:cs typeface="B Nazanin" panose="00000400000000000000" pitchFamily="2" charset="-78"/>
              </a:rPr>
              <a:t>.</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8555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صندوق‌های اختصاصی بازارگردانی</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p:cNvSpPr>
            <a:spLocks noGrp="1"/>
          </p:cNvSpPr>
          <p:nvPr>
            <p:ph idx="1"/>
          </p:nvPr>
        </p:nvSpPr>
        <p:spPr/>
        <p:txBody>
          <a:bodyPr/>
          <a:lstStyle/>
          <a:p>
            <a:pPr marL="0" indent="0" algn="just" rtl="1">
              <a:lnSpc>
                <a:spcPct val="150000"/>
              </a:lnSpc>
              <a:buNone/>
            </a:pPr>
            <a:r>
              <a:rPr lang="ar-SA" sz="2600" dirty="0">
                <a:cs typeface="B Nazanin" panose="00000400000000000000" pitchFamily="2" charset="-78"/>
              </a:rPr>
              <a:t>این صندوق ها به منظور خرید و فروش سهام شرکت ها با درنظر گرفتن تعهدات و مظنه بازاریابی مطابق با قانون بازار سرمایه ایجاد شده اند. صندوق های اختصاصی بازارگردانی نوعی تخصصی از صندوق های سرمایه‌گذاری هستند که با هدف معامله برای تنظیم قیمت های بازار، افزایش نقدشوندگی و از بین بردن صف های خرید و فروش فعالیت میکنند</a:t>
            </a:r>
            <a:r>
              <a:rPr lang="en-US" sz="2600" dirty="0">
                <a:cs typeface="B Nazanin" panose="00000400000000000000" pitchFamily="2" charset="-78"/>
              </a:rPr>
              <a:t>.  </a:t>
            </a:r>
            <a:r>
              <a:rPr lang="ar-SA" sz="2600" dirty="0">
                <a:cs typeface="B Nazanin" panose="00000400000000000000" pitchFamily="2" charset="-78"/>
              </a:rPr>
              <a:t>باتوجه به خدماتی که صندوق های بازارگردانی به بازار سرمایه ارائه میکنند، سازمان بورس تخفیف</a:t>
            </a:r>
            <a:r>
              <a:rPr lang="fa-IR" sz="2600" dirty="0">
                <a:cs typeface="B Nazanin" panose="00000400000000000000" pitchFamily="2" charset="-78"/>
              </a:rPr>
              <a:t>ات قابل توجهی</a:t>
            </a:r>
            <a:r>
              <a:rPr lang="ar-SA" sz="2600" dirty="0">
                <a:cs typeface="B Nazanin" panose="00000400000000000000" pitchFamily="2" charset="-78"/>
              </a:rPr>
              <a:t> بر کارمزد معاملات این صندوق ها تصویب کرده است. هم‌چنین این صندوق ها از پرداخت مالیات معاف هستند</a:t>
            </a:r>
            <a:r>
              <a:rPr lang="en-US" sz="2600" dirty="0">
                <a:cs typeface="B Nazanin" panose="00000400000000000000" pitchFamily="2" charset="-78"/>
              </a:rPr>
              <a:t>.</a:t>
            </a:r>
          </a:p>
          <a:p>
            <a:pPr marL="0" indent="0" algn="just">
              <a:buNone/>
            </a:pPr>
            <a:endParaRPr lang="en-US" dirty="0"/>
          </a:p>
        </p:txBody>
      </p:sp>
      <p:sp>
        <p:nvSpPr>
          <p:cNvPr id="4" name="Footer Placeholder 3"/>
          <p:cNvSpPr>
            <a:spLocks noGrp="1"/>
          </p:cNvSpPr>
          <p:nvPr>
            <p:ph type="ftr" sz="quarter" idx="11"/>
          </p:nvPr>
        </p:nvSpPr>
        <p:spPr/>
        <p:txBody>
          <a:bodyPr/>
          <a:lstStyle/>
          <a:p>
            <a:endParaRPr lang="en-US"/>
          </a:p>
        </p:txBody>
      </p:sp>
      <p:sp>
        <p:nvSpPr>
          <p:cNvPr id="5" name="Footer Placeholder 3">
            <a:extLst>
              <a:ext uri="{FF2B5EF4-FFF2-40B4-BE49-F238E27FC236}">
                <a16:creationId xmlns:a16="http://schemas.microsoft.com/office/drawing/2014/main" id="{6FA8109F-813E-351F-8410-3E511017A39C}"/>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18</a:t>
            </a:fld>
            <a:endParaRPr lang="en-US" dirty="0"/>
          </a:p>
        </p:txBody>
      </p:sp>
    </p:spTree>
    <p:extLst>
      <p:ext uri="{BB962C8B-B14F-4D97-AF65-F5344CB8AC3E}">
        <p14:creationId xmlns:p14="http://schemas.microsoft.com/office/powerpoint/2010/main" val="2210530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صندوق‌های </a:t>
            </a:r>
            <a:r>
              <a:rPr lang="fa-IR" sz="3200" b="1" dirty="0">
                <a:solidFill>
                  <a:schemeClr val="accent1">
                    <a:lumMod val="50000"/>
                  </a:schemeClr>
                </a:solidFill>
                <a:latin typeface="+mn-lt"/>
                <a:ea typeface="+mn-ea"/>
                <a:cs typeface="B Mitra" pitchFamily="2" charset="-78"/>
              </a:rPr>
              <a:t>سرمایه گذاری بازنشستگی تکمیلی</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p:cNvSpPr>
            <a:spLocks noGrp="1"/>
          </p:cNvSpPr>
          <p:nvPr>
            <p:ph idx="1"/>
          </p:nvPr>
        </p:nvSpPr>
        <p:spPr/>
        <p:txBody>
          <a:bodyPr>
            <a:normAutofit fontScale="77500" lnSpcReduction="20000"/>
          </a:bodyPr>
          <a:lstStyle/>
          <a:p>
            <a:pPr marL="0" indent="0" algn="just" rtl="1">
              <a:lnSpc>
                <a:spcPct val="150000"/>
              </a:lnSpc>
              <a:buNone/>
            </a:pPr>
            <a:r>
              <a:rPr lang="ar-SA" sz="2600" dirty="0">
                <a:cs typeface="B Nazanin" panose="00000400000000000000" pitchFamily="2" charset="-78"/>
              </a:rPr>
              <a:t>این صندوق ها به منظور </a:t>
            </a:r>
            <a:r>
              <a:rPr lang="fa-IR" sz="2600" dirty="0">
                <a:cs typeface="B Nazanin" panose="00000400000000000000" pitchFamily="2" charset="-78"/>
              </a:rPr>
              <a:t>سرمایه‌گذاری وجوهی که برای استفاده در دوران بازنشستگی، پس انداز می‌شوند، ایجاد شده اند. هدف اصلی این صندوق، تامین آتیه کارمند یا سرمایه‌گذار در دوران بازنشستگی از طریق سرمایه‌گذاری مداوم و اصولی است. در این صورت، هر فرد برای دوران بازنشستگی خود به جای خرید سهام و اوراق بهادار، به صورت مستقیم سرمایه خود را به صندوق می‌سپارد و از فرصت کسب بازدهی مناسب بهره‌مند می‌شود. این صندوق علاوه بر یونیت های ممتاز، دارای سه نوع واحد عادی است؛ واحدهای عادی نوع اول مخصوص کارفرمایان، واحد عادی نوع دوم مخصوص کارمندان و واحدهای عادی نوع سوم برای سایر سرمایه گذاران است.</a:t>
            </a:r>
          </a:p>
          <a:p>
            <a:pPr marL="0" indent="0" algn="just" rtl="1">
              <a:lnSpc>
                <a:spcPct val="150000"/>
              </a:lnSpc>
              <a:buNone/>
            </a:pPr>
            <a:r>
              <a:rPr lang="ar-SA" sz="2600" dirty="0">
                <a:cs typeface="B Nazanin" panose="00000400000000000000" pitchFamily="2" charset="-78"/>
              </a:rPr>
              <a:t>صندوق های </a:t>
            </a:r>
            <a:r>
              <a:rPr lang="fa-IR" sz="2600" dirty="0">
                <a:cs typeface="B Nazanin" panose="00000400000000000000" pitchFamily="2" charset="-78"/>
              </a:rPr>
              <a:t>بازنشستگی تکمیلی را می توان در قالب</a:t>
            </a:r>
            <a:r>
              <a:rPr lang="ar-SA" sz="2600" dirty="0">
                <a:cs typeface="B Nazanin" panose="00000400000000000000" pitchFamily="2" charset="-78"/>
              </a:rPr>
              <a:t> صندوق های سرمایه‌گذاری</a:t>
            </a:r>
            <a:r>
              <a:rPr lang="fa-IR" sz="2600" dirty="0">
                <a:cs typeface="B Nazanin" panose="00000400000000000000" pitchFamily="2" charset="-78"/>
              </a:rPr>
              <a:t> سهمی، شاخصی یا صندوق در صندوق سهمی ایجاد نمود.</a:t>
            </a:r>
          </a:p>
          <a:p>
            <a:pPr marL="0" indent="0" algn="just" rtl="1">
              <a:lnSpc>
                <a:spcPct val="150000"/>
              </a:lnSpc>
              <a:buNone/>
            </a:pPr>
            <a:r>
              <a:rPr lang="fa-IR" sz="2600" dirty="0">
                <a:cs typeface="B Nazanin" panose="00000400000000000000" pitchFamily="2" charset="-78"/>
              </a:rPr>
              <a:t>سرمایه گذاری در این صندوق ها مبتنی بر صدور و ابطال است.</a:t>
            </a:r>
          </a:p>
          <a:p>
            <a:pPr marL="0" indent="0" algn="just" rtl="1">
              <a:lnSpc>
                <a:spcPct val="150000"/>
              </a:lnSpc>
              <a:buNone/>
            </a:pPr>
            <a:r>
              <a:rPr lang="fa-IR" sz="2600" dirty="0">
                <a:cs typeface="B Nazanin" panose="00000400000000000000" pitchFamily="2" charset="-78"/>
              </a:rPr>
              <a:t>صدور و ابطال واحدهای سرمایه گذاری عادی نوع اول و دوم براساس رویه توافقات بین کارمند و کارفرما صورت می گیرد.</a:t>
            </a:r>
            <a:endParaRPr lang="en-US" dirty="0"/>
          </a:p>
        </p:txBody>
      </p:sp>
      <p:sp>
        <p:nvSpPr>
          <p:cNvPr id="4" name="Footer Placeholder 3"/>
          <p:cNvSpPr>
            <a:spLocks noGrp="1"/>
          </p:cNvSpPr>
          <p:nvPr>
            <p:ph type="ftr" sz="quarter" idx="11"/>
          </p:nvPr>
        </p:nvSpPr>
        <p:spPr/>
        <p:txBody>
          <a:bodyPr/>
          <a:lstStyle/>
          <a:p>
            <a:endParaRPr lang="en-US"/>
          </a:p>
        </p:txBody>
      </p:sp>
      <p:sp>
        <p:nvSpPr>
          <p:cNvPr id="5" name="Footer Placeholder 3">
            <a:extLst>
              <a:ext uri="{FF2B5EF4-FFF2-40B4-BE49-F238E27FC236}">
                <a16:creationId xmlns:a16="http://schemas.microsoft.com/office/drawing/2014/main" id="{6FA8109F-813E-351F-8410-3E511017A39C}"/>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19</a:t>
            </a:fld>
            <a:endParaRPr lang="en-US" dirty="0"/>
          </a:p>
        </p:txBody>
      </p:sp>
    </p:spTree>
    <p:extLst>
      <p:ext uri="{BB962C8B-B14F-4D97-AF65-F5344CB8AC3E}">
        <p14:creationId xmlns:p14="http://schemas.microsoft.com/office/powerpoint/2010/main" val="215417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3BD6F1-3C93-AC59-60E9-7BDD337C6B7A}"/>
              </a:ext>
            </a:extLst>
          </p:cNvPr>
          <p:cNvPicPr>
            <a:picLocks noChangeAspect="1"/>
          </p:cNvPicPr>
          <p:nvPr/>
        </p:nvPicPr>
        <p:blipFill>
          <a:blip r:embed="rId2"/>
          <a:stretch>
            <a:fillRect/>
          </a:stretch>
        </p:blipFill>
        <p:spPr>
          <a:xfrm>
            <a:off x="2707690" y="1305017"/>
            <a:ext cx="6374398" cy="3714658"/>
          </a:xfrm>
          <a:prstGeom prst="rect">
            <a:avLst/>
          </a:prstGeom>
        </p:spPr>
      </p:pic>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078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صندوقهای زمین و ساختمان</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p:cNvSpPr>
            <a:spLocks noGrp="1"/>
          </p:cNvSpPr>
          <p:nvPr>
            <p:ph idx="1"/>
          </p:nvPr>
        </p:nvSpPr>
        <p:spPr/>
        <p:txBody>
          <a:bodyPr/>
          <a:lstStyle/>
          <a:p>
            <a:pPr marL="0" indent="0" algn="just" rtl="1">
              <a:lnSpc>
                <a:spcPct val="150000"/>
              </a:lnSpc>
              <a:buNone/>
            </a:pPr>
            <a:r>
              <a:rPr lang="ar-SA" sz="2600" dirty="0">
                <a:cs typeface="B Nazanin" panose="00000400000000000000" pitchFamily="2" charset="-78"/>
              </a:rPr>
              <a:t>صندوقهای زمین و ساختمان از جمله صندوق هایی هستند که با جمع آوری سرمایه های کوچک اشخاص و سرمایه گذاری در پروژه های بزرگ ساختمانی تشکیل می شوند. این صندوق ها امکان استفاده سرمایه گذاران خرد از فرصتهای سرمایه گذاری در پروژه های بزرگ و درآمدزا را فراهم می نمایند. هدف از تشکیل صندوق، جمع‌آوری سرمایه از سرمایه‌گذاران و اختصاص آن به ساخت پروژۀ ساختماني و سپس فروش واحدهای ساختمانی پروژه یادشده و در نهايت تقسيم عوايد ناشی از این فعاليت بين سرمايه‌گذاران است. </a:t>
            </a:r>
            <a:endParaRPr lang="en-US" sz="2600" dirty="0">
              <a:cs typeface="B Nazanin" panose="00000400000000000000" pitchFamily="2" charset="-78"/>
            </a:endParaRPr>
          </a:p>
          <a:p>
            <a:endParaRPr lang="en-US" dirty="0"/>
          </a:p>
        </p:txBody>
      </p:sp>
      <p:sp>
        <p:nvSpPr>
          <p:cNvPr id="5" name="Footer Placeholder 3">
            <a:extLst>
              <a:ext uri="{FF2B5EF4-FFF2-40B4-BE49-F238E27FC236}">
                <a16:creationId xmlns:a16="http://schemas.microsoft.com/office/drawing/2014/main" id="{686FA199-0FB3-F55E-7306-D823CD40436B}"/>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20</a:t>
            </a:fld>
            <a:endParaRPr lang="en-US" dirty="0"/>
          </a:p>
        </p:txBody>
      </p:sp>
    </p:spTree>
    <p:extLst>
      <p:ext uri="{BB962C8B-B14F-4D97-AF65-F5344CB8AC3E}">
        <p14:creationId xmlns:p14="http://schemas.microsoft.com/office/powerpoint/2010/main" val="1780984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صندوقهای پروژه</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p:cNvSpPr>
            <a:spLocks noGrp="1"/>
          </p:cNvSpPr>
          <p:nvPr>
            <p:ph idx="1"/>
          </p:nvPr>
        </p:nvSpPr>
        <p:spPr/>
        <p:txBody>
          <a:bodyPr/>
          <a:lstStyle/>
          <a:p>
            <a:pPr marL="0" indent="0" algn="just" rtl="1">
              <a:lnSpc>
                <a:spcPct val="150000"/>
              </a:lnSpc>
              <a:buNone/>
            </a:pPr>
            <a:r>
              <a:rPr lang="ar-SA" sz="2600" dirty="0">
                <a:cs typeface="B Nazanin" panose="00000400000000000000" pitchFamily="2" charset="-78"/>
              </a:rPr>
              <a:t>صندوق پروژه نهاد مالی است که با اخذ مجوز از سازمان بورس و اوراق بهادار تأسیس شده و به جمع آوری سرمایه از عموم و تخصیص آن به سرمایه گذاری در ساخت و تکمیل پروژه معین اشاره شده در اساسنامه صندوق، می پردازد و در نهايت عوايد ناشی از این فعاليت بين سرمايه‌گذاران تقسیم می شود.</a:t>
            </a:r>
            <a:endParaRPr lang="en-US" sz="2600" dirty="0">
              <a:cs typeface="B Nazanin" panose="00000400000000000000" pitchFamily="2" charset="-78"/>
            </a:endParaRPr>
          </a:p>
          <a:p>
            <a:endParaRPr lang="en-US" dirty="0"/>
          </a:p>
        </p:txBody>
      </p:sp>
      <p:sp>
        <p:nvSpPr>
          <p:cNvPr id="4" name="Footer Placeholder 3"/>
          <p:cNvSpPr>
            <a:spLocks noGrp="1"/>
          </p:cNvSpPr>
          <p:nvPr>
            <p:ph type="ftr" sz="quarter" idx="11"/>
          </p:nvPr>
        </p:nvSpPr>
        <p:spPr/>
        <p:txBody>
          <a:bodyPr/>
          <a:lstStyle/>
          <a:p>
            <a:fld id="{AFA0993B-A204-4C71-8B17-34B37EFE45FA}" type="slidenum">
              <a:rPr lang="en-US" smtClean="0"/>
              <a:t>21</a:t>
            </a:fld>
            <a:endParaRPr lang="en-US" dirty="0"/>
          </a:p>
        </p:txBody>
      </p:sp>
    </p:spTree>
    <p:extLst>
      <p:ext uri="{BB962C8B-B14F-4D97-AF65-F5344CB8AC3E}">
        <p14:creationId xmlns:p14="http://schemas.microsoft.com/office/powerpoint/2010/main" val="1747144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صندوقهای املاک و مستغلات</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p:cNvSpPr>
            <a:spLocks noGrp="1"/>
          </p:cNvSpPr>
          <p:nvPr>
            <p:ph idx="1"/>
          </p:nvPr>
        </p:nvSpPr>
        <p:spPr>
          <a:xfrm>
            <a:off x="838200" y="1690688"/>
            <a:ext cx="10515600" cy="4802187"/>
          </a:xfrm>
        </p:spPr>
        <p:txBody>
          <a:bodyPr>
            <a:normAutofit fontScale="40000" lnSpcReduction="20000"/>
          </a:bodyPr>
          <a:lstStyle/>
          <a:p>
            <a:pPr marL="0" indent="0" algn="just" rtl="1">
              <a:lnSpc>
                <a:spcPct val="170000"/>
              </a:lnSpc>
              <a:buNone/>
            </a:pPr>
            <a:r>
              <a:rPr lang="ar-SA" sz="5500" dirty="0">
                <a:cs typeface="B Nazanin" panose="00000400000000000000" pitchFamily="2" charset="-78"/>
              </a:rPr>
              <a:t>صندوق سرمایه‌گذاری در مستغلات می‌تواند به قصد کسب منفعت از دارایی‌های غیرمنقول، نسبت به خرید و فروش و اجارۀ آنها اقدام نماید. دارایی‌های غیر منقول که صندوق در آنها سرمایه‌گذاری می‌کند باید دارای شرایط ذیل باشند:</a:t>
            </a:r>
            <a:endParaRPr lang="en-US" sz="5500" dirty="0">
              <a:cs typeface="B Nazanin" panose="00000400000000000000" pitchFamily="2" charset="-78"/>
            </a:endParaRPr>
          </a:p>
          <a:p>
            <a:pPr lvl="0" algn="just" rtl="1">
              <a:lnSpc>
                <a:spcPct val="170000"/>
              </a:lnSpc>
            </a:pPr>
            <a:r>
              <a:rPr lang="ar-SA" sz="3500" dirty="0">
                <a:cs typeface="B Nazanin" panose="00000400000000000000" pitchFamily="2" charset="-78"/>
              </a:rPr>
              <a:t>در ایران واقع شده‌ باشند؛</a:t>
            </a:r>
            <a:endParaRPr lang="en-US" sz="3500" dirty="0">
              <a:cs typeface="B Nazanin" panose="00000400000000000000" pitchFamily="2" charset="-78"/>
            </a:endParaRPr>
          </a:p>
          <a:p>
            <a:pPr lvl="0" algn="just" rtl="1">
              <a:lnSpc>
                <a:spcPct val="170000"/>
              </a:lnSpc>
            </a:pPr>
            <a:r>
              <a:rPr lang="ar-SA" sz="3500" dirty="0">
                <a:cs typeface="B Nazanin" panose="00000400000000000000" pitchFamily="2" charset="-78"/>
              </a:rPr>
              <a:t>ساخت آنها به اتمام رسیده باشد؛</a:t>
            </a:r>
            <a:endParaRPr lang="en-US" sz="3500" dirty="0">
              <a:cs typeface="B Nazanin" panose="00000400000000000000" pitchFamily="2" charset="-78"/>
            </a:endParaRPr>
          </a:p>
          <a:p>
            <a:pPr lvl="0" algn="just" rtl="1">
              <a:lnSpc>
                <a:spcPct val="170000"/>
              </a:lnSpc>
            </a:pPr>
            <a:r>
              <a:rPr lang="ar-SA" sz="3500" dirty="0">
                <a:cs typeface="B Nazanin" panose="00000400000000000000" pitchFamily="2" charset="-78"/>
              </a:rPr>
              <a:t>دارای سند رسمی مالکیت باشند؛</a:t>
            </a:r>
            <a:endParaRPr lang="en-US" sz="3500" dirty="0">
              <a:cs typeface="B Nazanin" panose="00000400000000000000" pitchFamily="2" charset="-78"/>
            </a:endParaRPr>
          </a:p>
          <a:p>
            <a:pPr lvl="0" algn="just" rtl="1">
              <a:lnSpc>
                <a:spcPct val="170000"/>
              </a:lnSpc>
            </a:pPr>
            <a:r>
              <a:rPr lang="ar-SA" sz="3500" dirty="0">
                <a:cs typeface="B Nazanin" panose="00000400000000000000" pitchFamily="2" charset="-78"/>
              </a:rPr>
              <a:t>قابل انتقال به‌غیر باشند؛</a:t>
            </a:r>
            <a:endParaRPr lang="en-US" sz="3500" dirty="0">
              <a:cs typeface="B Nazanin" panose="00000400000000000000" pitchFamily="2" charset="-78"/>
            </a:endParaRPr>
          </a:p>
          <a:p>
            <a:pPr lvl="0" algn="just" rtl="1">
              <a:lnSpc>
                <a:spcPct val="170000"/>
              </a:lnSpc>
            </a:pPr>
            <a:r>
              <a:rPr lang="ar-SA" sz="3500" dirty="0">
                <a:cs typeface="B Nazanin" panose="00000400000000000000" pitchFamily="2" charset="-78"/>
              </a:rPr>
              <a:t>در رهن یا وثیقه نباشند؛</a:t>
            </a:r>
            <a:endParaRPr lang="en-US" sz="3500" dirty="0">
              <a:cs typeface="B Nazanin" panose="00000400000000000000" pitchFamily="2" charset="-78"/>
            </a:endParaRPr>
          </a:p>
          <a:p>
            <a:pPr lvl="0" algn="just" rtl="1">
              <a:lnSpc>
                <a:spcPct val="170000"/>
              </a:lnSpc>
            </a:pPr>
            <a:r>
              <a:rPr lang="ar-SA" sz="3500" dirty="0">
                <a:cs typeface="B Nazanin" panose="00000400000000000000" pitchFamily="2" charset="-78"/>
              </a:rPr>
              <a:t>دعوی حقوقی نسبت به آنها وجود نداشته باشد؛</a:t>
            </a:r>
            <a:endParaRPr lang="en-US" sz="3500" dirty="0">
              <a:cs typeface="B Nazanin" panose="00000400000000000000" pitchFamily="2" charset="-78"/>
            </a:endParaRPr>
          </a:p>
          <a:p>
            <a:pPr lvl="0" algn="just" rtl="1">
              <a:lnSpc>
                <a:spcPct val="170000"/>
              </a:lnSpc>
            </a:pPr>
            <a:r>
              <a:rPr lang="ar-SA" sz="3500" dirty="0">
                <a:cs typeface="B Nazanin" panose="00000400000000000000" pitchFamily="2" charset="-78"/>
              </a:rPr>
              <a:t>منع قانونی بر مالکیت آنها وجود نداشته باشد؛</a:t>
            </a:r>
            <a:endParaRPr lang="en-US" sz="3500" dirty="0">
              <a:cs typeface="B Nazanin" panose="00000400000000000000" pitchFamily="2" charset="-78"/>
            </a:endParaRPr>
          </a:p>
          <a:p>
            <a:pPr lvl="0" algn="just" rtl="1">
              <a:lnSpc>
                <a:spcPct val="170000"/>
              </a:lnSpc>
            </a:pPr>
            <a:r>
              <a:rPr lang="ar-SA" sz="3500" dirty="0">
                <a:cs typeface="B Nazanin" panose="00000400000000000000" pitchFamily="2" charset="-78"/>
              </a:rPr>
              <a:t>تحت تصرف  نباشند؛</a:t>
            </a:r>
            <a:endParaRPr lang="en-US" dirty="0"/>
          </a:p>
        </p:txBody>
      </p:sp>
      <p:sp>
        <p:nvSpPr>
          <p:cNvPr id="4" name="Footer Placeholder 3"/>
          <p:cNvSpPr>
            <a:spLocks noGrp="1"/>
          </p:cNvSpPr>
          <p:nvPr>
            <p:ph type="ftr" sz="quarter" idx="11"/>
          </p:nvPr>
        </p:nvSpPr>
        <p:spPr/>
        <p:txBody>
          <a:bodyPr/>
          <a:lstStyle/>
          <a:p>
            <a:fld id="{B364B93A-8AAB-494F-9A97-BFAFF27C304F}" type="slidenum">
              <a:rPr lang="en-US" smtClean="0"/>
              <a:t>22</a:t>
            </a:fld>
            <a:endParaRPr lang="en-US" dirty="0"/>
          </a:p>
        </p:txBody>
      </p:sp>
    </p:spTree>
    <p:extLst>
      <p:ext uri="{BB962C8B-B14F-4D97-AF65-F5344CB8AC3E}">
        <p14:creationId xmlns:p14="http://schemas.microsoft.com/office/powerpoint/2010/main" val="1896314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7639"/>
          </a:xfrm>
        </p:spPr>
        <p:txBody>
          <a:bodyPr vert="horz" lIns="91440" tIns="45720" rIns="91440" bIns="45720" rtlCol="0" anchor="ctr">
            <a:normAutofit fontScale="90000"/>
          </a:bodyPr>
          <a:lstStyle/>
          <a:p>
            <a:pPr algn="ctr"/>
            <a:r>
              <a:rPr lang="ar-SA" sz="3200" b="1" dirty="0">
                <a:solidFill>
                  <a:schemeClr val="accent1">
                    <a:lumMod val="50000"/>
                  </a:schemeClr>
                </a:solidFill>
                <a:latin typeface="+mn-lt"/>
                <a:ea typeface="+mn-ea"/>
                <a:cs typeface="B Mitra" pitchFamily="2" charset="-78"/>
              </a:rPr>
              <a:t>صندوق­های نیکوکاری</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p:cNvSpPr>
            <a:spLocks noGrp="1"/>
          </p:cNvSpPr>
          <p:nvPr>
            <p:ph idx="1"/>
          </p:nvPr>
        </p:nvSpPr>
        <p:spPr>
          <a:xfrm>
            <a:off x="838200" y="777922"/>
            <a:ext cx="10515600" cy="5399041"/>
          </a:xfrm>
        </p:spPr>
        <p:txBody>
          <a:bodyPr>
            <a:normAutofit fontScale="55000" lnSpcReduction="20000"/>
          </a:bodyPr>
          <a:lstStyle/>
          <a:p>
            <a:pPr algn="just" rtl="1">
              <a:lnSpc>
                <a:spcPct val="170000"/>
              </a:lnSpc>
            </a:pPr>
            <a:r>
              <a:rPr lang="ar-SA" sz="3100" dirty="0">
                <a:cs typeface="B Nazanin" panose="00000400000000000000" pitchFamily="2" charset="-78"/>
              </a:rPr>
              <a:t>هدف از تشکيل صندوق سرمایه گذاری نیکوکاری، عبارت‌است از جمع‌آوري وجوه از اشخاص نیکوکار و اختصاص آن‌ها به خريد انواع دارایی‌ها شامل سپرده‌های بانکی، اوراق بهادار با درآمد ثابت، سهام و حق‌تقدم سهام و گواهی سپرده کالایی به منظور کاهش ريسک سرمايه‌گذاري، بهره‌گيري از صرفه‌جويي‌هاي ناشي از مقياس و تأمين منافع و سپس مطابق تصمیم سرمایه‌گذار، اختصاص تمام منافع حاصله به امور نیکوکارانه مندرج در امیدنامۀ صندوق یا اختصاص بخشی از منافع حاصله به سرمایه‌گذار و باقیماندۀ آن به امور نیکوکارانۀ مندرج در امیدنامۀ صندوق است.</a:t>
            </a:r>
            <a:endParaRPr lang="en-US" sz="3100" dirty="0">
              <a:cs typeface="B Nazanin" panose="00000400000000000000" pitchFamily="2" charset="-78"/>
            </a:endParaRPr>
          </a:p>
          <a:p>
            <a:pPr algn="just" rtl="1">
              <a:lnSpc>
                <a:spcPct val="170000"/>
              </a:lnSpc>
            </a:pPr>
            <a:r>
              <a:rPr lang="ar-SA" sz="3100" dirty="0">
                <a:cs typeface="B Nazanin" panose="00000400000000000000" pitchFamily="2" charset="-78"/>
              </a:rPr>
              <a:t>سرمایه‌گذاری در این صندوق‌‎‎ها یکی از شیوه‎‎‌های نیکوکاری است که در آن‌ها ضمن حفظ اصل سرمایه، عواید آن‌ها به صورت هدفمند توسط یک مدیر اجرای مورد تایید سازمان بورس و اوراق بهادار صرف نیازمندان واقعی جامعه می‎‎‌شود.خیرین در این شیوه با خرید واحدهای سرمایه‌‎‎گذاری صندوق، منابع خود را تجمیع می‎‎‌کنند و در اختیار یک مدیر حرفه‌ای قرار می‎‎‌دهند تا در بازار سرمایه در خریدوفروش سهام یا اوراق با درآمد ثابت سرمایه‌گذاری کند.طبیعی است که در این شیوه‎‎ سرمایه‌گذاری که عملاً به جمع‌آوری وجوه سرمایه‌‎‎گذاران غیرحرفه‎‎‌ای و اختصاص آن به سبدی از سهام و اوراق با درآمد ثابت با مدیریت حرفه‌ای می‌‎‎انجامد، سرمایه‌گذاران با کاهش ریسک سرمایه‎‎‌گذاری و بازدهی مطمئن‎‎‌تری روبرو خواهند شد. نحوه مشارکت در صندوق‌های نیکوکاری معمولاً به این صورت است که سرمایه‎‎‌گذار با حفظ اصل پول و سرمایه خود، درآمد حاصل از سرمایه‎‎‌گذاری‎‎‌اش یا قسمتی از درآمد آن را به فعالیت‎‎‌های خیرخواهانه اختصاص می‌‎‎دهد.به‌عنوان نمونه عواید این صندوق‌‎ها می‎‎تواند براساس امیدنامه‌ آن‌ها به حمایت از دانشجویان دانشگاه‌ها، فعالیت‌های ورزشی، بیماران خاص، کودکان بی‌سرپرست، زندانیان جرائم مالی غیرعمد و… اختصاص یابد.</a:t>
            </a:r>
            <a:endParaRPr lang="en-US" sz="3100" dirty="0">
              <a:cs typeface="B Nazanin" panose="00000400000000000000" pitchFamily="2" charset="-78"/>
            </a:endParaRPr>
          </a:p>
          <a:p>
            <a:pPr algn="just"/>
            <a:endParaRPr lang="en-US" dirty="0"/>
          </a:p>
        </p:txBody>
      </p:sp>
      <p:sp>
        <p:nvSpPr>
          <p:cNvPr id="4" name="Footer Placeholder 3"/>
          <p:cNvSpPr>
            <a:spLocks noGrp="1"/>
          </p:cNvSpPr>
          <p:nvPr>
            <p:ph type="ftr" sz="quarter" idx="11"/>
          </p:nvPr>
        </p:nvSpPr>
        <p:spPr/>
        <p:txBody>
          <a:bodyPr/>
          <a:lstStyle/>
          <a:p>
            <a:endParaRPr lang="en-US"/>
          </a:p>
        </p:txBody>
      </p:sp>
      <p:sp>
        <p:nvSpPr>
          <p:cNvPr id="5" name="Footer Placeholder 3">
            <a:extLst>
              <a:ext uri="{FF2B5EF4-FFF2-40B4-BE49-F238E27FC236}">
                <a16:creationId xmlns:a16="http://schemas.microsoft.com/office/drawing/2014/main" id="{B27AAFFB-C0DA-20C5-A280-2783FCA93616}"/>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23</a:t>
            </a:fld>
            <a:endParaRPr lang="en-US" dirty="0"/>
          </a:p>
        </p:txBody>
      </p:sp>
    </p:spTree>
    <p:extLst>
      <p:ext uri="{BB962C8B-B14F-4D97-AF65-F5344CB8AC3E}">
        <p14:creationId xmlns:p14="http://schemas.microsoft.com/office/powerpoint/2010/main" val="4077145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_s1032">
            <a:extLst>
              <a:ext uri="{FF2B5EF4-FFF2-40B4-BE49-F238E27FC236}">
                <a16:creationId xmlns:a16="http://schemas.microsoft.com/office/drawing/2014/main" id="{EA37980A-2DBD-092B-FF7B-15A531EC1A86}"/>
              </a:ext>
            </a:extLst>
          </p:cNvPr>
          <p:cNvSpPr>
            <a:spLocks noChangeShapeType="1"/>
          </p:cNvSpPr>
          <p:nvPr/>
        </p:nvSpPr>
        <p:spPr bwMode="auto">
          <a:xfrm flipV="1">
            <a:off x="4745039" y="1901825"/>
            <a:ext cx="638175" cy="254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27" name="_s1032">
            <a:extLst>
              <a:ext uri="{FF2B5EF4-FFF2-40B4-BE49-F238E27FC236}">
                <a16:creationId xmlns:a16="http://schemas.microsoft.com/office/drawing/2014/main" id="{74E47CC8-3E02-5274-85E7-D57F0C64A7E6}"/>
              </a:ext>
            </a:extLst>
          </p:cNvPr>
          <p:cNvSpPr>
            <a:spLocks noChangeShapeType="1"/>
          </p:cNvSpPr>
          <p:nvPr/>
        </p:nvSpPr>
        <p:spPr bwMode="auto">
          <a:xfrm flipV="1">
            <a:off x="3106738" y="3751263"/>
            <a:ext cx="1123950" cy="89376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29" name="_s1032">
            <a:extLst>
              <a:ext uri="{FF2B5EF4-FFF2-40B4-BE49-F238E27FC236}">
                <a16:creationId xmlns:a16="http://schemas.microsoft.com/office/drawing/2014/main" id="{64A3C46C-CB02-35DE-9620-6001D19B14E0}"/>
              </a:ext>
            </a:extLst>
          </p:cNvPr>
          <p:cNvSpPr>
            <a:spLocks noChangeShapeType="1"/>
          </p:cNvSpPr>
          <p:nvPr/>
        </p:nvSpPr>
        <p:spPr bwMode="auto">
          <a:xfrm>
            <a:off x="3135314" y="2730500"/>
            <a:ext cx="1095375" cy="782638"/>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34" name="_s1032">
            <a:extLst>
              <a:ext uri="{FF2B5EF4-FFF2-40B4-BE49-F238E27FC236}">
                <a16:creationId xmlns:a16="http://schemas.microsoft.com/office/drawing/2014/main" id="{713802A5-9591-B6BC-AC17-10A132644755}"/>
              </a:ext>
            </a:extLst>
          </p:cNvPr>
          <p:cNvSpPr>
            <a:spLocks noChangeShapeType="1"/>
          </p:cNvSpPr>
          <p:nvPr/>
        </p:nvSpPr>
        <p:spPr bwMode="auto">
          <a:xfrm flipV="1">
            <a:off x="7495595" y="2089443"/>
            <a:ext cx="1534834" cy="1166519"/>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30" name="_s1032">
            <a:extLst>
              <a:ext uri="{FF2B5EF4-FFF2-40B4-BE49-F238E27FC236}">
                <a16:creationId xmlns:a16="http://schemas.microsoft.com/office/drawing/2014/main" id="{FFEB1E7A-7490-3204-1A0C-C78089FF4ACE}"/>
              </a:ext>
            </a:extLst>
          </p:cNvPr>
          <p:cNvSpPr>
            <a:spLocks noChangeShapeType="1"/>
          </p:cNvSpPr>
          <p:nvPr/>
        </p:nvSpPr>
        <p:spPr bwMode="auto">
          <a:xfrm>
            <a:off x="7573382" y="4181475"/>
            <a:ext cx="1373188" cy="1849438"/>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36" name="_s1032">
            <a:extLst>
              <a:ext uri="{FF2B5EF4-FFF2-40B4-BE49-F238E27FC236}">
                <a16:creationId xmlns:a16="http://schemas.microsoft.com/office/drawing/2014/main" id="{3D1693E7-6B6F-9AB0-A902-8D90658E0E7C}"/>
              </a:ext>
            </a:extLst>
          </p:cNvPr>
          <p:cNvSpPr>
            <a:spLocks noChangeShapeType="1"/>
          </p:cNvSpPr>
          <p:nvPr/>
        </p:nvSpPr>
        <p:spPr bwMode="auto">
          <a:xfrm flipV="1">
            <a:off x="7262231" y="1007769"/>
            <a:ext cx="1827795" cy="2035761"/>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609286" name="_s1030">
            <a:extLst>
              <a:ext uri="{FF2B5EF4-FFF2-40B4-BE49-F238E27FC236}">
                <a16:creationId xmlns:a16="http://schemas.microsoft.com/office/drawing/2014/main" id="{4A10A3F3-5BBE-0AFE-F7AC-C6A92DA483DF}"/>
              </a:ext>
            </a:extLst>
          </p:cNvPr>
          <p:cNvSpPr>
            <a:spLocks noChangeShapeType="1"/>
          </p:cNvSpPr>
          <p:nvPr/>
        </p:nvSpPr>
        <p:spPr bwMode="auto">
          <a:xfrm>
            <a:off x="6108700" y="2408238"/>
            <a:ext cx="757238" cy="7874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609285" name="_s1029">
            <a:extLst>
              <a:ext uri="{FF2B5EF4-FFF2-40B4-BE49-F238E27FC236}">
                <a16:creationId xmlns:a16="http://schemas.microsoft.com/office/drawing/2014/main" id="{9E4C6C6B-88B7-3862-4194-4325F4FA1EB6}"/>
              </a:ext>
            </a:extLst>
          </p:cNvPr>
          <p:cNvSpPr>
            <a:spLocks noChangeArrowheads="1"/>
          </p:cNvSpPr>
          <p:nvPr/>
        </p:nvSpPr>
        <p:spPr bwMode="auto">
          <a:xfrm>
            <a:off x="5983287" y="2895601"/>
            <a:ext cx="1706563" cy="1708150"/>
          </a:xfrm>
          <a:prstGeom prst="ellipse">
            <a:avLst/>
          </a:prstGeom>
          <a:solidFill>
            <a:schemeClr val="accent2">
              <a:lumMod val="60000"/>
              <a:lumOff val="40000"/>
            </a:schemeClr>
          </a:solidFill>
          <a:ln>
            <a:noFill/>
          </a:ln>
        </p:spPr>
        <p:txBody>
          <a:bodyPr wrap="none" lIns="130922" tIns="65461" rIns="130922" bIns="65461" anchor="ctr"/>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rPr>
              <a:t>ارکان اجرایی</a:t>
            </a:r>
            <a:endParaRPr lang="en-US" altLang="en-US" sz="1800" b="1" dirty="0">
              <a:solidFill>
                <a:schemeClr val="accent1">
                  <a:lumMod val="75000"/>
                </a:schemeClr>
              </a:solidFill>
              <a:latin typeface="Arial" panose="020B0604020202020204" pitchFamily="34" charset="0"/>
              <a:cs typeface="B Nazanin" panose="00000400000000000000" pitchFamily="2" charset="-78"/>
            </a:endParaRPr>
          </a:p>
        </p:txBody>
      </p:sp>
      <p:sp>
        <p:nvSpPr>
          <p:cNvPr id="609288" name="_s1032">
            <a:extLst>
              <a:ext uri="{FF2B5EF4-FFF2-40B4-BE49-F238E27FC236}">
                <a16:creationId xmlns:a16="http://schemas.microsoft.com/office/drawing/2014/main" id="{3927124D-871C-3A35-FACB-5049C6C6F847}"/>
              </a:ext>
            </a:extLst>
          </p:cNvPr>
          <p:cNvSpPr>
            <a:spLocks noChangeShapeType="1"/>
          </p:cNvSpPr>
          <p:nvPr/>
        </p:nvSpPr>
        <p:spPr bwMode="auto">
          <a:xfrm flipV="1">
            <a:off x="5297489" y="2424113"/>
            <a:ext cx="669925" cy="83185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609289" name="_s1033">
            <a:extLst>
              <a:ext uri="{FF2B5EF4-FFF2-40B4-BE49-F238E27FC236}">
                <a16:creationId xmlns:a16="http://schemas.microsoft.com/office/drawing/2014/main" id="{4BBFEB7A-032C-2604-780C-E9990E7E0112}"/>
              </a:ext>
            </a:extLst>
          </p:cNvPr>
          <p:cNvSpPr>
            <a:spLocks noChangeArrowheads="1"/>
          </p:cNvSpPr>
          <p:nvPr/>
        </p:nvSpPr>
        <p:spPr bwMode="auto">
          <a:xfrm>
            <a:off x="4133850" y="2832101"/>
            <a:ext cx="1708150" cy="1711325"/>
          </a:xfrm>
          <a:prstGeom prst="ellipse">
            <a:avLst/>
          </a:prstGeom>
          <a:solidFill>
            <a:schemeClr val="accent1">
              <a:lumMod val="60000"/>
              <a:lumOff val="40000"/>
            </a:schemeClr>
          </a:solidFill>
          <a:ln>
            <a:noFill/>
          </a:ln>
        </p:spPr>
        <p:txBody>
          <a:bodyPr wrap="none" lIns="130922" tIns="65461" rIns="130922" bIns="65461" anchor="ctr"/>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rPr>
              <a:t>ارکان نظارتی</a:t>
            </a:r>
            <a:endParaRPr lang="en-US" altLang="en-US" sz="1800" b="1" dirty="0">
              <a:solidFill>
                <a:schemeClr val="accent1">
                  <a:lumMod val="75000"/>
                </a:schemeClr>
              </a:solidFill>
              <a:latin typeface="Arial" panose="020B0604020202020204" pitchFamily="34" charset="0"/>
              <a:cs typeface="B Nazanin" panose="00000400000000000000" pitchFamily="2" charset="-78"/>
            </a:endParaRPr>
          </a:p>
        </p:txBody>
      </p:sp>
      <p:sp>
        <p:nvSpPr>
          <p:cNvPr id="609290" name="_s1034">
            <a:extLst>
              <a:ext uri="{FF2B5EF4-FFF2-40B4-BE49-F238E27FC236}">
                <a16:creationId xmlns:a16="http://schemas.microsoft.com/office/drawing/2014/main" id="{88BC4347-1FE4-FC48-7FE5-7C053E3FD948}"/>
              </a:ext>
            </a:extLst>
          </p:cNvPr>
          <p:cNvSpPr>
            <a:spLocks noChangeArrowheads="1"/>
          </p:cNvSpPr>
          <p:nvPr/>
        </p:nvSpPr>
        <p:spPr bwMode="auto">
          <a:xfrm>
            <a:off x="5240338" y="741363"/>
            <a:ext cx="1708150" cy="1712912"/>
          </a:xfrm>
          <a:prstGeom prst="ellipse">
            <a:avLst/>
          </a:prstGeom>
          <a:solidFill>
            <a:srgbClr val="92D050"/>
          </a:solidFill>
          <a:ln>
            <a:noFill/>
          </a:ln>
        </p:spPr>
        <p:txBody>
          <a:bodyPr wrap="none" lIns="130922" tIns="65461" rIns="130922" bIns="65461" anchor="ctr"/>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a:spcBef>
                <a:spcPct val="20000"/>
              </a:spcBef>
              <a:buClr>
                <a:srgbClr val="D7D581"/>
              </a:buClr>
            </a:pPr>
            <a:r>
              <a:rPr lang="fa-IR" altLang="en-US" sz="1800" b="1" dirty="0">
                <a:solidFill>
                  <a:schemeClr val="hlink"/>
                </a:solidFill>
                <a:latin typeface="Arial" panose="020B0604020202020204" pitchFamily="34" charset="0"/>
                <a:cs typeface="2  Titr" pitchFamily="2" charset="0"/>
              </a:rPr>
              <a:t>ارکان صندوقهای</a:t>
            </a:r>
          </a:p>
          <a:p>
            <a:pPr algn="ctr">
              <a:spcBef>
                <a:spcPct val="20000"/>
              </a:spcBef>
              <a:buClr>
                <a:srgbClr val="D7D581"/>
              </a:buClr>
            </a:pPr>
            <a:r>
              <a:rPr lang="fa-IR" altLang="en-US" sz="1800" b="1" dirty="0">
                <a:solidFill>
                  <a:schemeClr val="hlink"/>
                </a:solidFill>
                <a:latin typeface="Arial" panose="020B0604020202020204" pitchFamily="34" charset="0"/>
                <a:cs typeface="2  Titr" pitchFamily="2" charset="0"/>
              </a:rPr>
              <a:t>سرمایه گذاری</a:t>
            </a:r>
            <a:endParaRPr lang="en-US" altLang="en-US" sz="1800" b="1" dirty="0">
              <a:solidFill>
                <a:schemeClr val="hlink"/>
              </a:solidFill>
              <a:latin typeface="Arial" panose="020B0604020202020204" pitchFamily="34" charset="0"/>
              <a:cs typeface="2  Titr" pitchFamily="2" charset="0"/>
            </a:endParaRPr>
          </a:p>
        </p:txBody>
      </p:sp>
      <p:sp>
        <p:nvSpPr>
          <p:cNvPr id="18" name="_s1029">
            <a:extLst>
              <a:ext uri="{FF2B5EF4-FFF2-40B4-BE49-F238E27FC236}">
                <a16:creationId xmlns:a16="http://schemas.microsoft.com/office/drawing/2014/main" id="{63757E04-08EC-A199-F53D-2EF772324CF4}"/>
              </a:ext>
            </a:extLst>
          </p:cNvPr>
          <p:cNvSpPr>
            <a:spLocks noChangeArrowheads="1"/>
          </p:cNvSpPr>
          <p:nvPr/>
        </p:nvSpPr>
        <p:spPr bwMode="auto">
          <a:xfrm>
            <a:off x="9040813" y="4722814"/>
            <a:ext cx="1066800" cy="985837"/>
          </a:xfrm>
          <a:prstGeom prst="ellipse">
            <a:avLst/>
          </a:prstGeom>
          <a:solidFill>
            <a:schemeClr val="accent2">
              <a:lumMod val="20000"/>
              <a:lumOff val="80000"/>
            </a:schemeClr>
          </a:solidFill>
          <a:ln>
            <a:noFill/>
          </a:ln>
        </p:spPr>
        <p:txBody>
          <a:bodyPr wrap="none" lIns="130922" tIns="65461" rIns="130922" bIns="65461" anchor="ctr"/>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rPr>
              <a:t>بازارگردان</a:t>
            </a:r>
            <a:endParaRPr lang="en-US" altLang="en-US" sz="1800" b="1" dirty="0">
              <a:solidFill>
                <a:schemeClr val="accent1">
                  <a:lumMod val="75000"/>
                </a:schemeClr>
              </a:solidFill>
              <a:latin typeface="Arial" panose="020B0604020202020204" pitchFamily="34" charset="0"/>
              <a:cs typeface="B Nazanin" panose="00000400000000000000" pitchFamily="2" charset="-78"/>
            </a:endParaRPr>
          </a:p>
        </p:txBody>
      </p:sp>
      <p:sp>
        <p:nvSpPr>
          <p:cNvPr id="19" name="_s1029">
            <a:extLst>
              <a:ext uri="{FF2B5EF4-FFF2-40B4-BE49-F238E27FC236}">
                <a16:creationId xmlns:a16="http://schemas.microsoft.com/office/drawing/2014/main" id="{7281382C-5CAA-E96B-189B-4D93792C5F49}"/>
              </a:ext>
            </a:extLst>
          </p:cNvPr>
          <p:cNvSpPr>
            <a:spLocks noChangeArrowheads="1"/>
          </p:cNvSpPr>
          <p:nvPr/>
        </p:nvSpPr>
        <p:spPr bwMode="auto">
          <a:xfrm>
            <a:off x="2262188" y="4419600"/>
            <a:ext cx="1066800" cy="985838"/>
          </a:xfrm>
          <a:prstGeom prst="ellipse">
            <a:avLst/>
          </a:prstGeom>
          <a:solidFill>
            <a:schemeClr val="accent1">
              <a:lumMod val="20000"/>
              <a:lumOff val="80000"/>
            </a:schemeClr>
          </a:solidFill>
          <a:ln>
            <a:noFill/>
          </a:ln>
        </p:spPr>
        <p:txBody>
          <a:bodyPr wrap="none" lIns="130922" tIns="65461" rIns="130922" bIns="65461" anchor="ctr"/>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hlinkClick r:id="" action="ppaction://noaction">
                  <a:extLst>
                    <a:ext uri="{A12FA001-AC4F-418D-AE19-62706E023703}">
                      <ahyp:hlinkClr xmlns:ahyp="http://schemas.microsoft.com/office/drawing/2018/hyperlinkcolor" xmlns="" val="tx"/>
                    </a:ext>
                  </a:extLst>
                </a:hlinkClick>
              </a:rPr>
              <a:t>ناظر</a:t>
            </a:r>
            <a:r>
              <a:rPr lang="fa-IR" altLang="en-US" sz="1800" b="1" dirty="0">
                <a:solidFill>
                  <a:schemeClr val="accent1">
                    <a:lumMod val="75000"/>
                  </a:schemeClr>
                </a:solidFill>
                <a:latin typeface="Arial" panose="020B0604020202020204" pitchFamily="34" charset="0"/>
                <a:cs typeface="B Nazanin" panose="00000400000000000000" pitchFamily="2" charset="-78"/>
              </a:rPr>
              <a:t>/ </a:t>
            </a:r>
          </a:p>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hlinkClick r:id="" action="ppaction://noaction">
                  <a:extLst>
                    <a:ext uri="{A12FA001-AC4F-418D-AE19-62706E023703}">
                      <ahyp:hlinkClr xmlns:ahyp="http://schemas.microsoft.com/office/drawing/2018/hyperlinkcolor" xmlns="" val="tx"/>
                    </a:ext>
                  </a:extLst>
                </a:hlinkClick>
              </a:rPr>
              <a:t>ناظر فنی</a:t>
            </a:r>
            <a:endParaRPr lang="fa-IR" altLang="en-US" sz="1800" b="1" dirty="0">
              <a:solidFill>
                <a:schemeClr val="accent1">
                  <a:lumMod val="75000"/>
                </a:schemeClr>
              </a:solidFill>
              <a:latin typeface="Arial" panose="020B0604020202020204" pitchFamily="34" charset="0"/>
              <a:cs typeface="B Nazanin" panose="00000400000000000000" pitchFamily="2" charset="-78"/>
            </a:endParaRPr>
          </a:p>
        </p:txBody>
      </p:sp>
      <p:sp>
        <p:nvSpPr>
          <p:cNvPr id="20" name="_s1029">
            <a:extLst>
              <a:ext uri="{FF2B5EF4-FFF2-40B4-BE49-F238E27FC236}">
                <a16:creationId xmlns:a16="http://schemas.microsoft.com/office/drawing/2014/main" id="{17FCB020-1A5F-7AAC-5563-05D08528B6C7}"/>
              </a:ext>
            </a:extLst>
          </p:cNvPr>
          <p:cNvSpPr>
            <a:spLocks noChangeArrowheads="1"/>
          </p:cNvSpPr>
          <p:nvPr/>
        </p:nvSpPr>
        <p:spPr bwMode="auto">
          <a:xfrm>
            <a:off x="2244725" y="3195639"/>
            <a:ext cx="1066800" cy="985837"/>
          </a:xfrm>
          <a:prstGeom prst="ellipse">
            <a:avLst/>
          </a:prstGeom>
          <a:solidFill>
            <a:schemeClr val="accent1">
              <a:lumMod val="20000"/>
              <a:lumOff val="80000"/>
            </a:schemeClr>
          </a:solidFill>
          <a:ln>
            <a:noFill/>
          </a:ln>
        </p:spPr>
        <p:txBody>
          <a:bodyPr wrap="none" lIns="130922" tIns="65461" rIns="130922" bIns="65461" anchor="ctr"/>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hlinkClick r:id="rId2" action="ppaction://hlinksldjump">
                  <a:extLst>
                    <a:ext uri="{A12FA001-AC4F-418D-AE19-62706E023703}">
                      <ahyp:hlinkClr xmlns:ahyp="http://schemas.microsoft.com/office/drawing/2018/hyperlinkcolor" xmlns="" val="tx"/>
                    </a:ext>
                  </a:extLst>
                </a:hlinkClick>
              </a:rPr>
              <a:t>حسابرس</a:t>
            </a:r>
            <a:endParaRPr lang="en-US" altLang="en-US" sz="1800" b="1" dirty="0">
              <a:solidFill>
                <a:schemeClr val="accent1">
                  <a:lumMod val="75000"/>
                </a:schemeClr>
              </a:solidFill>
              <a:latin typeface="Arial" panose="020B0604020202020204" pitchFamily="34" charset="0"/>
              <a:cs typeface="B Nazanin" panose="00000400000000000000" pitchFamily="2" charset="-78"/>
            </a:endParaRPr>
          </a:p>
        </p:txBody>
      </p:sp>
      <p:sp>
        <p:nvSpPr>
          <p:cNvPr id="21" name="_s1029">
            <a:extLst>
              <a:ext uri="{FF2B5EF4-FFF2-40B4-BE49-F238E27FC236}">
                <a16:creationId xmlns:a16="http://schemas.microsoft.com/office/drawing/2014/main" id="{4213910D-5003-31A3-B988-8C256C6366BC}"/>
              </a:ext>
            </a:extLst>
          </p:cNvPr>
          <p:cNvSpPr>
            <a:spLocks noChangeArrowheads="1"/>
          </p:cNvSpPr>
          <p:nvPr/>
        </p:nvSpPr>
        <p:spPr bwMode="auto">
          <a:xfrm>
            <a:off x="9040813" y="347664"/>
            <a:ext cx="1066800" cy="985837"/>
          </a:xfrm>
          <a:prstGeom prst="ellipse">
            <a:avLst/>
          </a:prstGeom>
          <a:solidFill>
            <a:schemeClr val="accent2">
              <a:lumMod val="20000"/>
              <a:lumOff val="80000"/>
            </a:schemeClr>
          </a:solidFill>
          <a:ln>
            <a:noFill/>
          </a:ln>
        </p:spPr>
        <p:txBody>
          <a:bodyPr wrap="none" lIns="130922" tIns="65461" rIns="130922" bIns="65461" anchor="ctr"/>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hlinkClick r:id="rId3" action="ppaction://hlinksldjump">
                  <a:extLst>
                    <a:ext uri="{A12FA001-AC4F-418D-AE19-62706E023703}">
                      <ahyp:hlinkClr xmlns:ahyp="http://schemas.microsoft.com/office/drawing/2018/hyperlinkcolor" xmlns="" val="tx"/>
                    </a:ext>
                  </a:extLst>
                </a:hlinkClick>
              </a:rPr>
              <a:t>مدیر</a:t>
            </a:r>
            <a:endParaRPr lang="en-US" altLang="en-US" sz="1800" b="1" dirty="0">
              <a:solidFill>
                <a:schemeClr val="accent1">
                  <a:lumMod val="75000"/>
                </a:schemeClr>
              </a:solidFill>
              <a:latin typeface="Arial" panose="020B0604020202020204" pitchFamily="34" charset="0"/>
              <a:cs typeface="B Nazanin" panose="00000400000000000000" pitchFamily="2" charset="-78"/>
            </a:endParaRPr>
          </a:p>
        </p:txBody>
      </p:sp>
      <p:sp>
        <p:nvSpPr>
          <p:cNvPr id="22" name="_s1029">
            <a:extLst>
              <a:ext uri="{FF2B5EF4-FFF2-40B4-BE49-F238E27FC236}">
                <a16:creationId xmlns:a16="http://schemas.microsoft.com/office/drawing/2014/main" id="{9ACC4B8D-F292-DB91-9E8B-5D53F27C0059}"/>
              </a:ext>
            </a:extLst>
          </p:cNvPr>
          <p:cNvSpPr>
            <a:spLocks noChangeArrowheads="1"/>
          </p:cNvSpPr>
          <p:nvPr/>
        </p:nvSpPr>
        <p:spPr bwMode="auto">
          <a:xfrm>
            <a:off x="2244725" y="1960564"/>
            <a:ext cx="1066800" cy="987425"/>
          </a:xfrm>
          <a:prstGeom prst="ellipse">
            <a:avLst/>
          </a:prstGeom>
          <a:solidFill>
            <a:schemeClr val="accent1">
              <a:lumMod val="20000"/>
              <a:lumOff val="80000"/>
            </a:schemeClr>
          </a:solidFill>
          <a:ln w="9525">
            <a:solidFill>
              <a:srgbClr val="000000"/>
            </a:solidFill>
            <a:round/>
            <a:headEnd/>
            <a:tailEnd/>
          </a:ln>
        </p:spPr>
        <p:txBody>
          <a:bodyPr wrap="none" lIns="130922" tIns="65461" rIns="130922" bIns="65461" anchor="ctr"/>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hlinkClick r:id="rId4" action="ppaction://hlinksldjump">
                  <a:extLst>
                    <a:ext uri="{A12FA001-AC4F-418D-AE19-62706E023703}">
                      <ahyp:hlinkClr xmlns:ahyp="http://schemas.microsoft.com/office/drawing/2018/hyperlinkcolor" xmlns="" val="tx"/>
                    </a:ext>
                  </a:extLst>
                </a:hlinkClick>
              </a:rPr>
              <a:t>متولی</a:t>
            </a:r>
            <a:endParaRPr lang="fa-IR" altLang="en-US" sz="1800" b="1" dirty="0">
              <a:solidFill>
                <a:schemeClr val="accent1">
                  <a:lumMod val="75000"/>
                </a:schemeClr>
              </a:solidFill>
              <a:latin typeface="Arial" panose="020B0604020202020204" pitchFamily="34" charset="0"/>
              <a:cs typeface="B Nazanin" panose="00000400000000000000" pitchFamily="2" charset="-78"/>
            </a:endParaRPr>
          </a:p>
        </p:txBody>
      </p:sp>
      <p:sp>
        <p:nvSpPr>
          <p:cNvPr id="23" name="_s1029">
            <a:extLst>
              <a:ext uri="{FF2B5EF4-FFF2-40B4-BE49-F238E27FC236}">
                <a16:creationId xmlns:a16="http://schemas.microsoft.com/office/drawing/2014/main" id="{EF1CBE25-A52E-3531-6024-21D9407C7D86}"/>
              </a:ext>
            </a:extLst>
          </p:cNvPr>
          <p:cNvSpPr>
            <a:spLocks noChangeArrowheads="1"/>
          </p:cNvSpPr>
          <p:nvPr/>
        </p:nvSpPr>
        <p:spPr bwMode="auto">
          <a:xfrm>
            <a:off x="9040813" y="2530476"/>
            <a:ext cx="1066800" cy="987425"/>
          </a:xfrm>
          <a:prstGeom prst="ellipse">
            <a:avLst/>
          </a:prstGeom>
          <a:solidFill>
            <a:schemeClr val="accent2">
              <a:lumMod val="20000"/>
              <a:lumOff val="80000"/>
            </a:schemeClr>
          </a:solidFill>
          <a:ln>
            <a:noFill/>
          </a:ln>
        </p:spPr>
        <p:txBody>
          <a:bodyPr wrap="none" lIns="130922" tIns="65461" rIns="130922" bIns="65461" anchor="ctr"/>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hlinkClick r:id="rId5" action="ppaction://hlinksldjump">
                  <a:extLst>
                    <a:ext uri="{A12FA001-AC4F-418D-AE19-62706E023703}">
                      <ahyp:hlinkClr xmlns:ahyp="http://schemas.microsoft.com/office/drawing/2018/hyperlinkcolor" xmlns="" val="tx"/>
                    </a:ext>
                  </a:extLst>
                </a:hlinkClick>
              </a:rPr>
              <a:t>مدیر اجرا</a:t>
            </a:r>
            <a:endParaRPr lang="en-US" altLang="en-US" sz="1800" b="1" dirty="0">
              <a:solidFill>
                <a:schemeClr val="accent1">
                  <a:lumMod val="75000"/>
                </a:schemeClr>
              </a:solidFill>
              <a:latin typeface="Arial" panose="020B0604020202020204" pitchFamily="34" charset="0"/>
              <a:cs typeface="B Nazanin" panose="00000400000000000000" pitchFamily="2" charset="-78"/>
            </a:endParaRPr>
          </a:p>
        </p:txBody>
      </p:sp>
      <p:sp>
        <p:nvSpPr>
          <p:cNvPr id="24" name="_s1029">
            <a:extLst>
              <a:ext uri="{FF2B5EF4-FFF2-40B4-BE49-F238E27FC236}">
                <a16:creationId xmlns:a16="http://schemas.microsoft.com/office/drawing/2014/main" id="{C96AF298-0D2B-B390-6979-7BC8D5665E77}"/>
              </a:ext>
            </a:extLst>
          </p:cNvPr>
          <p:cNvSpPr>
            <a:spLocks noChangeArrowheads="1"/>
          </p:cNvSpPr>
          <p:nvPr/>
        </p:nvSpPr>
        <p:spPr bwMode="auto">
          <a:xfrm>
            <a:off x="9040813" y="1441450"/>
            <a:ext cx="1066800" cy="985838"/>
          </a:xfrm>
          <a:prstGeom prst="ellipse">
            <a:avLst/>
          </a:prstGeom>
          <a:solidFill>
            <a:schemeClr val="accent2">
              <a:lumMod val="20000"/>
              <a:lumOff val="80000"/>
            </a:schemeClr>
          </a:solidFill>
          <a:ln>
            <a:noFill/>
          </a:ln>
        </p:spPr>
        <p:txBody>
          <a:bodyPr wrap="none" lIns="130922" tIns="65461" rIns="130922" bIns="65461" anchor="ctr"/>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hlinkClick r:id="rId6" action="ppaction://hlinksldjump">
                  <a:extLst>
                    <a:ext uri="{A12FA001-AC4F-418D-AE19-62706E023703}">
                      <ahyp:hlinkClr xmlns:ahyp="http://schemas.microsoft.com/office/drawing/2018/hyperlinkcolor" xmlns="" val="tx"/>
                    </a:ext>
                  </a:extLst>
                </a:hlinkClick>
              </a:rPr>
              <a:t>مدیر ثبت</a:t>
            </a:r>
            <a:endParaRPr lang="en-US" altLang="en-US" sz="1800" b="1" dirty="0">
              <a:solidFill>
                <a:schemeClr val="accent1">
                  <a:lumMod val="75000"/>
                </a:schemeClr>
              </a:solidFill>
              <a:latin typeface="Arial" panose="020B0604020202020204" pitchFamily="34" charset="0"/>
              <a:cs typeface="B Nazanin" panose="00000400000000000000" pitchFamily="2" charset="-78"/>
            </a:endParaRPr>
          </a:p>
        </p:txBody>
      </p:sp>
      <p:sp>
        <p:nvSpPr>
          <p:cNvPr id="25" name="_s1029">
            <a:extLst>
              <a:ext uri="{FF2B5EF4-FFF2-40B4-BE49-F238E27FC236}">
                <a16:creationId xmlns:a16="http://schemas.microsoft.com/office/drawing/2014/main" id="{8E4330A4-5866-73B2-442E-9B707B000B01}"/>
              </a:ext>
            </a:extLst>
          </p:cNvPr>
          <p:cNvSpPr>
            <a:spLocks noChangeArrowheads="1"/>
          </p:cNvSpPr>
          <p:nvPr/>
        </p:nvSpPr>
        <p:spPr bwMode="auto">
          <a:xfrm>
            <a:off x="8915400" y="5835650"/>
            <a:ext cx="1066800" cy="985838"/>
          </a:xfrm>
          <a:prstGeom prst="ellipse">
            <a:avLst/>
          </a:prstGeom>
          <a:solidFill>
            <a:schemeClr val="accent2">
              <a:lumMod val="20000"/>
              <a:lumOff val="80000"/>
            </a:schemeClr>
          </a:solidFill>
          <a:ln>
            <a:noFill/>
          </a:ln>
        </p:spPr>
        <p:txBody>
          <a:bodyPr wrap="none" lIns="130922" tIns="65461" rIns="130922" bIns="65461" anchor="ctr"/>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rPr>
              <a:t>متعهد</a:t>
            </a:r>
          </a:p>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rPr>
              <a:t>پذیره نویس</a:t>
            </a:r>
            <a:endParaRPr lang="en-US" altLang="en-US" sz="1800" b="1" dirty="0">
              <a:solidFill>
                <a:schemeClr val="accent1">
                  <a:lumMod val="75000"/>
                </a:schemeClr>
              </a:solidFill>
              <a:latin typeface="Arial" panose="020B0604020202020204" pitchFamily="34" charset="0"/>
              <a:cs typeface="B Nazanin" panose="00000400000000000000" pitchFamily="2" charset="-78"/>
            </a:endParaRPr>
          </a:p>
        </p:txBody>
      </p:sp>
      <p:sp>
        <p:nvSpPr>
          <p:cNvPr id="26" name="_s1029">
            <a:extLst>
              <a:ext uri="{FF2B5EF4-FFF2-40B4-BE49-F238E27FC236}">
                <a16:creationId xmlns:a16="http://schemas.microsoft.com/office/drawing/2014/main" id="{7B8C1BD4-EFAE-388A-E162-3B8148C65674}"/>
              </a:ext>
            </a:extLst>
          </p:cNvPr>
          <p:cNvSpPr>
            <a:spLocks noChangeArrowheads="1"/>
          </p:cNvSpPr>
          <p:nvPr/>
        </p:nvSpPr>
        <p:spPr bwMode="auto">
          <a:xfrm>
            <a:off x="9040813" y="3659189"/>
            <a:ext cx="1066800" cy="985837"/>
          </a:xfrm>
          <a:prstGeom prst="ellipse">
            <a:avLst/>
          </a:prstGeom>
          <a:solidFill>
            <a:schemeClr val="accent2">
              <a:lumMod val="20000"/>
              <a:lumOff val="80000"/>
            </a:schemeClr>
          </a:solidFill>
          <a:ln>
            <a:noFill/>
          </a:ln>
        </p:spPr>
        <p:txBody>
          <a:bodyPr wrap="none" lIns="130922" tIns="65461" rIns="130922" bIns="65461" anchor="ctr"/>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hlinkClick r:id="" action="ppaction://noaction">
                  <a:extLst>
                    <a:ext uri="{A12FA001-AC4F-418D-AE19-62706E023703}">
                      <ahyp:hlinkClr xmlns:ahyp="http://schemas.microsoft.com/office/drawing/2018/hyperlinkcolor" xmlns="" val="tx"/>
                    </a:ext>
                  </a:extLst>
                </a:hlinkClick>
              </a:rPr>
              <a:t>مدیر ساخت</a:t>
            </a:r>
            <a:endParaRPr lang="fa-IR" altLang="en-US" sz="1800" b="1" dirty="0">
              <a:solidFill>
                <a:schemeClr val="accent1">
                  <a:lumMod val="75000"/>
                </a:schemeClr>
              </a:solidFill>
              <a:latin typeface="Arial" panose="020B0604020202020204" pitchFamily="34" charset="0"/>
              <a:cs typeface="B Nazanin" panose="00000400000000000000" pitchFamily="2" charset="-78"/>
            </a:endParaRPr>
          </a:p>
        </p:txBody>
      </p:sp>
      <p:sp>
        <p:nvSpPr>
          <p:cNvPr id="28" name="_s1032">
            <a:extLst>
              <a:ext uri="{FF2B5EF4-FFF2-40B4-BE49-F238E27FC236}">
                <a16:creationId xmlns:a16="http://schemas.microsoft.com/office/drawing/2014/main" id="{C16C54AF-8CB6-B5F0-1AFB-E502AD78379A}"/>
              </a:ext>
            </a:extLst>
          </p:cNvPr>
          <p:cNvSpPr>
            <a:spLocks noChangeShapeType="1"/>
          </p:cNvSpPr>
          <p:nvPr/>
        </p:nvSpPr>
        <p:spPr bwMode="auto">
          <a:xfrm flipV="1">
            <a:off x="3311526" y="3614738"/>
            <a:ext cx="822325"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31" name="_s1032">
            <a:extLst>
              <a:ext uri="{FF2B5EF4-FFF2-40B4-BE49-F238E27FC236}">
                <a16:creationId xmlns:a16="http://schemas.microsoft.com/office/drawing/2014/main" id="{B0206DC1-6C9F-CB22-4824-2E4FA96307D4}"/>
              </a:ext>
            </a:extLst>
          </p:cNvPr>
          <p:cNvSpPr>
            <a:spLocks noChangeShapeType="1"/>
          </p:cNvSpPr>
          <p:nvPr/>
        </p:nvSpPr>
        <p:spPr bwMode="auto">
          <a:xfrm>
            <a:off x="7690858" y="3906839"/>
            <a:ext cx="1467431" cy="1074055"/>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32" name="_s1032">
            <a:extLst>
              <a:ext uri="{FF2B5EF4-FFF2-40B4-BE49-F238E27FC236}">
                <a16:creationId xmlns:a16="http://schemas.microsoft.com/office/drawing/2014/main" id="{3E2D2E47-5E42-9E4D-5F4B-55E49FBF7E4C}"/>
              </a:ext>
            </a:extLst>
          </p:cNvPr>
          <p:cNvSpPr>
            <a:spLocks noChangeShapeType="1"/>
          </p:cNvSpPr>
          <p:nvPr/>
        </p:nvSpPr>
        <p:spPr bwMode="auto">
          <a:xfrm>
            <a:off x="7698797" y="3768724"/>
            <a:ext cx="1391230" cy="31908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33" name="_s1032">
            <a:extLst>
              <a:ext uri="{FF2B5EF4-FFF2-40B4-BE49-F238E27FC236}">
                <a16:creationId xmlns:a16="http://schemas.microsoft.com/office/drawing/2014/main" id="{71581BA7-FD4A-D586-0A75-13A5F543C846}"/>
              </a:ext>
            </a:extLst>
          </p:cNvPr>
          <p:cNvSpPr>
            <a:spLocks noChangeShapeType="1"/>
          </p:cNvSpPr>
          <p:nvPr/>
        </p:nvSpPr>
        <p:spPr bwMode="auto">
          <a:xfrm flipV="1">
            <a:off x="7573382" y="2984500"/>
            <a:ext cx="1467431" cy="40708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37" name="_s1032">
            <a:extLst>
              <a:ext uri="{FF2B5EF4-FFF2-40B4-BE49-F238E27FC236}">
                <a16:creationId xmlns:a16="http://schemas.microsoft.com/office/drawing/2014/main" id="{B7AB4A87-85A4-01B1-5304-0CB9442490D7}"/>
              </a:ext>
            </a:extLst>
          </p:cNvPr>
          <p:cNvSpPr>
            <a:spLocks noChangeShapeType="1"/>
          </p:cNvSpPr>
          <p:nvPr/>
        </p:nvSpPr>
        <p:spPr bwMode="auto">
          <a:xfrm>
            <a:off x="7328907" y="4398963"/>
            <a:ext cx="592138" cy="163195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38" name="_s1029">
            <a:extLst>
              <a:ext uri="{FF2B5EF4-FFF2-40B4-BE49-F238E27FC236}">
                <a16:creationId xmlns:a16="http://schemas.microsoft.com/office/drawing/2014/main" id="{813D56FC-204C-68A1-9B6E-22FC9CD16840}"/>
              </a:ext>
            </a:extLst>
          </p:cNvPr>
          <p:cNvSpPr>
            <a:spLocks noChangeArrowheads="1"/>
          </p:cNvSpPr>
          <p:nvPr/>
        </p:nvSpPr>
        <p:spPr bwMode="auto">
          <a:xfrm>
            <a:off x="7662863" y="5882596"/>
            <a:ext cx="1066800" cy="985837"/>
          </a:xfrm>
          <a:prstGeom prst="ellipse">
            <a:avLst/>
          </a:prstGeom>
          <a:solidFill>
            <a:schemeClr val="accent2">
              <a:lumMod val="20000"/>
              <a:lumOff val="80000"/>
            </a:schemeClr>
          </a:solidFill>
          <a:ln>
            <a:noFill/>
          </a:ln>
        </p:spPr>
        <p:txBody>
          <a:bodyPr wrap="none" lIns="130922" tIns="65461" rIns="130922" bIns="65461" anchor="ctr"/>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hlinkClick r:id="rId7" action="ppaction://hlinksldjump">
                  <a:extLst>
                    <a:ext uri="{A12FA001-AC4F-418D-AE19-62706E023703}">
                      <ahyp:hlinkClr xmlns:ahyp="http://schemas.microsoft.com/office/drawing/2018/hyperlinkcolor" xmlns="" val="tx"/>
                    </a:ext>
                  </a:extLst>
                </a:hlinkClick>
              </a:rPr>
              <a:t>ضامن </a:t>
            </a:r>
          </a:p>
          <a:p>
            <a:pPr algn="ctr">
              <a:spcBef>
                <a:spcPct val="20000"/>
              </a:spcBef>
              <a:buClr>
                <a:srgbClr val="D7D581"/>
              </a:buClr>
            </a:pPr>
            <a:r>
              <a:rPr lang="fa-IR" altLang="en-US" sz="1800" b="1" dirty="0">
                <a:solidFill>
                  <a:schemeClr val="accent1">
                    <a:lumMod val="75000"/>
                  </a:schemeClr>
                </a:solidFill>
                <a:latin typeface="Arial" panose="020B0604020202020204" pitchFamily="34" charset="0"/>
                <a:cs typeface="B Nazanin" panose="00000400000000000000" pitchFamily="2" charset="-78"/>
                <a:hlinkClick r:id="rId7" action="ppaction://hlinksldjump">
                  <a:extLst>
                    <a:ext uri="{A12FA001-AC4F-418D-AE19-62706E023703}">
                      <ahyp:hlinkClr xmlns:ahyp="http://schemas.microsoft.com/office/drawing/2018/hyperlinkcolor" xmlns="" val="tx"/>
                    </a:ext>
                  </a:extLst>
                </a:hlinkClick>
              </a:rPr>
              <a:t>نقدشوندگی</a:t>
            </a:r>
            <a:endParaRPr lang="fa-IR" altLang="en-US" sz="1800" b="1" dirty="0">
              <a:solidFill>
                <a:schemeClr val="accent1">
                  <a:lumMod val="75000"/>
                </a:schemeClr>
              </a:solidFill>
              <a:latin typeface="Arial" panose="020B0604020202020204" pitchFamily="34" charset="0"/>
              <a:cs typeface="B Nazanin" panose="00000400000000000000" pitchFamily="2" charset="-78"/>
            </a:endParaRPr>
          </a:p>
        </p:txBody>
      </p:sp>
      <p:sp>
        <p:nvSpPr>
          <p:cNvPr id="8220" name="Title 1">
            <a:extLst>
              <a:ext uri="{FF2B5EF4-FFF2-40B4-BE49-F238E27FC236}">
                <a16:creationId xmlns:a16="http://schemas.microsoft.com/office/drawing/2014/main" id="{C4CB3382-261A-A783-40B1-2544FFD1FD74}"/>
              </a:ext>
            </a:extLst>
          </p:cNvPr>
          <p:cNvSpPr>
            <a:spLocks noGrp="1"/>
          </p:cNvSpPr>
          <p:nvPr>
            <p:ph type="title"/>
          </p:nvPr>
        </p:nvSpPr>
        <p:spPr>
          <a:xfrm>
            <a:off x="1536700" y="136231"/>
            <a:ext cx="9144000" cy="314327"/>
          </a:xfrm>
        </p:spPr>
        <p:txBody>
          <a:bodyPr vert="horz" lIns="91440" tIns="45720" rIns="91440" bIns="45720" rtlCol="0" anchor="ctr">
            <a:normAutofit fontScale="90000"/>
          </a:bodyPr>
          <a:lstStyle/>
          <a:p>
            <a:pPr algn="ctr"/>
            <a:r>
              <a:rPr lang="fa-IR" sz="3200" b="1" dirty="0">
                <a:solidFill>
                  <a:schemeClr val="accent1">
                    <a:lumMod val="50000"/>
                  </a:schemeClr>
                </a:solidFill>
                <a:latin typeface="+mn-lt"/>
                <a:ea typeface="+mn-ea"/>
                <a:cs typeface="B Mitra" pitchFamily="2" charset="-78"/>
              </a:rPr>
              <a:t>ارکان صندوق های سرمایه گذاری</a:t>
            </a:r>
            <a:endParaRPr lang="en-US" altLang="en-US" sz="3200" b="1" dirty="0">
              <a:solidFill>
                <a:schemeClr val="accent1">
                  <a:lumMod val="50000"/>
                </a:schemeClr>
              </a:solidFill>
              <a:latin typeface="+mn-lt"/>
              <a:ea typeface="+mn-ea"/>
              <a:cs typeface="B Mitra" pitchFamily="2" charset="-78"/>
            </a:endParaRPr>
          </a:p>
        </p:txBody>
      </p:sp>
      <p:sp>
        <p:nvSpPr>
          <p:cNvPr id="35" name="_s1029">
            <a:extLst>
              <a:ext uri="{FF2B5EF4-FFF2-40B4-BE49-F238E27FC236}">
                <a16:creationId xmlns:a16="http://schemas.microsoft.com/office/drawing/2014/main" id="{D49F2557-0417-8779-6449-29D8C4594FEF}"/>
              </a:ext>
            </a:extLst>
          </p:cNvPr>
          <p:cNvSpPr>
            <a:spLocks noChangeArrowheads="1"/>
          </p:cNvSpPr>
          <p:nvPr/>
        </p:nvSpPr>
        <p:spPr bwMode="auto">
          <a:xfrm>
            <a:off x="3900488" y="1647826"/>
            <a:ext cx="939800" cy="955675"/>
          </a:xfrm>
          <a:prstGeom prst="ellipse">
            <a:avLst/>
          </a:prstGeom>
          <a:solidFill>
            <a:schemeClr val="accent4">
              <a:lumMod val="40000"/>
              <a:lumOff val="60000"/>
            </a:schemeClr>
          </a:solidFill>
          <a:ln>
            <a:noFill/>
          </a:ln>
        </p:spPr>
        <p:txBody>
          <a:bodyPr wrap="none" lIns="130922" tIns="65461" rIns="130922" bIns="65461" anchor="ctr"/>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a:spcBef>
                <a:spcPct val="20000"/>
              </a:spcBef>
              <a:buClr>
                <a:srgbClr val="D7D581"/>
              </a:buClr>
            </a:pPr>
            <a:r>
              <a:rPr lang="fa-IR" altLang="en-US" sz="1800" b="1" dirty="0">
                <a:solidFill>
                  <a:schemeClr val="bg1"/>
                </a:solidFill>
                <a:latin typeface="Arial" panose="020B0604020202020204" pitchFamily="34" charset="0"/>
                <a:cs typeface="2  Titr" pitchFamily="2" charset="0"/>
                <a:hlinkClick r:id="rId8" action="ppaction://hlinksldjump"/>
              </a:rPr>
              <a:t>مجمع</a:t>
            </a:r>
            <a:endParaRPr lang="en-US" altLang="en-US" sz="1800" b="1" dirty="0">
              <a:solidFill>
                <a:schemeClr val="bg1"/>
              </a:solidFill>
              <a:latin typeface="Arial" panose="020B0604020202020204" pitchFamily="34" charset="0"/>
              <a:cs typeface="2  Titr" pitchFamily="2" charset="0"/>
            </a:endParaRPr>
          </a:p>
        </p:txBody>
      </p:sp>
      <p:sp>
        <p:nvSpPr>
          <p:cNvPr id="40" name="AutoShape 30">
            <a:extLst>
              <a:ext uri="{FF2B5EF4-FFF2-40B4-BE49-F238E27FC236}">
                <a16:creationId xmlns:a16="http://schemas.microsoft.com/office/drawing/2014/main" id="{16CE90C2-40DF-0715-4C49-55D188BA9858}"/>
              </a:ext>
            </a:extLst>
          </p:cNvPr>
          <p:cNvSpPr>
            <a:spLocks noChangeArrowheads="1"/>
          </p:cNvSpPr>
          <p:nvPr/>
        </p:nvSpPr>
        <p:spPr bwMode="auto">
          <a:xfrm>
            <a:off x="10226089" y="1960201"/>
            <a:ext cx="1920875" cy="590550"/>
          </a:xfrm>
          <a:prstGeom prst="wedgeRoundRectCallout">
            <a:avLst>
              <a:gd name="adj1" fmla="val -62245"/>
              <a:gd name="adj2" fmla="val 80464"/>
              <a:gd name="adj3" fmla="val 16667"/>
            </a:avLst>
          </a:prstGeom>
          <a:solidFill>
            <a:schemeClr val="bg2">
              <a:alpha val="50195"/>
            </a:schemeClr>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rtl="1">
              <a:buClr>
                <a:srgbClr val="D7D581"/>
              </a:buClr>
            </a:pPr>
            <a:r>
              <a:rPr lang="fa-IR" altLang="en-US" sz="1400" dirty="0">
                <a:solidFill>
                  <a:schemeClr val="tx1"/>
                </a:solidFill>
                <a:latin typeface="Arial" panose="020B0604020202020204" pitchFamily="34" charset="0"/>
                <a:cs typeface="2  Titr" pitchFamily="2" charset="0"/>
              </a:rPr>
              <a:t>در صندوق سرمایه گذاری نیکوکاری</a:t>
            </a:r>
            <a:endParaRPr lang="en-US" altLang="en-US" sz="1400" dirty="0">
              <a:solidFill>
                <a:schemeClr val="tx1"/>
              </a:solidFill>
              <a:latin typeface="Arial" panose="020B0604020202020204" pitchFamily="34" charset="0"/>
              <a:cs typeface="2  Titr" pitchFamily="2" charset="0"/>
            </a:endParaRPr>
          </a:p>
        </p:txBody>
      </p:sp>
      <p:sp>
        <p:nvSpPr>
          <p:cNvPr id="41" name="AutoShape 30">
            <a:extLst>
              <a:ext uri="{FF2B5EF4-FFF2-40B4-BE49-F238E27FC236}">
                <a16:creationId xmlns:a16="http://schemas.microsoft.com/office/drawing/2014/main" id="{048F6AB5-7A1B-87BF-108B-831250A50C1D}"/>
              </a:ext>
            </a:extLst>
          </p:cNvPr>
          <p:cNvSpPr>
            <a:spLocks noChangeArrowheads="1"/>
          </p:cNvSpPr>
          <p:nvPr/>
        </p:nvSpPr>
        <p:spPr bwMode="auto">
          <a:xfrm>
            <a:off x="10117997" y="2920711"/>
            <a:ext cx="1990725" cy="596900"/>
          </a:xfrm>
          <a:prstGeom prst="wedgeRoundRectCallout">
            <a:avLst>
              <a:gd name="adj1" fmla="val -53320"/>
              <a:gd name="adj2" fmla="val 113076"/>
              <a:gd name="adj3" fmla="val 16667"/>
            </a:avLst>
          </a:prstGeom>
          <a:solidFill>
            <a:schemeClr val="bg2">
              <a:alpha val="50195"/>
            </a:schemeClr>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rtl="1">
              <a:buClr>
                <a:srgbClr val="D7D581"/>
              </a:buClr>
            </a:pPr>
            <a:r>
              <a:rPr lang="fa-IR" altLang="en-US" sz="1400" dirty="0">
                <a:solidFill>
                  <a:schemeClr val="tx1"/>
                </a:solidFill>
                <a:latin typeface="Arial" panose="020B0604020202020204" pitchFamily="34" charset="0"/>
                <a:cs typeface="2  Titr" pitchFamily="2" charset="0"/>
              </a:rPr>
              <a:t>در صندوق سرمایه گذاری زمین و ساختمان</a:t>
            </a:r>
          </a:p>
        </p:txBody>
      </p:sp>
      <p:sp>
        <p:nvSpPr>
          <p:cNvPr id="42" name="AutoShape 30">
            <a:extLst>
              <a:ext uri="{FF2B5EF4-FFF2-40B4-BE49-F238E27FC236}">
                <a16:creationId xmlns:a16="http://schemas.microsoft.com/office/drawing/2014/main" id="{6B97C39E-1CE9-E26B-0861-5D10B8611186}"/>
              </a:ext>
            </a:extLst>
          </p:cNvPr>
          <p:cNvSpPr>
            <a:spLocks noChangeArrowheads="1"/>
          </p:cNvSpPr>
          <p:nvPr/>
        </p:nvSpPr>
        <p:spPr bwMode="auto">
          <a:xfrm>
            <a:off x="3181351" y="5746751"/>
            <a:ext cx="2100263" cy="549275"/>
          </a:xfrm>
          <a:prstGeom prst="wedgeRoundRectCallout">
            <a:avLst>
              <a:gd name="adj1" fmla="val -50611"/>
              <a:gd name="adj2" fmla="val -136829"/>
              <a:gd name="adj3" fmla="val 16667"/>
            </a:avLst>
          </a:prstGeom>
          <a:solidFill>
            <a:schemeClr val="bg2">
              <a:alpha val="50195"/>
            </a:schemeClr>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rtl="1">
              <a:buClr>
                <a:srgbClr val="D7D581"/>
              </a:buClr>
            </a:pPr>
            <a:r>
              <a:rPr lang="fa-IR" altLang="en-US" sz="1400" dirty="0">
                <a:solidFill>
                  <a:schemeClr val="tx1"/>
                </a:solidFill>
                <a:latin typeface="Arial" panose="020B0604020202020204" pitchFamily="34" charset="0"/>
                <a:cs typeface="2  Titr" pitchFamily="2" charset="0"/>
              </a:rPr>
              <a:t>در صندوق سرمایه گذاری زمین و ساختمان و پروژه</a:t>
            </a:r>
          </a:p>
        </p:txBody>
      </p:sp>
      <p:sp>
        <p:nvSpPr>
          <p:cNvPr id="43" name="AutoShape 30">
            <a:extLst>
              <a:ext uri="{FF2B5EF4-FFF2-40B4-BE49-F238E27FC236}">
                <a16:creationId xmlns:a16="http://schemas.microsoft.com/office/drawing/2014/main" id="{A35339E9-C3DD-0394-73CE-DE7AD851EE2A}"/>
              </a:ext>
            </a:extLst>
          </p:cNvPr>
          <p:cNvSpPr>
            <a:spLocks noChangeArrowheads="1"/>
          </p:cNvSpPr>
          <p:nvPr/>
        </p:nvSpPr>
        <p:spPr bwMode="auto">
          <a:xfrm>
            <a:off x="10026065" y="4257532"/>
            <a:ext cx="2320925" cy="792163"/>
          </a:xfrm>
          <a:prstGeom prst="wedgeRoundRectCallout">
            <a:avLst>
              <a:gd name="adj1" fmla="val -47104"/>
              <a:gd name="adj2" fmla="val 90414"/>
              <a:gd name="adj3" fmla="val 16667"/>
            </a:avLst>
          </a:prstGeom>
          <a:solidFill>
            <a:schemeClr val="bg2">
              <a:alpha val="50195"/>
            </a:schemeClr>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rtl="1">
              <a:buClr>
                <a:srgbClr val="D7D581"/>
              </a:buClr>
            </a:pPr>
            <a:r>
              <a:rPr lang="fa-IR" altLang="en-US" sz="1400" dirty="0">
                <a:solidFill>
                  <a:schemeClr val="tx1"/>
                </a:solidFill>
                <a:latin typeface="Arial" panose="020B0604020202020204" pitchFamily="34" charset="0"/>
                <a:cs typeface="2  Titr" pitchFamily="2" charset="0"/>
              </a:rPr>
              <a:t>در صندوقهای قابل معامله</a:t>
            </a:r>
          </a:p>
        </p:txBody>
      </p:sp>
      <p:sp>
        <p:nvSpPr>
          <p:cNvPr id="44" name="AutoShape 30">
            <a:extLst>
              <a:ext uri="{FF2B5EF4-FFF2-40B4-BE49-F238E27FC236}">
                <a16:creationId xmlns:a16="http://schemas.microsoft.com/office/drawing/2014/main" id="{1EB759F6-707F-5624-6CA6-4825265D50A2}"/>
              </a:ext>
            </a:extLst>
          </p:cNvPr>
          <p:cNvSpPr>
            <a:spLocks noChangeArrowheads="1"/>
          </p:cNvSpPr>
          <p:nvPr/>
        </p:nvSpPr>
        <p:spPr bwMode="auto">
          <a:xfrm>
            <a:off x="9940925" y="5501481"/>
            <a:ext cx="2320925" cy="668338"/>
          </a:xfrm>
          <a:prstGeom prst="wedgeRoundRectCallout">
            <a:avLst>
              <a:gd name="adj1" fmla="val -50287"/>
              <a:gd name="adj2" fmla="val 76117"/>
              <a:gd name="adj3" fmla="val 16667"/>
            </a:avLst>
          </a:prstGeom>
          <a:solidFill>
            <a:schemeClr val="bg2">
              <a:alpha val="50195"/>
            </a:schemeClr>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lgn="ctr" rtl="1">
              <a:buClr>
                <a:srgbClr val="D7D581"/>
              </a:buClr>
            </a:pPr>
            <a:r>
              <a:rPr lang="fa-IR" altLang="en-US" sz="1400" dirty="0">
                <a:solidFill>
                  <a:schemeClr val="tx1"/>
                </a:solidFill>
                <a:latin typeface="Arial" panose="020B0604020202020204" pitchFamily="34" charset="0"/>
                <a:cs typeface="2  Titr" pitchFamily="2" charset="0"/>
              </a:rPr>
              <a:t>در صندوقهای سرمایه گذاری </a:t>
            </a:r>
          </a:p>
          <a:p>
            <a:pPr algn="ctr" rtl="1">
              <a:buClr>
                <a:srgbClr val="D7D581"/>
              </a:buClr>
            </a:pPr>
            <a:r>
              <a:rPr lang="fa-IR" altLang="en-US" sz="1400" dirty="0">
                <a:solidFill>
                  <a:schemeClr val="tx1"/>
                </a:solidFill>
                <a:latin typeface="Arial" panose="020B0604020202020204" pitchFamily="34" charset="0"/>
                <a:cs typeface="2  Titr" pitchFamily="2" charset="0"/>
              </a:rPr>
              <a:t>زمین و ساختمان و پروژه</a:t>
            </a:r>
          </a:p>
        </p:txBody>
      </p:sp>
      <p:sp>
        <p:nvSpPr>
          <p:cNvPr id="2" name="Footer Placeholder 1"/>
          <p:cNvSpPr>
            <a:spLocks noGrp="1"/>
          </p:cNvSpPr>
          <p:nvPr>
            <p:ph type="ftr" sz="quarter" idx="11"/>
          </p:nvPr>
        </p:nvSpPr>
        <p:spPr/>
        <p:txBody>
          <a:bodyPr/>
          <a:lstStyle/>
          <a:p>
            <a:endParaRPr lang="en-US"/>
          </a:p>
        </p:txBody>
      </p:sp>
      <p:sp>
        <p:nvSpPr>
          <p:cNvPr id="3" name="Footer Placeholder 3">
            <a:extLst>
              <a:ext uri="{FF2B5EF4-FFF2-40B4-BE49-F238E27FC236}">
                <a16:creationId xmlns:a16="http://schemas.microsoft.com/office/drawing/2014/main" id="{EC228A3D-7C70-9ACF-1BFF-C736AF2C982D}"/>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24</a:t>
            </a:fld>
            <a:endParaRPr lang="en-US" dirty="0"/>
          </a:p>
        </p:txBody>
      </p:sp>
    </p:spTree>
    <p:extLst>
      <p:ext uri="{BB962C8B-B14F-4D97-AF65-F5344CB8AC3E}">
        <p14:creationId xmlns:p14="http://schemas.microsoft.com/office/powerpoint/2010/main" val="3562543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09290"/>
                                        </p:tgtEl>
                                        <p:attrNameLst>
                                          <p:attrName>style.visibility</p:attrName>
                                        </p:attrNameLst>
                                      </p:cBhvr>
                                      <p:to>
                                        <p:strVal val="visible"/>
                                      </p:to>
                                    </p:set>
                                    <p:anim calcmode="lin" valueType="num">
                                      <p:cBhvr additive="base">
                                        <p:cTn id="7" dur="500" fill="hold"/>
                                        <p:tgtEl>
                                          <p:spTgt spid="609290"/>
                                        </p:tgtEl>
                                        <p:attrNameLst>
                                          <p:attrName>ppt_x</p:attrName>
                                        </p:attrNameLst>
                                      </p:cBhvr>
                                      <p:tavLst>
                                        <p:tav tm="0">
                                          <p:val>
                                            <p:strVal val="#ppt_x"/>
                                          </p:val>
                                        </p:tav>
                                        <p:tav tm="100000">
                                          <p:val>
                                            <p:strVal val="#ppt_x"/>
                                          </p:val>
                                        </p:tav>
                                      </p:tavLst>
                                    </p:anim>
                                    <p:anim calcmode="lin" valueType="num">
                                      <p:cBhvr additive="base">
                                        <p:cTn id="8" dur="500" fill="hold"/>
                                        <p:tgtEl>
                                          <p:spTgt spid="6092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childTnLst>
                          </p:cTn>
                        </p:par>
                        <p:par>
                          <p:cTn id="17" fill="hold" nodeType="afterGroup">
                            <p:stCondLst>
                              <p:cond delay="1500"/>
                            </p:stCondLst>
                            <p:childTnLst>
                              <p:par>
                                <p:cTn id="18" presetID="9" presetClass="entr" presetSubtype="0" fill="hold" nodeType="afterEffect">
                                  <p:stCondLst>
                                    <p:cond delay="0"/>
                                  </p:stCondLst>
                                  <p:childTnLst>
                                    <p:set>
                                      <p:cBhvr>
                                        <p:cTn id="19" dur="1" fill="hold">
                                          <p:stCondLst>
                                            <p:cond delay="0"/>
                                          </p:stCondLst>
                                        </p:cTn>
                                        <p:tgtEl>
                                          <p:spTgt spid="609286"/>
                                        </p:tgtEl>
                                        <p:attrNameLst>
                                          <p:attrName>style.visibility</p:attrName>
                                        </p:attrNameLst>
                                      </p:cBhvr>
                                      <p:to>
                                        <p:strVal val="visible"/>
                                      </p:to>
                                    </p:set>
                                    <p:animEffect transition="in" filter="dissolve">
                                      <p:cBhvr>
                                        <p:cTn id="20" dur="500"/>
                                        <p:tgtEl>
                                          <p:spTgt spid="609286"/>
                                        </p:tgtEl>
                                      </p:cBhvr>
                                    </p:animEffect>
                                  </p:childTnLst>
                                </p:cTn>
                              </p:par>
                            </p:childTnLst>
                          </p:cTn>
                        </p:par>
                        <p:par>
                          <p:cTn id="21" fill="hold" nodeType="afterGroup">
                            <p:stCondLst>
                              <p:cond delay="2000"/>
                            </p:stCondLst>
                            <p:childTnLst>
                              <p:par>
                                <p:cTn id="22" presetID="9" presetClass="entr" presetSubtype="0" fill="hold" nodeType="afterEffect">
                                  <p:stCondLst>
                                    <p:cond delay="0"/>
                                  </p:stCondLst>
                                  <p:childTnLst>
                                    <p:set>
                                      <p:cBhvr>
                                        <p:cTn id="23" dur="1" fill="hold">
                                          <p:stCondLst>
                                            <p:cond delay="0"/>
                                          </p:stCondLst>
                                        </p:cTn>
                                        <p:tgtEl>
                                          <p:spTgt spid="609285"/>
                                        </p:tgtEl>
                                        <p:attrNameLst>
                                          <p:attrName>style.visibility</p:attrName>
                                        </p:attrNameLst>
                                      </p:cBhvr>
                                      <p:to>
                                        <p:strVal val="visible"/>
                                      </p:to>
                                    </p:set>
                                    <p:animEffect transition="in" filter="dissolve">
                                      <p:cBhvr>
                                        <p:cTn id="24" dur="500"/>
                                        <p:tgtEl>
                                          <p:spTgt spid="609285"/>
                                        </p:tgtEl>
                                      </p:cBhvr>
                                    </p:animEffect>
                                  </p:childTnLst>
                                </p:cTn>
                              </p:par>
                              <p:par>
                                <p:cTn id="25" presetID="9"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0"/>
                                        <p:tgtEl>
                                          <p:spTgt spid="36"/>
                                        </p:tgtEl>
                                      </p:cBhvr>
                                    </p:animEffect>
                                  </p:childTnLst>
                                </p:cTn>
                              </p:par>
                            </p:childTnLst>
                          </p:cTn>
                        </p:par>
                        <p:par>
                          <p:cTn id="28" fill="hold" nodeType="afterGroup">
                            <p:stCondLst>
                              <p:cond delay="2500"/>
                            </p:stCondLst>
                            <p:childTnLst>
                              <p:par>
                                <p:cTn id="29" presetID="9"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dissolve">
                                      <p:cBhvr>
                                        <p:cTn id="34" dur="500"/>
                                        <p:tgtEl>
                                          <p:spTgt spid="34"/>
                                        </p:tgtEl>
                                      </p:cBhvr>
                                    </p:animEffect>
                                  </p:childTnLst>
                                </p:cTn>
                              </p:par>
                            </p:childTnLst>
                          </p:cTn>
                        </p:par>
                        <p:par>
                          <p:cTn id="35" fill="hold" nodeType="afterGroup">
                            <p:stCondLst>
                              <p:cond delay="3000"/>
                            </p:stCondLst>
                            <p:childTnLst>
                              <p:par>
                                <p:cTn id="36" presetID="9"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500"/>
                                        <p:tgtEl>
                                          <p:spTgt spid="24"/>
                                        </p:tgtEl>
                                      </p:cBhvr>
                                    </p:animEffect>
                                  </p:childTnLst>
                                </p:cTn>
                              </p:par>
                              <p:par>
                                <p:cTn id="39" presetID="9"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dissolve">
                                      <p:cBhvr>
                                        <p:cTn id="41" dur="500"/>
                                        <p:tgtEl>
                                          <p:spTgt spid="33"/>
                                        </p:tgtEl>
                                      </p:cBhvr>
                                    </p:animEffect>
                                  </p:childTnLst>
                                </p:cTn>
                              </p:par>
                            </p:childTnLst>
                          </p:cTn>
                        </p:par>
                        <p:par>
                          <p:cTn id="42" fill="hold" nodeType="afterGroup">
                            <p:stCondLst>
                              <p:cond delay="3500"/>
                            </p:stCondLst>
                            <p:childTnLst>
                              <p:par>
                                <p:cTn id="43" presetID="9"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ssolve">
                                      <p:cBhvr>
                                        <p:cTn id="45" dur="500"/>
                                        <p:tgtEl>
                                          <p:spTgt spid="23"/>
                                        </p:tgtEl>
                                      </p:cBhvr>
                                    </p:animEffect>
                                  </p:childTnLst>
                                </p:cTn>
                              </p:par>
                              <p:par>
                                <p:cTn id="46" presetID="9"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dissolve">
                                      <p:cBhvr>
                                        <p:cTn id="48" dur="500"/>
                                        <p:tgtEl>
                                          <p:spTgt spid="32"/>
                                        </p:tgtEl>
                                      </p:cBhvr>
                                    </p:animEffect>
                                  </p:childTnLst>
                                </p:cTn>
                              </p:par>
                            </p:childTnLst>
                          </p:cTn>
                        </p:par>
                        <p:par>
                          <p:cTn id="49" fill="hold" nodeType="afterGroup">
                            <p:stCondLst>
                              <p:cond delay="4000"/>
                            </p:stCondLst>
                            <p:childTnLst>
                              <p:par>
                                <p:cTn id="50" presetID="9" presetClass="entr" presetSubtype="0"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cTn>
                              </p:par>
                              <p:par>
                                <p:cTn id="53" presetID="9"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dissolve">
                                      <p:cBhvr>
                                        <p:cTn id="55" dur="500"/>
                                        <p:tgtEl>
                                          <p:spTgt spid="31"/>
                                        </p:tgtEl>
                                      </p:cBhvr>
                                    </p:animEffect>
                                  </p:childTnLst>
                                </p:cTn>
                              </p:par>
                            </p:childTnLst>
                          </p:cTn>
                        </p:par>
                        <p:par>
                          <p:cTn id="56" fill="hold" nodeType="afterGroup">
                            <p:stCondLst>
                              <p:cond delay="4500"/>
                            </p:stCondLst>
                            <p:childTnLst>
                              <p:par>
                                <p:cTn id="57" presetID="9"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dissolve">
                                      <p:cBhvr>
                                        <p:cTn id="59" dur="500"/>
                                        <p:tgtEl>
                                          <p:spTgt spid="18"/>
                                        </p:tgtEl>
                                      </p:cBhvr>
                                    </p:animEffect>
                                  </p:childTnLst>
                                </p:cTn>
                              </p:par>
                              <p:par>
                                <p:cTn id="60" presetID="9"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dissolve">
                                      <p:cBhvr>
                                        <p:cTn id="62" dur="500"/>
                                        <p:tgtEl>
                                          <p:spTgt spid="30"/>
                                        </p:tgtEl>
                                      </p:cBhvr>
                                    </p:animEffect>
                                  </p:childTnLst>
                                </p:cTn>
                              </p:par>
                            </p:childTnLst>
                          </p:cTn>
                        </p:par>
                        <p:par>
                          <p:cTn id="63" fill="hold" nodeType="afterGroup">
                            <p:stCondLst>
                              <p:cond delay="5000"/>
                            </p:stCondLst>
                            <p:childTnLst>
                              <p:par>
                                <p:cTn id="64" presetID="9"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dissolve">
                                      <p:cBhvr>
                                        <p:cTn id="66" dur="500"/>
                                        <p:tgtEl>
                                          <p:spTgt spid="25"/>
                                        </p:tgtEl>
                                      </p:cBhvr>
                                    </p:animEffect>
                                  </p:childTnLst>
                                </p:cTn>
                              </p:par>
                              <p:par>
                                <p:cTn id="67" presetID="9"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dissolve">
                                      <p:cBhvr>
                                        <p:cTn id="69" dur="500"/>
                                        <p:tgtEl>
                                          <p:spTgt spid="37"/>
                                        </p:tgtEl>
                                      </p:cBhvr>
                                    </p:animEffect>
                                  </p:childTnLst>
                                </p:cTn>
                              </p:par>
                            </p:childTnLst>
                          </p:cTn>
                        </p:par>
                        <p:par>
                          <p:cTn id="70" fill="hold" nodeType="afterGroup">
                            <p:stCondLst>
                              <p:cond delay="5500"/>
                            </p:stCondLst>
                            <p:childTnLst>
                              <p:par>
                                <p:cTn id="71" presetID="9"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dissolve">
                                      <p:cBhvr>
                                        <p:cTn id="73" dur="500"/>
                                        <p:tgtEl>
                                          <p:spTgt spid="38"/>
                                        </p:tgtEl>
                                      </p:cBhvr>
                                    </p:animEffect>
                                  </p:childTnLst>
                                </p:cTn>
                              </p:par>
                              <p:par>
                                <p:cTn id="74" presetID="9" presetClass="entr" presetSubtype="0" fill="hold" nodeType="withEffect">
                                  <p:stCondLst>
                                    <p:cond delay="0"/>
                                  </p:stCondLst>
                                  <p:childTnLst>
                                    <p:set>
                                      <p:cBhvr>
                                        <p:cTn id="75" dur="1" fill="hold">
                                          <p:stCondLst>
                                            <p:cond delay="0"/>
                                          </p:stCondLst>
                                        </p:cTn>
                                        <p:tgtEl>
                                          <p:spTgt spid="609288"/>
                                        </p:tgtEl>
                                        <p:attrNameLst>
                                          <p:attrName>style.visibility</p:attrName>
                                        </p:attrNameLst>
                                      </p:cBhvr>
                                      <p:to>
                                        <p:strVal val="visible"/>
                                      </p:to>
                                    </p:set>
                                    <p:animEffect transition="in" filter="dissolve">
                                      <p:cBhvr>
                                        <p:cTn id="76" dur="500"/>
                                        <p:tgtEl>
                                          <p:spTgt spid="609288"/>
                                        </p:tgtEl>
                                      </p:cBhvr>
                                    </p:animEffect>
                                  </p:childTnLst>
                                </p:cTn>
                              </p:par>
                            </p:childTnLst>
                          </p:cTn>
                        </p:par>
                        <p:par>
                          <p:cTn id="77" fill="hold" nodeType="afterGroup">
                            <p:stCondLst>
                              <p:cond delay="6000"/>
                            </p:stCondLst>
                            <p:childTnLst>
                              <p:par>
                                <p:cTn id="78" presetID="9" presetClass="entr" presetSubtype="0" fill="hold" nodeType="afterEffect">
                                  <p:stCondLst>
                                    <p:cond delay="0"/>
                                  </p:stCondLst>
                                  <p:childTnLst>
                                    <p:set>
                                      <p:cBhvr>
                                        <p:cTn id="79" dur="1" fill="hold">
                                          <p:stCondLst>
                                            <p:cond delay="0"/>
                                          </p:stCondLst>
                                        </p:cTn>
                                        <p:tgtEl>
                                          <p:spTgt spid="609289"/>
                                        </p:tgtEl>
                                        <p:attrNameLst>
                                          <p:attrName>style.visibility</p:attrName>
                                        </p:attrNameLst>
                                      </p:cBhvr>
                                      <p:to>
                                        <p:strVal val="visible"/>
                                      </p:to>
                                    </p:set>
                                    <p:animEffect transition="in" filter="dissolve">
                                      <p:cBhvr>
                                        <p:cTn id="80" dur="500"/>
                                        <p:tgtEl>
                                          <p:spTgt spid="609289"/>
                                        </p:tgtEl>
                                      </p:cBhvr>
                                    </p:animEffect>
                                  </p:childTnLst>
                                </p:cTn>
                              </p:par>
                              <p:par>
                                <p:cTn id="81" presetID="9" presetClass="entr" presetSubtype="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dissolve">
                                      <p:cBhvr>
                                        <p:cTn id="83" dur="500"/>
                                        <p:tgtEl>
                                          <p:spTgt spid="29"/>
                                        </p:tgtEl>
                                      </p:cBhvr>
                                    </p:animEffect>
                                  </p:childTnLst>
                                </p:cTn>
                              </p:par>
                            </p:childTnLst>
                          </p:cTn>
                        </p:par>
                        <p:par>
                          <p:cTn id="84" fill="hold" nodeType="afterGroup">
                            <p:stCondLst>
                              <p:cond delay="6500"/>
                            </p:stCondLst>
                            <p:childTnLst>
                              <p:par>
                                <p:cTn id="85" presetID="9" presetClass="entr" presetSubtype="0"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dissolve">
                                      <p:cBhvr>
                                        <p:cTn id="87" dur="500"/>
                                        <p:tgtEl>
                                          <p:spTgt spid="22"/>
                                        </p:tgtEl>
                                      </p:cBhvr>
                                    </p:animEffect>
                                  </p:childTnLst>
                                </p:cTn>
                              </p:par>
                              <p:par>
                                <p:cTn id="88" presetID="9" presetClass="entr" presetSubtype="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dissolve">
                                      <p:cBhvr>
                                        <p:cTn id="90" dur="500"/>
                                        <p:tgtEl>
                                          <p:spTgt spid="28"/>
                                        </p:tgtEl>
                                      </p:cBhvr>
                                    </p:animEffect>
                                  </p:childTnLst>
                                </p:cTn>
                              </p:par>
                            </p:childTnLst>
                          </p:cTn>
                        </p:par>
                        <p:par>
                          <p:cTn id="91" fill="hold" nodeType="afterGroup">
                            <p:stCondLst>
                              <p:cond delay="7000"/>
                            </p:stCondLst>
                            <p:childTnLst>
                              <p:par>
                                <p:cTn id="92" presetID="9" presetClass="entr" presetSubtype="0" fill="hold"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dissolve">
                                      <p:cBhvr>
                                        <p:cTn id="94" dur="500"/>
                                        <p:tgtEl>
                                          <p:spTgt spid="20"/>
                                        </p:tgtEl>
                                      </p:cBhvr>
                                    </p:animEffect>
                                  </p:childTnLst>
                                </p:cTn>
                              </p:par>
                              <p:par>
                                <p:cTn id="95" presetID="9" presetClass="entr" presetSubtype="0"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dissolve">
                                      <p:cBhvr>
                                        <p:cTn id="97" dur="500"/>
                                        <p:tgtEl>
                                          <p:spTgt spid="27"/>
                                        </p:tgtEl>
                                      </p:cBhvr>
                                    </p:animEffect>
                                  </p:childTnLst>
                                </p:cTn>
                              </p:par>
                            </p:childTnLst>
                          </p:cTn>
                        </p:par>
                        <p:par>
                          <p:cTn id="98" fill="hold" nodeType="afterGroup">
                            <p:stCondLst>
                              <p:cond delay="7500"/>
                            </p:stCondLst>
                            <p:childTnLst>
                              <p:par>
                                <p:cTn id="99" presetID="9" presetClass="entr" presetSubtype="0" fill="hold" nodeType="after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dissolve">
                                      <p:cBhvr>
                                        <p:cTn id="101" dur="500"/>
                                        <p:tgtEl>
                                          <p:spTgt spid="19"/>
                                        </p:tgtEl>
                                      </p:cBhvr>
                                    </p:animEffect>
                                  </p:childTnLst>
                                </p:cTn>
                              </p:par>
                            </p:childTnLst>
                          </p:cTn>
                        </p:par>
                        <p:par>
                          <p:cTn id="102" fill="hold" nodeType="afterGroup">
                            <p:stCondLst>
                              <p:cond delay="8000"/>
                            </p:stCondLst>
                            <p:childTnLst>
                              <p:par>
                                <p:cTn id="103" presetID="12" presetClass="entr" presetSubtype="4" fill="hold"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slide(fromBottom)">
                                      <p:cBhvr>
                                        <p:cTn id="105" dur="500"/>
                                        <p:tgtEl>
                                          <p:spTgt spid="4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2" presetClass="exit" presetSubtype="4" fill="hold" nodeType="clickEffect">
                                  <p:stCondLst>
                                    <p:cond delay="0"/>
                                  </p:stCondLst>
                                  <p:childTnLst>
                                    <p:animEffect transition="out" filter="slide(fromBottom)">
                                      <p:cBhvr>
                                        <p:cTn id="109" dur="500"/>
                                        <p:tgtEl>
                                          <p:spTgt spid="40"/>
                                        </p:tgtEl>
                                      </p:cBhvr>
                                    </p:animEffect>
                                    <p:set>
                                      <p:cBhvr>
                                        <p:cTn id="110" dur="1" fill="hold">
                                          <p:stCondLst>
                                            <p:cond delay="499"/>
                                          </p:stCondLst>
                                        </p:cTn>
                                        <p:tgtEl>
                                          <p:spTgt spid="40"/>
                                        </p:tgtEl>
                                        <p:attrNameLst>
                                          <p:attrName>style.visibility</p:attrName>
                                        </p:attrNameLst>
                                      </p:cBhvr>
                                      <p:to>
                                        <p:strVal val="hidden"/>
                                      </p:to>
                                    </p:set>
                                  </p:childTnLst>
                                </p:cTn>
                              </p:par>
                            </p:childTnLst>
                          </p:cTn>
                        </p:par>
                        <p:par>
                          <p:cTn id="111" fill="hold" nodeType="afterGroup">
                            <p:stCondLst>
                              <p:cond delay="500"/>
                            </p:stCondLst>
                            <p:childTnLst>
                              <p:par>
                                <p:cTn id="112" presetID="12" presetClass="entr" presetSubtype="4" fill="hold" nodeType="after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slide(fromBottom)">
                                      <p:cBhvr>
                                        <p:cTn id="114" dur="500"/>
                                        <p:tgtEl>
                                          <p:spTgt spid="41"/>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2" presetClass="exit" presetSubtype="4" fill="hold" nodeType="clickEffect">
                                  <p:stCondLst>
                                    <p:cond delay="0"/>
                                  </p:stCondLst>
                                  <p:childTnLst>
                                    <p:animEffect transition="out" filter="slide(fromBottom)">
                                      <p:cBhvr>
                                        <p:cTn id="118" dur="500"/>
                                        <p:tgtEl>
                                          <p:spTgt spid="41"/>
                                        </p:tgtEl>
                                      </p:cBhvr>
                                    </p:animEffect>
                                    <p:set>
                                      <p:cBhvr>
                                        <p:cTn id="119" dur="1" fill="hold">
                                          <p:stCondLst>
                                            <p:cond delay="499"/>
                                          </p:stCondLst>
                                        </p:cTn>
                                        <p:tgtEl>
                                          <p:spTgt spid="41"/>
                                        </p:tgtEl>
                                        <p:attrNameLst>
                                          <p:attrName>style.visibility</p:attrName>
                                        </p:attrNameLst>
                                      </p:cBhvr>
                                      <p:to>
                                        <p:strVal val="hidden"/>
                                      </p:to>
                                    </p:set>
                                  </p:childTnLst>
                                </p:cTn>
                              </p:par>
                            </p:childTnLst>
                          </p:cTn>
                        </p:par>
                        <p:par>
                          <p:cTn id="120" fill="hold" nodeType="afterGroup">
                            <p:stCondLst>
                              <p:cond delay="500"/>
                            </p:stCondLst>
                            <p:childTnLst>
                              <p:par>
                                <p:cTn id="121" presetID="12" presetClass="entr" presetSubtype="4" fill="hold" nodeType="after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slide(fromBottom)">
                                      <p:cBhvr>
                                        <p:cTn id="123" dur="500"/>
                                        <p:tgtEl>
                                          <p:spTgt spid="43"/>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2" presetClass="exit" presetSubtype="4" fill="hold" nodeType="clickEffect">
                                  <p:stCondLst>
                                    <p:cond delay="0"/>
                                  </p:stCondLst>
                                  <p:childTnLst>
                                    <p:animEffect transition="out" filter="slide(fromBottom)">
                                      <p:cBhvr>
                                        <p:cTn id="127" dur="500"/>
                                        <p:tgtEl>
                                          <p:spTgt spid="43"/>
                                        </p:tgtEl>
                                      </p:cBhvr>
                                    </p:animEffect>
                                    <p:set>
                                      <p:cBhvr>
                                        <p:cTn id="128" dur="1" fill="hold">
                                          <p:stCondLst>
                                            <p:cond delay="499"/>
                                          </p:stCondLst>
                                        </p:cTn>
                                        <p:tgtEl>
                                          <p:spTgt spid="43"/>
                                        </p:tgtEl>
                                        <p:attrNameLst>
                                          <p:attrName>style.visibility</p:attrName>
                                        </p:attrNameLst>
                                      </p:cBhvr>
                                      <p:to>
                                        <p:strVal val="hidden"/>
                                      </p:to>
                                    </p:set>
                                  </p:childTnLst>
                                </p:cTn>
                              </p:par>
                            </p:childTnLst>
                          </p:cTn>
                        </p:par>
                        <p:par>
                          <p:cTn id="129" fill="hold" nodeType="afterGroup">
                            <p:stCondLst>
                              <p:cond delay="500"/>
                            </p:stCondLst>
                            <p:childTnLst>
                              <p:par>
                                <p:cTn id="130" presetID="12" presetClass="entr" presetSubtype="4" fill="hold"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slide(fromBottom)">
                                      <p:cBhvr>
                                        <p:cTn id="132" dur="500"/>
                                        <p:tgtEl>
                                          <p:spTgt spid="4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2" presetClass="exit" presetSubtype="4" fill="hold" nodeType="clickEffect">
                                  <p:stCondLst>
                                    <p:cond delay="0"/>
                                  </p:stCondLst>
                                  <p:childTnLst>
                                    <p:animEffect transition="out" filter="slide(fromBottom)">
                                      <p:cBhvr>
                                        <p:cTn id="136" dur="500"/>
                                        <p:tgtEl>
                                          <p:spTgt spid="44"/>
                                        </p:tgtEl>
                                      </p:cBhvr>
                                    </p:animEffect>
                                    <p:set>
                                      <p:cBhvr>
                                        <p:cTn id="137" dur="1" fill="hold">
                                          <p:stCondLst>
                                            <p:cond delay="499"/>
                                          </p:stCondLst>
                                        </p:cTn>
                                        <p:tgtEl>
                                          <p:spTgt spid="44"/>
                                        </p:tgtEl>
                                        <p:attrNameLst>
                                          <p:attrName>style.visibility</p:attrName>
                                        </p:attrNameLst>
                                      </p:cBhvr>
                                      <p:to>
                                        <p:strVal val="hidden"/>
                                      </p:to>
                                    </p:set>
                                  </p:childTnLst>
                                </p:cTn>
                              </p:par>
                            </p:childTnLst>
                          </p:cTn>
                        </p:par>
                        <p:par>
                          <p:cTn id="138" fill="hold" nodeType="afterGroup">
                            <p:stCondLst>
                              <p:cond delay="500"/>
                            </p:stCondLst>
                            <p:childTnLst>
                              <p:par>
                                <p:cTn id="139" presetID="12" presetClass="entr" presetSubtype="4" fill="hold" nodeType="afterEffect">
                                  <p:stCondLst>
                                    <p:cond delay="0"/>
                                  </p:stCondLst>
                                  <p:childTnLst>
                                    <p:set>
                                      <p:cBhvr>
                                        <p:cTn id="140" dur="1" fill="hold">
                                          <p:stCondLst>
                                            <p:cond delay="0"/>
                                          </p:stCondLst>
                                        </p:cTn>
                                        <p:tgtEl>
                                          <p:spTgt spid="42"/>
                                        </p:tgtEl>
                                        <p:attrNameLst>
                                          <p:attrName>style.visibility</p:attrName>
                                        </p:attrNameLst>
                                      </p:cBhvr>
                                      <p:to>
                                        <p:strVal val="visible"/>
                                      </p:to>
                                    </p:set>
                                    <p:animEffect transition="in" filter="slide(fromBottom)">
                                      <p:cBhvr>
                                        <p:cTn id="141" dur="500"/>
                                        <p:tgtEl>
                                          <p:spTgt spid="42"/>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2" presetClass="exit" presetSubtype="4" fill="hold" nodeType="clickEffect">
                                  <p:stCondLst>
                                    <p:cond delay="0"/>
                                  </p:stCondLst>
                                  <p:childTnLst>
                                    <p:animEffect transition="out" filter="slide(fromBottom)">
                                      <p:cBhvr>
                                        <p:cTn id="145" dur="500"/>
                                        <p:tgtEl>
                                          <p:spTgt spid="42"/>
                                        </p:tgtEl>
                                      </p:cBhvr>
                                    </p:animEffect>
                                    <p:set>
                                      <p:cBhvr>
                                        <p:cTn id="146"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5" grpId="0" animBg="1"/>
      <p:bldP spid="609289" grpId="0" animBg="1"/>
      <p:bldP spid="609290" grpId="0" animBg="1"/>
      <p:bldP spid="609290" grpId="1" animBg="1"/>
      <p:bldP spid="18" grpId="0" animBg="1"/>
      <p:bldP spid="19" grpId="0" animBg="1"/>
      <p:bldP spid="20" grpId="0" animBg="1"/>
      <p:bldP spid="21" grpId="0" animBg="1"/>
      <p:bldP spid="22" grpId="0" animBg="1"/>
      <p:bldP spid="23" grpId="0" animBg="1"/>
      <p:bldP spid="24" grpId="0" animBg="1"/>
      <p:bldP spid="25" grpId="0" animBg="1"/>
      <p:bldP spid="26" grpId="0" animBg="1"/>
      <p:bldP spid="38" grpId="0" animBg="1"/>
      <p:bldP spid="35" grpId="0"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2E00732-991F-C5F6-D961-46B419C017CF}"/>
              </a:ext>
            </a:extLst>
          </p:cNvPr>
          <p:cNvSpPr>
            <a:spLocks noGrp="1" noChangeArrowheads="1"/>
          </p:cNvSpPr>
          <p:nvPr>
            <p:ph type="title"/>
          </p:nvPr>
        </p:nvSpPr>
        <p:spPr>
          <a:xfrm>
            <a:off x="1617664" y="395288"/>
            <a:ext cx="8061325" cy="838200"/>
          </a:xfrm>
        </p:spPr>
        <p:txBody>
          <a:bodyPr vert="horz" lIns="91440" tIns="45720" rIns="91440" bIns="45720" rtlCol="0" anchor="ctr">
            <a:normAutofit/>
          </a:bodyPr>
          <a:lstStyle/>
          <a:p>
            <a:pPr algn="ctr"/>
            <a:r>
              <a:rPr lang="fa-IR" altLang="en-US" sz="3200" b="1" dirty="0">
                <a:solidFill>
                  <a:schemeClr val="accent1">
                    <a:lumMod val="50000"/>
                  </a:schemeClr>
                </a:solidFill>
                <a:latin typeface="+mn-lt"/>
                <a:ea typeface="+mn-ea"/>
                <a:cs typeface="B Mitra" pitchFamily="2" charset="-78"/>
              </a:rPr>
              <a:t>مجمع صندوق</a:t>
            </a:r>
            <a:endParaRPr lang="en-US" altLang="en-US" sz="3200" b="1" dirty="0">
              <a:solidFill>
                <a:schemeClr val="accent1">
                  <a:lumMod val="50000"/>
                </a:schemeClr>
              </a:solidFill>
              <a:latin typeface="+mn-lt"/>
              <a:ea typeface="+mn-ea"/>
              <a:cs typeface="B Mitra" pitchFamily="2" charset="-78"/>
            </a:endParaRPr>
          </a:p>
        </p:txBody>
      </p:sp>
      <p:sp>
        <p:nvSpPr>
          <p:cNvPr id="130051" name="Rectangle 3">
            <a:extLst>
              <a:ext uri="{FF2B5EF4-FFF2-40B4-BE49-F238E27FC236}">
                <a16:creationId xmlns:a16="http://schemas.microsoft.com/office/drawing/2014/main" id="{E3CF2990-7034-0972-B096-0A18DF66F8B3}"/>
              </a:ext>
            </a:extLst>
          </p:cNvPr>
          <p:cNvSpPr>
            <a:spLocks noGrp="1" noChangeArrowheads="1"/>
          </p:cNvSpPr>
          <p:nvPr>
            <p:ph type="body" sz="half" idx="1"/>
          </p:nvPr>
        </p:nvSpPr>
        <p:spPr>
          <a:xfrm>
            <a:off x="1787526" y="1485900"/>
            <a:ext cx="7927975" cy="4724400"/>
          </a:xfrm>
        </p:spPr>
        <p:txBody>
          <a:bodyPr>
            <a:normAutofit/>
          </a:bodyPr>
          <a:lstStyle/>
          <a:p>
            <a:pPr algn="r" rtl="1">
              <a:lnSpc>
                <a:spcPct val="150000"/>
              </a:lnSpc>
              <a:defRPr/>
            </a:pPr>
            <a:r>
              <a:rPr lang="ar-SA" sz="1800" b="1" dirty="0">
                <a:latin typeface="Times New Roman" panose="02020603050405020304" pitchFamily="18" charset="0"/>
                <a:ea typeface="Times New Roman" panose="02020603050405020304" pitchFamily="18" charset="0"/>
                <a:cs typeface="B Nazanin" panose="00000400000000000000" pitchFamily="2" charset="-78"/>
              </a:rPr>
              <a:t>مجمع صندوق با حضور دارندگان حداقل نصف به علاوة يك از کل واحدهای سرمایه‌گذاری ممتاز داراي حق رأي صندوق تشکیل شده و رسميت مي‌يابد</a:t>
            </a:r>
            <a:r>
              <a:rPr lang="fa-IR" sz="1800" b="1" dirty="0">
                <a:latin typeface="Times New Roman" panose="02020603050405020304" pitchFamily="18" charset="0"/>
                <a:ea typeface="Times New Roman" panose="02020603050405020304" pitchFamily="18" charset="0"/>
                <a:cs typeface="B Nazanin" panose="00000400000000000000" pitchFamily="2" charset="-78"/>
              </a:rPr>
              <a:t>؛</a:t>
            </a:r>
          </a:p>
          <a:p>
            <a:pPr algn="r" rtl="1">
              <a:lnSpc>
                <a:spcPct val="150000"/>
              </a:lnSpc>
              <a:defRPr/>
            </a:pPr>
            <a:r>
              <a:rPr lang="ar-SA" altLang="en-US" sz="1800" b="1" dirty="0">
                <a:latin typeface="Times New Roman" panose="02020603050405020304" pitchFamily="18" charset="0"/>
                <a:ea typeface="Times New Roman" panose="02020603050405020304" pitchFamily="18" charset="0"/>
                <a:cs typeface="B Nazanin" panose="00000400000000000000" pitchFamily="2" charset="-78"/>
              </a:rPr>
              <a:t>مجمع صندوق به دعوت اشخاص زیر در هر زمان قابل تشکیل است:</a:t>
            </a:r>
            <a:endParaRPr lang="fa-IR" altLang="en-US" sz="1800" b="1" dirty="0">
              <a:latin typeface="Times New Roman" panose="02020603050405020304" pitchFamily="18" charset="0"/>
              <a:ea typeface="Times New Roman" panose="02020603050405020304" pitchFamily="18" charset="0"/>
              <a:cs typeface="B Nazanin" panose="00000400000000000000" pitchFamily="2" charset="-78"/>
            </a:endParaRPr>
          </a:p>
          <a:p>
            <a:pPr marL="722313" algn="r" rtl="1">
              <a:lnSpc>
                <a:spcPct val="150000"/>
              </a:lnSpc>
              <a:buFont typeface="Wingdings" panose="05000000000000000000" pitchFamily="2" charset="2"/>
              <a:buChar char="ü"/>
              <a:defRPr/>
            </a:pPr>
            <a:r>
              <a:rPr lang="ar-SA" altLang="en-US" sz="1800" b="1" dirty="0">
                <a:latin typeface="Times New Roman" panose="02020603050405020304" pitchFamily="18" charset="0"/>
                <a:ea typeface="Times New Roman" panose="02020603050405020304" pitchFamily="18" charset="0"/>
                <a:cs typeface="B Nazanin" panose="00000400000000000000" pitchFamily="2" charset="-78"/>
              </a:rPr>
              <a:t>مدیر صندوق؛</a:t>
            </a:r>
            <a:endParaRPr lang="fa-IR" altLang="en-US" sz="1800" b="1" dirty="0">
              <a:latin typeface="Times New Roman" panose="02020603050405020304" pitchFamily="18" charset="0"/>
              <a:ea typeface="Times New Roman" panose="02020603050405020304" pitchFamily="18" charset="0"/>
              <a:cs typeface="B Nazanin" panose="00000400000000000000" pitchFamily="2" charset="-78"/>
            </a:endParaRPr>
          </a:p>
          <a:p>
            <a:pPr marL="722313" algn="r" rtl="1">
              <a:lnSpc>
                <a:spcPct val="150000"/>
              </a:lnSpc>
              <a:buFont typeface="Wingdings" panose="05000000000000000000" pitchFamily="2" charset="2"/>
              <a:buChar char="ü"/>
              <a:defRPr/>
            </a:pPr>
            <a:r>
              <a:rPr lang="ar-SA" altLang="en-US" sz="1800" b="1" dirty="0">
                <a:latin typeface="Times New Roman" panose="02020603050405020304" pitchFamily="18" charset="0"/>
                <a:ea typeface="Times New Roman" panose="02020603050405020304" pitchFamily="18" charset="0"/>
                <a:cs typeface="B Nazanin" panose="00000400000000000000" pitchFamily="2" charset="-78"/>
              </a:rPr>
              <a:t>متولي صندوق؛</a:t>
            </a:r>
            <a:endParaRPr lang="fa-IR" altLang="en-US" sz="1800" b="1" dirty="0">
              <a:latin typeface="Times New Roman" panose="02020603050405020304" pitchFamily="18" charset="0"/>
              <a:ea typeface="Times New Roman" panose="02020603050405020304" pitchFamily="18" charset="0"/>
              <a:cs typeface="B Nazanin" panose="00000400000000000000" pitchFamily="2" charset="-78"/>
            </a:endParaRPr>
          </a:p>
          <a:p>
            <a:pPr marL="722313" algn="r" rtl="1">
              <a:lnSpc>
                <a:spcPct val="150000"/>
              </a:lnSpc>
              <a:buFont typeface="Wingdings" panose="05000000000000000000" pitchFamily="2" charset="2"/>
              <a:buChar char="ü"/>
              <a:defRPr/>
            </a:pPr>
            <a:r>
              <a:rPr lang="ar-SA" altLang="en-US" sz="1800" b="1" dirty="0">
                <a:latin typeface="Times New Roman" panose="02020603050405020304" pitchFamily="18" charset="0"/>
                <a:ea typeface="Times New Roman" panose="02020603050405020304" pitchFamily="18" charset="0"/>
                <a:cs typeface="B Nazanin" panose="00000400000000000000" pitchFamily="2" charset="-78"/>
              </a:rPr>
              <a:t>دارندگان بیش از</a:t>
            </a:r>
            <a:r>
              <a:rPr lang="fa-IR" altLang="en-US" sz="1800" b="1" dirty="0">
                <a:latin typeface="Times New Roman" panose="02020603050405020304" pitchFamily="18" charset="0"/>
                <a:ea typeface="Times New Roman" panose="02020603050405020304" pitchFamily="18" charset="0"/>
                <a:cs typeface="B Nazanin" panose="00000400000000000000" pitchFamily="2" charset="-78"/>
              </a:rPr>
              <a:t>20%</a:t>
            </a:r>
            <a:r>
              <a:rPr lang="ar-SA" altLang="en-US" sz="1800" b="1" dirty="0">
                <a:latin typeface="Times New Roman" panose="02020603050405020304" pitchFamily="18" charset="0"/>
                <a:ea typeface="Times New Roman" panose="02020603050405020304" pitchFamily="18" charset="0"/>
                <a:cs typeface="B Nazanin" panose="00000400000000000000" pitchFamily="2" charset="-78"/>
              </a:rPr>
              <a:t> از واحدهای سرمایه‌گذاری ممتاز صندوق؛</a:t>
            </a:r>
            <a:endParaRPr lang="fa-IR" altLang="en-US" sz="1800" b="1" dirty="0">
              <a:latin typeface="Times New Roman" panose="02020603050405020304" pitchFamily="18" charset="0"/>
              <a:ea typeface="Times New Roman" panose="02020603050405020304" pitchFamily="18" charset="0"/>
              <a:cs typeface="B Nazanin" panose="00000400000000000000" pitchFamily="2" charset="-78"/>
            </a:endParaRPr>
          </a:p>
          <a:p>
            <a:pPr marL="722313" algn="r" rtl="1">
              <a:lnSpc>
                <a:spcPct val="150000"/>
              </a:lnSpc>
              <a:buFont typeface="Wingdings" panose="05000000000000000000" pitchFamily="2" charset="2"/>
              <a:buChar char="ü"/>
              <a:defRPr/>
            </a:pPr>
            <a:r>
              <a:rPr lang="ar-SA" altLang="en-US" sz="1800" b="1" dirty="0">
                <a:latin typeface="Times New Roman" panose="02020603050405020304" pitchFamily="18" charset="0"/>
                <a:ea typeface="Times New Roman" panose="02020603050405020304" pitchFamily="18" charset="0"/>
                <a:cs typeface="B Nazanin" panose="00000400000000000000" pitchFamily="2" charset="-78"/>
              </a:rPr>
              <a:t>ضامن نقدشوندگی</a:t>
            </a:r>
            <a:r>
              <a:rPr lang="fa-IR" altLang="en-US" sz="1800" b="1" dirty="0">
                <a:latin typeface="Times New Roman" panose="02020603050405020304" pitchFamily="18" charset="0"/>
                <a:ea typeface="Times New Roman" panose="02020603050405020304" pitchFamily="18" charset="0"/>
                <a:cs typeface="B Nazanin" panose="00000400000000000000" pitchFamily="2" charset="-78"/>
              </a:rPr>
              <a:t>؛</a:t>
            </a:r>
            <a:r>
              <a:rPr lang="ar-SA" altLang="en-US" sz="1800" b="1" dirty="0">
                <a:latin typeface="Times New Roman" panose="02020603050405020304" pitchFamily="18" charset="0"/>
                <a:ea typeface="Times New Roman" panose="02020603050405020304" pitchFamily="18" charset="0"/>
                <a:cs typeface="B Nazanin" panose="00000400000000000000" pitchFamily="2" charset="-78"/>
              </a:rPr>
              <a:t> </a:t>
            </a:r>
            <a:endParaRPr lang="fa-IR" altLang="en-US" sz="1800" b="1" dirty="0">
              <a:latin typeface="Times New Roman" panose="02020603050405020304" pitchFamily="18" charset="0"/>
              <a:ea typeface="Times New Roman" panose="02020603050405020304" pitchFamily="18" charset="0"/>
              <a:cs typeface="B Nazanin" panose="00000400000000000000" pitchFamily="2" charset="-78"/>
            </a:endParaRPr>
          </a:p>
          <a:p>
            <a:pPr marL="722313" algn="r" rtl="1">
              <a:lnSpc>
                <a:spcPct val="150000"/>
              </a:lnSpc>
              <a:buFont typeface="Wingdings" panose="05000000000000000000" pitchFamily="2" charset="2"/>
              <a:buChar char="ü"/>
              <a:defRPr/>
            </a:pPr>
            <a:r>
              <a:rPr lang="fa-IR" altLang="en-US" sz="1800" b="1" dirty="0">
                <a:latin typeface="Times New Roman" panose="02020603050405020304" pitchFamily="18" charset="0"/>
                <a:ea typeface="Times New Roman" panose="02020603050405020304" pitchFamily="18" charset="0"/>
                <a:cs typeface="B Nazanin" panose="00000400000000000000" pitchFamily="2" charset="-78"/>
              </a:rPr>
              <a:t>سازمان بورس و اوراق بهادار.</a:t>
            </a:r>
            <a:endParaRPr lang="en-US" altLang="en-US" sz="1800" b="1" dirty="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9220" name="Content Placeholder 1">
            <a:extLst>
              <a:ext uri="{FF2B5EF4-FFF2-40B4-BE49-F238E27FC236}">
                <a16:creationId xmlns:a16="http://schemas.microsoft.com/office/drawing/2014/main" id="{80772E70-A0F4-0CF0-4A46-B1711E5FBF95}"/>
              </a:ext>
            </a:extLst>
          </p:cNvPr>
          <p:cNvSpPr>
            <a:spLocks noGrp="1"/>
          </p:cNvSpPr>
          <p:nvPr>
            <p:ph sz="half" idx="2"/>
          </p:nvPr>
        </p:nvSpPr>
        <p:spPr>
          <a:xfrm>
            <a:off x="1787526" y="6000750"/>
            <a:ext cx="8728075" cy="419100"/>
          </a:xfrm>
        </p:spPr>
        <p:txBody>
          <a:bodyPr>
            <a:normAutofit fontScale="92500" lnSpcReduction="10000"/>
          </a:bodyPr>
          <a:lstStyle/>
          <a:p>
            <a:endParaRPr lang="en-US" altLang="en-US"/>
          </a:p>
        </p:txBody>
      </p:sp>
      <p:sp>
        <p:nvSpPr>
          <p:cNvPr id="2" name="Footer Placeholder 3">
            <a:extLst>
              <a:ext uri="{FF2B5EF4-FFF2-40B4-BE49-F238E27FC236}">
                <a16:creationId xmlns:a16="http://schemas.microsoft.com/office/drawing/2014/main" id="{3E04F1B9-7A78-530E-0096-4DBA650325A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25</a:t>
            </a:fld>
            <a:endParaRPr lang="en-US" dirty="0"/>
          </a:p>
        </p:txBody>
      </p:sp>
    </p:spTree>
    <p:extLst>
      <p:ext uri="{BB962C8B-B14F-4D97-AF65-F5344CB8AC3E}">
        <p14:creationId xmlns:p14="http://schemas.microsoft.com/office/powerpoint/2010/main" val="647617233"/>
      </p:ext>
    </p:extLst>
  </p:cSld>
  <p:clrMapOvr>
    <a:masterClrMapping/>
  </p:clrMapOvr>
  <p:transition>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BBAFEAF-E81E-E32D-EAAF-71873E2F785C}"/>
              </a:ext>
            </a:extLst>
          </p:cNvPr>
          <p:cNvSpPr>
            <a:spLocks noGrp="1" noChangeArrowheads="1"/>
          </p:cNvSpPr>
          <p:nvPr>
            <p:ph type="title"/>
          </p:nvPr>
        </p:nvSpPr>
        <p:spPr>
          <a:xfrm>
            <a:off x="1617664" y="395288"/>
            <a:ext cx="8061325" cy="838200"/>
          </a:xfrm>
        </p:spPr>
        <p:txBody>
          <a:bodyPr vert="horz" lIns="91440" tIns="45720" rIns="91440" bIns="45720" rtlCol="0" anchor="ctr">
            <a:normAutofit/>
          </a:bodyPr>
          <a:lstStyle/>
          <a:p>
            <a:pPr algn="ctr"/>
            <a:r>
              <a:rPr lang="fa-IR" altLang="en-US" sz="3200" b="1" dirty="0">
                <a:solidFill>
                  <a:schemeClr val="accent1">
                    <a:lumMod val="50000"/>
                  </a:schemeClr>
                </a:solidFill>
                <a:latin typeface="+mn-lt"/>
                <a:ea typeface="+mn-ea"/>
                <a:cs typeface="B Mitra" pitchFamily="2" charset="-78"/>
              </a:rPr>
              <a:t>مجمع صندوق - ادامه</a:t>
            </a:r>
            <a:endParaRPr lang="en-US" altLang="en-US" sz="3200" b="1" dirty="0">
              <a:solidFill>
                <a:schemeClr val="accent1">
                  <a:lumMod val="50000"/>
                </a:schemeClr>
              </a:solidFill>
              <a:latin typeface="+mn-lt"/>
              <a:ea typeface="+mn-ea"/>
              <a:cs typeface="B Mitra" pitchFamily="2" charset="-78"/>
            </a:endParaRPr>
          </a:p>
        </p:txBody>
      </p:sp>
      <p:sp>
        <p:nvSpPr>
          <p:cNvPr id="130051" name="Rectangle 3">
            <a:extLst>
              <a:ext uri="{FF2B5EF4-FFF2-40B4-BE49-F238E27FC236}">
                <a16:creationId xmlns:a16="http://schemas.microsoft.com/office/drawing/2014/main" id="{B1A6C4BF-114D-3DE9-14D4-26395BEECD1A}"/>
              </a:ext>
            </a:extLst>
          </p:cNvPr>
          <p:cNvSpPr>
            <a:spLocks noGrp="1" noChangeArrowheads="1"/>
          </p:cNvSpPr>
          <p:nvPr>
            <p:ph type="body" sz="half" idx="1"/>
          </p:nvPr>
        </p:nvSpPr>
        <p:spPr>
          <a:xfrm>
            <a:off x="1625600" y="1420813"/>
            <a:ext cx="8097838" cy="4724400"/>
          </a:xfrm>
        </p:spPr>
        <p:txBody>
          <a:bodyPr/>
          <a:lstStyle/>
          <a:p>
            <a:pPr algn="r" rtl="1">
              <a:lnSpc>
                <a:spcPct val="150000"/>
              </a:lnSpc>
              <a:buFont typeface="Wingdings" panose="05000000000000000000" pitchFamily="2" charset="2"/>
              <a:buChar char="q"/>
              <a:defRPr/>
            </a:pPr>
            <a:r>
              <a:rPr lang="fa-IR" sz="1800" b="1" dirty="0">
                <a:latin typeface="Times New Roman" panose="02020603050405020304" pitchFamily="18" charset="0"/>
                <a:ea typeface="Times New Roman" panose="02020603050405020304" pitchFamily="18" charset="0"/>
                <a:cs typeface="B Nazanin" panose="00000400000000000000" pitchFamily="2" charset="-78"/>
              </a:rPr>
              <a:t>اختیارات مجمع صندوق به شرح زیر است:</a:t>
            </a:r>
          </a:p>
          <a:p>
            <a:pPr marL="285750" lvl="1" algn="r" rtl="1">
              <a:buFont typeface="Wingdings" panose="05000000000000000000" pitchFamily="2" charset="2"/>
              <a:buChar char="ü"/>
              <a:defRPr/>
            </a:pPr>
            <a:r>
              <a:rPr lang="ar-SA" sz="1800" b="1" dirty="0">
                <a:cs typeface="B Nazanin" panose="00000400000000000000" pitchFamily="2" charset="-78"/>
              </a:rPr>
              <a:t>تعیین مدیر، مدیر ثبت، متولي</a:t>
            </a:r>
            <a:r>
              <a:rPr lang="fa-IR" sz="1800" b="1" dirty="0">
                <a:cs typeface="B Nazanin" panose="00000400000000000000" pitchFamily="2" charset="-78"/>
              </a:rPr>
              <a:t> </a:t>
            </a:r>
            <a:r>
              <a:rPr lang="ar-SA" sz="1800" b="1" dirty="0">
                <a:cs typeface="B Nazanin" panose="00000400000000000000" pitchFamily="2" charset="-78"/>
              </a:rPr>
              <a:t>و ضامن نقدشوندگی صندوق با تأييد </a:t>
            </a:r>
            <a:r>
              <a:rPr lang="fa-IR" sz="1800" b="1" dirty="0">
                <a:cs typeface="B Nazanin" panose="00000400000000000000" pitchFamily="2" charset="-78"/>
              </a:rPr>
              <a:t>سازمان</a:t>
            </a:r>
            <a:r>
              <a:rPr lang="ar-SA" sz="1800" b="1" dirty="0">
                <a:cs typeface="B Nazanin" panose="00000400000000000000" pitchFamily="2" charset="-78"/>
              </a:rPr>
              <a:t>؛</a:t>
            </a:r>
            <a:endParaRPr lang="en-US" sz="1800" b="1" dirty="0">
              <a:cs typeface="B Nazanin" panose="00000400000000000000" pitchFamily="2" charset="-78"/>
            </a:endParaRPr>
          </a:p>
          <a:p>
            <a:pPr marL="285750" lvl="1" algn="r" rtl="1">
              <a:buFont typeface="Wingdings" panose="05000000000000000000" pitchFamily="2" charset="2"/>
              <a:buChar char="ü"/>
              <a:defRPr/>
            </a:pPr>
            <a:r>
              <a:rPr lang="ar-SA" sz="1800" b="1" dirty="0">
                <a:cs typeface="B Nazanin" panose="00000400000000000000" pitchFamily="2" charset="-78"/>
              </a:rPr>
              <a:t>تغییر مدیر، مدیر ثبت، متولي</a:t>
            </a:r>
            <a:r>
              <a:rPr lang="fa-IR" sz="1800" b="1" dirty="0">
                <a:cs typeface="B Nazanin" panose="00000400000000000000" pitchFamily="2" charset="-78"/>
              </a:rPr>
              <a:t> </a:t>
            </a:r>
            <a:r>
              <a:rPr lang="ar-SA" sz="1800" b="1" dirty="0">
                <a:cs typeface="B Nazanin" panose="00000400000000000000" pitchFamily="2" charset="-78"/>
              </a:rPr>
              <a:t>و ضامن نقدشوندگی صندوق به شرط تعیین جانشین آن­ها با تأيید </a:t>
            </a:r>
            <a:r>
              <a:rPr lang="fa-IR" sz="1800" b="1" dirty="0">
                <a:cs typeface="B Nazanin" panose="00000400000000000000" pitchFamily="2" charset="-78"/>
              </a:rPr>
              <a:t>سازمان</a:t>
            </a:r>
            <a:r>
              <a:rPr lang="ar-SA" sz="1800" b="1" dirty="0">
                <a:cs typeface="B Nazanin" panose="00000400000000000000" pitchFamily="2" charset="-78"/>
              </a:rPr>
              <a:t>؛</a:t>
            </a:r>
            <a:endParaRPr lang="en-US" sz="1800" b="1" dirty="0">
              <a:cs typeface="B Nazanin" panose="00000400000000000000" pitchFamily="2" charset="-78"/>
            </a:endParaRPr>
          </a:p>
          <a:p>
            <a:pPr marL="285750" lvl="1" algn="r" rtl="1">
              <a:buFont typeface="Wingdings" panose="05000000000000000000" pitchFamily="2" charset="2"/>
              <a:buChar char="ü"/>
              <a:defRPr/>
            </a:pPr>
            <a:r>
              <a:rPr lang="ar-SA" sz="1800" b="1" dirty="0">
                <a:cs typeface="B Nazanin" panose="00000400000000000000" pitchFamily="2" charset="-78"/>
              </a:rPr>
              <a:t>به پیشنهاد متولي، نصب و عزل حسابرس صندوق و تعیین مدت مأموريت و حق‌الزحمه وي و چگونگي پرداخت آن؛ </a:t>
            </a:r>
            <a:endParaRPr lang="en-US" sz="1800" b="1" dirty="0">
              <a:cs typeface="B Nazanin" panose="00000400000000000000" pitchFamily="2" charset="-78"/>
            </a:endParaRPr>
          </a:p>
          <a:p>
            <a:pPr marL="285750" lvl="1" algn="r" rtl="1">
              <a:buFont typeface="Wingdings" panose="05000000000000000000" pitchFamily="2" charset="2"/>
              <a:buChar char="ü"/>
              <a:defRPr/>
            </a:pPr>
            <a:r>
              <a:rPr lang="ar-SA" sz="1800" b="1" dirty="0">
                <a:cs typeface="B Nazanin" panose="00000400000000000000" pitchFamily="2" charset="-78"/>
              </a:rPr>
              <a:t>تصویب تغییرات لازم در اساسنامه و امیدنامة صندوق پس از تأيید </a:t>
            </a:r>
            <a:r>
              <a:rPr lang="fa-IR" sz="1800" b="1" dirty="0">
                <a:cs typeface="B Nazanin" panose="00000400000000000000" pitchFamily="2" charset="-78"/>
              </a:rPr>
              <a:t>سازمان</a:t>
            </a:r>
            <a:r>
              <a:rPr lang="ar-SA" sz="1800" b="1" dirty="0">
                <a:cs typeface="B Nazanin" panose="00000400000000000000" pitchFamily="2" charset="-78"/>
              </a:rPr>
              <a:t>؛</a:t>
            </a:r>
            <a:endParaRPr lang="en-US" sz="1800" b="1" dirty="0">
              <a:cs typeface="B Nazanin" panose="00000400000000000000" pitchFamily="2" charset="-78"/>
            </a:endParaRPr>
          </a:p>
          <a:p>
            <a:pPr marL="285750" lvl="1" algn="r" rtl="1">
              <a:buFont typeface="Wingdings" panose="05000000000000000000" pitchFamily="2" charset="2"/>
              <a:buChar char="ü"/>
              <a:defRPr/>
            </a:pPr>
            <a:r>
              <a:rPr lang="ar-SA" sz="1800" b="1" dirty="0">
                <a:cs typeface="B Nazanin" panose="00000400000000000000" pitchFamily="2" charset="-78"/>
              </a:rPr>
              <a:t>تصمیم‌گیری راجع به انحلال صندوق؛</a:t>
            </a:r>
            <a:endParaRPr lang="en-US" sz="1800" b="1" dirty="0">
              <a:cs typeface="B Nazanin" panose="00000400000000000000" pitchFamily="2" charset="-78"/>
            </a:endParaRPr>
          </a:p>
          <a:p>
            <a:pPr marL="285750" lvl="1" algn="r" rtl="1">
              <a:buFont typeface="Wingdings" panose="05000000000000000000" pitchFamily="2" charset="2"/>
              <a:buChar char="ü"/>
              <a:defRPr/>
            </a:pPr>
            <a:r>
              <a:rPr lang="ar-SA" sz="1800" b="1" dirty="0">
                <a:cs typeface="B Nazanin" panose="00000400000000000000" pitchFamily="2" charset="-78"/>
              </a:rPr>
              <a:t>تصویب صورت‌های مالی سالانة صندوق؛</a:t>
            </a:r>
            <a:endParaRPr lang="en-US" sz="1800" b="1" dirty="0">
              <a:cs typeface="B Nazanin" panose="00000400000000000000" pitchFamily="2" charset="-78"/>
            </a:endParaRPr>
          </a:p>
          <a:p>
            <a:pPr marL="285750" lvl="1" algn="r" rtl="1">
              <a:buFont typeface="Wingdings" panose="05000000000000000000" pitchFamily="2" charset="2"/>
              <a:buChar char="ü"/>
              <a:defRPr/>
            </a:pPr>
            <a:r>
              <a:rPr lang="ar-SA" sz="1800" b="1" dirty="0">
                <a:cs typeface="B Nazanin" panose="00000400000000000000" pitchFamily="2" charset="-78"/>
              </a:rPr>
              <a:t>استماع گزارش مدیر راجع به وضعیت و عملکرد صندوق در هر سال مالی؛</a:t>
            </a:r>
            <a:endParaRPr lang="en-US" sz="1800" b="1" dirty="0">
              <a:cs typeface="B Nazanin" panose="00000400000000000000" pitchFamily="2" charset="-78"/>
            </a:endParaRPr>
          </a:p>
          <a:p>
            <a:pPr marL="285750" lvl="1" algn="r" rtl="1">
              <a:buFont typeface="Wingdings" panose="05000000000000000000" pitchFamily="2" charset="2"/>
              <a:buChar char="ü"/>
              <a:defRPr/>
            </a:pPr>
            <a:r>
              <a:rPr lang="ar-SA" sz="1800" b="1" dirty="0">
                <a:cs typeface="B Nazanin" panose="00000400000000000000" pitchFamily="2" charset="-78"/>
              </a:rPr>
              <a:t>استماع گزارش و اظهارنظر حسابرس راجع به صورت‌های مالی و گزارش وضعیت و عملکرد</a:t>
            </a:r>
            <a:r>
              <a:rPr lang="fa-IR" sz="1800" b="1" dirty="0">
                <a:cs typeface="B Nazanin" panose="00000400000000000000" pitchFamily="2" charset="-78"/>
              </a:rPr>
              <a:t> </a:t>
            </a:r>
            <a:r>
              <a:rPr lang="ar-SA" sz="1800" b="1" dirty="0">
                <a:cs typeface="B Nazanin" panose="00000400000000000000" pitchFamily="2" charset="-78"/>
              </a:rPr>
              <a:t>صندوق؛</a:t>
            </a:r>
            <a:endParaRPr lang="en-US" sz="1800" b="1" dirty="0">
              <a:cs typeface="B Nazanin" panose="00000400000000000000" pitchFamily="2" charset="-78"/>
            </a:endParaRPr>
          </a:p>
          <a:p>
            <a:pPr marL="285750" lvl="1" algn="r" rtl="1">
              <a:buFont typeface="Wingdings" panose="05000000000000000000" pitchFamily="2" charset="2"/>
              <a:buChar char="ü"/>
              <a:defRPr/>
            </a:pPr>
            <a:r>
              <a:rPr lang="ar-SA" sz="1800" b="1" dirty="0">
                <a:cs typeface="B Nazanin" panose="00000400000000000000" pitchFamily="2" charset="-78"/>
              </a:rPr>
              <a:t>تعیین روزنامة کثیرالانتشار صندوق؛</a:t>
            </a:r>
            <a:endParaRPr lang="fa-IR" sz="1800" b="1" dirty="0">
              <a:cs typeface="B Nazanin" panose="00000400000000000000" pitchFamily="2" charset="-78"/>
            </a:endParaRPr>
          </a:p>
          <a:p>
            <a:pPr marL="285750" lvl="1" algn="r" rtl="1">
              <a:buFont typeface="Wingdings" panose="05000000000000000000" pitchFamily="2" charset="2"/>
              <a:buChar char="ü"/>
              <a:defRPr/>
            </a:pPr>
            <a:r>
              <a:rPr lang="ar-SA" sz="1800" b="1" dirty="0">
                <a:cs typeface="B Nazanin" panose="00000400000000000000" pitchFamily="2" charset="-78"/>
              </a:rPr>
              <a:t>تصویب هزینه‌های تأسیس صندوق و هزینه‌های تشکیل مجمع صندوق.</a:t>
            </a:r>
            <a:endParaRPr lang="en-US" sz="1800" b="1" dirty="0">
              <a:cs typeface="B Nazanin" panose="00000400000000000000" pitchFamily="2" charset="-78"/>
            </a:endParaRPr>
          </a:p>
          <a:p>
            <a:pPr algn="r" rtl="1">
              <a:lnSpc>
                <a:spcPct val="150000"/>
              </a:lnSpc>
              <a:defRPr/>
            </a:pPr>
            <a:endParaRPr lang="en-US" altLang="en-US" sz="1800" b="1" dirty="0">
              <a:latin typeface="Times New Roman" panose="02020603050405020304" pitchFamily="18" charset="0"/>
              <a:ea typeface="Times New Roman" panose="02020603050405020304" pitchFamily="18" charset="0"/>
              <a:cs typeface="B Nazanin" panose="00000400000000000000" pitchFamily="2" charset="-78"/>
            </a:endParaRPr>
          </a:p>
          <a:p>
            <a:pPr marL="0" indent="0" algn="r" rtl="1">
              <a:lnSpc>
                <a:spcPct val="150000"/>
              </a:lnSpc>
              <a:buNone/>
              <a:defRPr/>
            </a:pPr>
            <a:endParaRPr lang="en-US" altLang="en-US" sz="2000" b="1" dirty="0">
              <a:cs typeface="B Nazanin" panose="00000400000000000000" pitchFamily="2" charset="-78"/>
            </a:endParaRPr>
          </a:p>
        </p:txBody>
      </p:sp>
      <p:sp>
        <p:nvSpPr>
          <p:cNvPr id="10244" name="Content Placeholder 1">
            <a:extLst>
              <a:ext uri="{FF2B5EF4-FFF2-40B4-BE49-F238E27FC236}">
                <a16:creationId xmlns:a16="http://schemas.microsoft.com/office/drawing/2014/main" id="{B6CB16DF-E4B8-E8A5-7FB2-69D3E37F710A}"/>
              </a:ext>
            </a:extLst>
          </p:cNvPr>
          <p:cNvSpPr>
            <a:spLocks noGrp="1"/>
          </p:cNvSpPr>
          <p:nvPr>
            <p:ph sz="half" idx="2"/>
          </p:nvPr>
        </p:nvSpPr>
        <p:spPr>
          <a:xfrm>
            <a:off x="4648200" y="6342063"/>
            <a:ext cx="6858000" cy="647700"/>
          </a:xfrm>
        </p:spPr>
        <p:txBody>
          <a:bodyPr/>
          <a:lstStyle/>
          <a:p>
            <a:pPr marL="0" indent="0">
              <a:buNone/>
            </a:pPr>
            <a:endParaRPr lang="en-US" altLang="en-US" sz="1500" dirty="0">
              <a:cs typeface="2  Titr" pitchFamily="2" charset="0"/>
            </a:endParaRPr>
          </a:p>
        </p:txBody>
      </p:sp>
      <p:sp>
        <p:nvSpPr>
          <p:cNvPr id="2" name="Footer Placeholder 3">
            <a:extLst>
              <a:ext uri="{FF2B5EF4-FFF2-40B4-BE49-F238E27FC236}">
                <a16:creationId xmlns:a16="http://schemas.microsoft.com/office/drawing/2014/main" id="{009DABFF-CC49-D22F-3746-25870587FAC0}"/>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26</a:t>
            </a:fld>
            <a:endParaRPr lang="en-US" dirty="0"/>
          </a:p>
        </p:txBody>
      </p:sp>
    </p:spTree>
    <p:extLst>
      <p:ext uri="{BB962C8B-B14F-4D97-AF65-F5344CB8AC3E}">
        <p14:creationId xmlns:p14="http://schemas.microsoft.com/office/powerpoint/2010/main" val="3608752730"/>
      </p:ext>
    </p:extLst>
  </p:cSld>
  <p:clrMapOvr>
    <a:masterClrMapping/>
  </p:clrMapOvr>
  <p:transition>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A33B0FA-C26A-310B-DB1D-9644BB990606}"/>
              </a:ext>
            </a:extLst>
          </p:cNvPr>
          <p:cNvSpPr>
            <a:spLocks noGrp="1"/>
          </p:cNvSpPr>
          <p:nvPr>
            <p:ph type="title"/>
          </p:nvPr>
        </p:nvSpPr>
        <p:spPr>
          <a:xfrm>
            <a:off x="1524000" y="228600"/>
            <a:ext cx="9144000" cy="838200"/>
          </a:xfrm>
        </p:spPr>
        <p:txBody>
          <a:bodyPr vert="horz" lIns="91440" tIns="45720" rIns="91440" bIns="45720" rtlCol="0" anchor="ctr">
            <a:normAutofit/>
          </a:bodyPr>
          <a:lstStyle/>
          <a:p>
            <a:pPr algn="ctr"/>
            <a:r>
              <a:rPr lang="fa-IR" altLang="en-US" sz="3200" b="1" dirty="0">
                <a:solidFill>
                  <a:schemeClr val="accent1">
                    <a:lumMod val="50000"/>
                  </a:schemeClr>
                </a:solidFill>
                <a:latin typeface="+mn-lt"/>
                <a:ea typeface="+mn-ea"/>
                <a:cs typeface="B Mitra" pitchFamily="2" charset="-78"/>
              </a:rPr>
              <a:t>مدیر صندوق</a:t>
            </a:r>
            <a:endParaRPr lang="en-US" altLang="en-US" sz="3200" b="1" dirty="0">
              <a:solidFill>
                <a:schemeClr val="accent1">
                  <a:lumMod val="50000"/>
                </a:schemeClr>
              </a:solidFill>
              <a:latin typeface="+mn-lt"/>
              <a:ea typeface="+mn-ea"/>
              <a:cs typeface="B Mitra" pitchFamily="2" charset="-78"/>
            </a:endParaRPr>
          </a:p>
        </p:txBody>
      </p:sp>
      <p:sp>
        <p:nvSpPr>
          <p:cNvPr id="33795" name="Content Placeholder 2">
            <a:extLst>
              <a:ext uri="{FF2B5EF4-FFF2-40B4-BE49-F238E27FC236}">
                <a16:creationId xmlns:a16="http://schemas.microsoft.com/office/drawing/2014/main" id="{7FEE325A-9F8E-601E-E1C9-0ED384D9C9FA}"/>
              </a:ext>
            </a:extLst>
          </p:cNvPr>
          <p:cNvSpPr>
            <a:spLocks noGrp="1"/>
          </p:cNvSpPr>
          <p:nvPr>
            <p:ph idx="1"/>
          </p:nvPr>
        </p:nvSpPr>
        <p:spPr>
          <a:xfrm>
            <a:off x="2116139" y="1295401"/>
            <a:ext cx="7959725" cy="4443413"/>
          </a:xfrm>
        </p:spPr>
        <p:txBody>
          <a:bodyPr/>
          <a:lstStyle/>
          <a:p>
            <a:pPr algn="r" rtl="1">
              <a:lnSpc>
                <a:spcPct val="150000"/>
              </a:lnSpc>
              <a:buFont typeface="Wingdings" panose="05000000000000000000" pitchFamily="2" charset="2"/>
              <a:buChar char="ü"/>
              <a:defRPr/>
            </a:pPr>
            <a:r>
              <a:rPr lang="fa-IR" altLang="en-US" sz="1800" b="1" dirty="0">
                <a:cs typeface="B Nazanin" panose="00000400000000000000" pitchFamily="2" charset="-78"/>
              </a:rPr>
              <a:t>مدیر صندوق از بین نهادهای مالی دارای مجوز سبدگردانی از سازمان انتخاب میگردد؛</a:t>
            </a:r>
          </a:p>
          <a:p>
            <a:pPr algn="r" rtl="1">
              <a:lnSpc>
                <a:spcPct val="150000"/>
              </a:lnSpc>
              <a:buFont typeface="Wingdings" panose="05000000000000000000" pitchFamily="2" charset="2"/>
              <a:buChar char="ü"/>
              <a:defRPr/>
            </a:pPr>
            <a:r>
              <a:rPr lang="fa-IR" altLang="en-US" sz="1800" b="1" dirty="0">
                <a:cs typeface="B Nazanin" panose="00000400000000000000" pitchFamily="2" charset="-78"/>
              </a:rPr>
              <a:t>دارا بودن مجوز سبدگردانی برای مدیر صندوقهای بازارگردانی، زمین و ساختمان، پروژه، جسورانه و خصوصی الزامی نمیباشد؛ </a:t>
            </a:r>
          </a:p>
          <a:p>
            <a:pPr algn="r" rtl="1">
              <a:lnSpc>
                <a:spcPct val="150000"/>
              </a:lnSpc>
              <a:buFont typeface="Wingdings" panose="05000000000000000000" pitchFamily="2" charset="2"/>
              <a:buChar char="ü"/>
              <a:defRPr/>
            </a:pPr>
            <a:r>
              <a:rPr lang="fa-IR" altLang="en-US" sz="1800" b="1" dirty="0">
                <a:cs typeface="B Nazanin" panose="00000400000000000000" pitchFamily="2" charset="-78"/>
              </a:rPr>
              <a:t>شرایط تصدی این رکن در صندوقهای سرمایه گذاری به شرح زیر است:</a:t>
            </a:r>
          </a:p>
          <a:p>
            <a:pPr marL="0" indent="0" algn="r" rtl="1">
              <a:lnSpc>
                <a:spcPct val="150000"/>
              </a:lnSpc>
              <a:buNone/>
              <a:defRPr/>
            </a:pPr>
            <a:endParaRPr lang="en-US" altLang="en-US" sz="1800" b="1" dirty="0">
              <a:cs typeface="B Nazanin" panose="00000400000000000000" pitchFamily="2" charset="-78"/>
            </a:endParaRPr>
          </a:p>
          <a:p>
            <a:pPr marL="0" indent="0" algn="r" rtl="1">
              <a:lnSpc>
                <a:spcPct val="150000"/>
              </a:lnSpc>
              <a:buNone/>
              <a:defRPr/>
            </a:pPr>
            <a:endParaRPr lang="en-US" altLang="en-US" sz="1800" b="1" dirty="0">
              <a:cs typeface="B Nazanin" panose="00000400000000000000" pitchFamily="2" charset="-78"/>
            </a:endParaRPr>
          </a:p>
          <a:p>
            <a:pPr marL="0" indent="0" algn="r" rtl="1">
              <a:lnSpc>
                <a:spcPct val="150000"/>
              </a:lnSpc>
              <a:buNone/>
              <a:defRPr/>
            </a:pPr>
            <a:endParaRPr lang="en-US" altLang="en-US" sz="1800" b="1" dirty="0">
              <a:cs typeface="B Nazanin" panose="00000400000000000000" pitchFamily="2" charset="-78"/>
            </a:endParaRPr>
          </a:p>
          <a:p>
            <a:pPr algn="just" rtl="1">
              <a:lnSpc>
                <a:spcPct val="150000"/>
              </a:lnSpc>
              <a:defRPr/>
            </a:pPr>
            <a:endParaRPr lang="en-US" altLang="en-US" sz="1800" dirty="0">
              <a:cs typeface="B Nazanin" panose="00000400000000000000" pitchFamily="2" charset="-78"/>
            </a:endParaRPr>
          </a:p>
        </p:txBody>
      </p:sp>
      <p:sp>
        <p:nvSpPr>
          <p:cNvPr id="11268" name="Content Placeholder 1">
            <a:extLst>
              <a:ext uri="{FF2B5EF4-FFF2-40B4-BE49-F238E27FC236}">
                <a16:creationId xmlns:a16="http://schemas.microsoft.com/office/drawing/2014/main" id="{50CCD789-2044-4851-0826-01428E5B814C}"/>
              </a:ext>
            </a:extLst>
          </p:cNvPr>
          <p:cNvSpPr txBox="1">
            <a:spLocks/>
          </p:cNvSpPr>
          <p:nvPr/>
        </p:nvSpPr>
        <p:spPr bwMode="auto">
          <a:xfrm>
            <a:off x="1676400" y="6364288"/>
            <a:ext cx="6858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spcBef>
                <a:spcPct val="20000"/>
              </a:spcBef>
              <a:buClr>
                <a:srgbClr val="FFFF66"/>
              </a:buClr>
              <a:buFont typeface="Wingdings" panose="05000000000000000000" pitchFamily="2" charset="2"/>
              <a:buNone/>
            </a:pPr>
            <a:endParaRPr lang="en-US" altLang="en-US" sz="1500" dirty="0">
              <a:latin typeface="Arial" panose="020B0604020202020204" pitchFamily="34" charset="0"/>
              <a:cs typeface="2  Titr" pitchFamily="2" charset="0"/>
            </a:endParaRPr>
          </a:p>
        </p:txBody>
      </p:sp>
      <p:pic>
        <p:nvPicPr>
          <p:cNvPr id="11269" name="Picture 1">
            <a:extLst>
              <a:ext uri="{FF2B5EF4-FFF2-40B4-BE49-F238E27FC236}">
                <a16:creationId xmlns:a16="http://schemas.microsoft.com/office/drawing/2014/main" id="{F5D2F64F-FFB3-BA7F-713E-0FA743A6CD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3544889"/>
            <a:ext cx="75057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endParaRPr lang="en-US"/>
          </a:p>
        </p:txBody>
      </p:sp>
      <p:sp>
        <p:nvSpPr>
          <p:cNvPr id="3" name="Footer Placeholder 3">
            <a:extLst>
              <a:ext uri="{FF2B5EF4-FFF2-40B4-BE49-F238E27FC236}">
                <a16:creationId xmlns:a16="http://schemas.microsoft.com/office/drawing/2014/main" id="{0227A575-229D-E9DB-0451-F1ECB9E1A545}"/>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27</a:t>
            </a:fld>
            <a:endParaRPr lang="en-US" dirty="0"/>
          </a:p>
        </p:txBody>
      </p:sp>
    </p:spTree>
    <p:extLst>
      <p:ext uri="{BB962C8B-B14F-4D97-AF65-F5344CB8AC3E}">
        <p14:creationId xmlns:p14="http://schemas.microsoft.com/office/powerpoint/2010/main" val="410283821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478F7E3-9523-FBE0-3CE2-C41AAA4FD0D4}"/>
              </a:ext>
            </a:extLst>
          </p:cNvPr>
          <p:cNvSpPr>
            <a:spLocks noGrp="1"/>
          </p:cNvSpPr>
          <p:nvPr>
            <p:ph type="title"/>
          </p:nvPr>
        </p:nvSpPr>
        <p:spPr/>
        <p:txBody>
          <a:bodyPr/>
          <a:lstStyle/>
          <a:p>
            <a:endParaRPr lang="en-US" altLang="en-US"/>
          </a:p>
        </p:txBody>
      </p:sp>
      <p:sp>
        <p:nvSpPr>
          <p:cNvPr id="12291" name="Content Placeholder 2">
            <a:extLst>
              <a:ext uri="{FF2B5EF4-FFF2-40B4-BE49-F238E27FC236}">
                <a16:creationId xmlns:a16="http://schemas.microsoft.com/office/drawing/2014/main" id="{78BA4429-E1E9-379D-791A-A70C22803106}"/>
              </a:ext>
            </a:extLst>
          </p:cNvPr>
          <p:cNvSpPr>
            <a:spLocks noGrp="1"/>
          </p:cNvSpPr>
          <p:nvPr>
            <p:ph idx="1"/>
          </p:nvPr>
        </p:nvSpPr>
        <p:spPr>
          <a:xfrm>
            <a:off x="838200" y="1038687"/>
            <a:ext cx="10515600" cy="5138276"/>
          </a:xfrm>
        </p:spPr>
        <p:txBody>
          <a:bodyPr/>
          <a:lstStyle/>
          <a:p>
            <a:pPr algn="r" rtl="1">
              <a:lnSpc>
                <a:spcPct val="150000"/>
              </a:lnSpc>
              <a:buFont typeface="Wingdings" panose="05000000000000000000" pitchFamily="2" charset="2"/>
              <a:buChar char="q"/>
            </a:pPr>
            <a:r>
              <a:rPr lang="fa-IR" altLang="en-US" sz="1800" b="1" dirty="0">
                <a:cs typeface="B Nazanin" panose="00000400000000000000" pitchFamily="2" charset="-78"/>
              </a:rPr>
              <a:t>از مهمترین وظایف مدیر صندوق میتوان به موارد زیر اشاره کرد:</a:t>
            </a:r>
          </a:p>
          <a:p>
            <a:pPr algn="just" rtl="1">
              <a:lnSpc>
                <a:spcPct val="150000"/>
              </a:lnSpc>
              <a:buFont typeface="Wingdings" panose="05000000000000000000" pitchFamily="2" charset="2"/>
              <a:buChar char="ü"/>
            </a:pPr>
            <a:r>
              <a:rPr lang="ar-SA" altLang="en-US" sz="1800" b="1" dirty="0">
                <a:cs typeface="B Nazanin" panose="00000400000000000000" pitchFamily="2" charset="-78"/>
              </a:rPr>
              <a:t>مشارکت در مراحل اجرايي صندوق از جمله پذيره‌نويسي، صدور و ابطال واحد‌هاي سرمايه‌گذاري مطابق مفاد اساسنامه؛</a:t>
            </a:r>
            <a:endParaRPr lang="fa-IR" altLang="en-US" sz="1800" b="1" dirty="0">
              <a:cs typeface="B Nazanin" panose="00000400000000000000" pitchFamily="2" charset="-78"/>
            </a:endParaRPr>
          </a:p>
          <a:p>
            <a:pPr algn="just" rtl="1">
              <a:lnSpc>
                <a:spcPct val="150000"/>
              </a:lnSpc>
              <a:buFont typeface="Wingdings" panose="05000000000000000000" pitchFamily="2" charset="2"/>
              <a:buChar char="ü"/>
            </a:pPr>
            <a:r>
              <a:rPr lang="ar-SA" altLang="en-US" sz="1800" b="1" dirty="0">
                <a:cs typeface="B Nazanin" panose="00000400000000000000" pitchFamily="2" charset="-78"/>
              </a:rPr>
              <a:t>انجام امور ثبتی صندوق نزد مرجع ثبت شرکت‌ها و سازمان و پیگیری درج آگهی مربوطه در روزنامه رسمی جمهوری اسلامی ایران؛</a:t>
            </a:r>
            <a:endParaRPr lang="fa-IR" altLang="en-US" sz="1800" b="1" dirty="0">
              <a:cs typeface="B Nazanin" panose="00000400000000000000" pitchFamily="2" charset="-78"/>
            </a:endParaRPr>
          </a:p>
          <a:p>
            <a:pPr algn="just" rtl="1">
              <a:lnSpc>
                <a:spcPct val="150000"/>
              </a:lnSpc>
              <a:buFont typeface="Wingdings" panose="05000000000000000000" pitchFamily="2" charset="2"/>
              <a:buChar char="ü"/>
            </a:pPr>
            <a:r>
              <a:rPr lang="ar-SA" altLang="en-US" sz="1800" b="1" dirty="0">
                <a:cs typeface="B Nazanin" panose="00000400000000000000" pitchFamily="2" charset="-78"/>
              </a:rPr>
              <a:t>ثبت و نگهداري حساب هر سرمايه‌گذار شامل مبالغ پرداختي و دريافتي، تعداد واحدهاي سرمايه‌گذاري صادره و ابطال‌شده و تعداد واحدهاي سرمايه‌گذاري در تملک وی؛</a:t>
            </a:r>
            <a:endParaRPr lang="fa-IR" altLang="en-US" sz="1800" b="1" dirty="0">
              <a:cs typeface="B Nazanin" panose="00000400000000000000" pitchFamily="2" charset="-78"/>
            </a:endParaRPr>
          </a:p>
          <a:p>
            <a:pPr algn="just" rtl="1">
              <a:lnSpc>
                <a:spcPct val="150000"/>
              </a:lnSpc>
              <a:buFont typeface="Wingdings" panose="05000000000000000000" pitchFamily="2" charset="2"/>
              <a:buChar char="ü"/>
            </a:pPr>
            <a:r>
              <a:rPr lang="ar-SA" altLang="en-US" sz="1800" b="1" dirty="0">
                <a:cs typeface="B Nazanin" panose="00000400000000000000" pitchFamily="2" charset="-78"/>
              </a:rPr>
              <a:t>تهیه و ارسال گزارش­های درخواستی متولی؛</a:t>
            </a:r>
            <a:endParaRPr lang="fa-IR" altLang="en-US" sz="1800" b="1" dirty="0">
              <a:cs typeface="B Nazanin" panose="00000400000000000000" pitchFamily="2" charset="-78"/>
            </a:endParaRPr>
          </a:p>
          <a:p>
            <a:pPr algn="just" rtl="1">
              <a:lnSpc>
                <a:spcPct val="150000"/>
              </a:lnSpc>
              <a:buFont typeface="Wingdings" panose="05000000000000000000" pitchFamily="2" charset="2"/>
              <a:buChar char="ü"/>
            </a:pPr>
            <a:r>
              <a:rPr lang="ar-SA" altLang="en-US" sz="1800" b="1" dirty="0">
                <a:cs typeface="B Nazanin" panose="00000400000000000000" pitchFamily="2" charset="-78"/>
              </a:rPr>
              <a:t>تعیین صاحبان امضای مجاز صندوق در اموری غیر از پرداخت‌های صندوق وتعیین حدود اختیارات و مسئولیت هر یک از آن‌ها و اطلاع موضوع به سازمان، متولي، مدیر ثبت و حسابرس؛</a:t>
            </a:r>
            <a:endParaRPr lang="en-US" altLang="en-US" sz="1800" b="1" dirty="0">
              <a:cs typeface="B Nazanin" panose="00000400000000000000" pitchFamily="2" charset="-78"/>
            </a:endParaRPr>
          </a:p>
          <a:p>
            <a:endParaRPr lang="en-US" altLang="en-US" dirty="0"/>
          </a:p>
        </p:txBody>
      </p:sp>
      <p:sp>
        <p:nvSpPr>
          <p:cNvPr id="2" name="Footer Placeholder 1"/>
          <p:cNvSpPr>
            <a:spLocks noGrp="1"/>
          </p:cNvSpPr>
          <p:nvPr>
            <p:ph type="ftr" sz="quarter" idx="11"/>
          </p:nvPr>
        </p:nvSpPr>
        <p:spPr/>
        <p:txBody>
          <a:bodyPr/>
          <a:lstStyle/>
          <a:p>
            <a:endParaRPr lang="en-US"/>
          </a:p>
        </p:txBody>
      </p:sp>
      <p:sp>
        <p:nvSpPr>
          <p:cNvPr id="3" name="Footer Placeholder 3">
            <a:extLst>
              <a:ext uri="{FF2B5EF4-FFF2-40B4-BE49-F238E27FC236}">
                <a16:creationId xmlns:a16="http://schemas.microsoft.com/office/drawing/2014/main" id="{AA92787D-8258-6537-6F85-F1FEBEB9E640}"/>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28</a:t>
            </a:fld>
            <a:endParaRPr lang="en-US" dirty="0"/>
          </a:p>
        </p:txBody>
      </p:sp>
    </p:spTree>
    <p:extLst>
      <p:ext uri="{BB962C8B-B14F-4D97-AF65-F5344CB8AC3E}">
        <p14:creationId xmlns:p14="http://schemas.microsoft.com/office/powerpoint/2010/main" val="983497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6EBA212-6068-1DD1-58BD-DB1250354000}"/>
              </a:ext>
            </a:extLst>
          </p:cNvPr>
          <p:cNvSpPr>
            <a:spLocks noGrp="1"/>
          </p:cNvSpPr>
          <p:nvPr>
            <p:ph type="title"/>
          </p:nvPr>
        </p:nvSpPr>
        <p:spPr>
          <a:xfrm>
            <a:off x="1536701" y="123825"/>
            <a:ext cx="8443913" cy="838200"/>
          </a:xfrm>
        </p:spPr>
        <p:txBody>
          <a:bodyPr vert="horz" lIns="91440" tIns="45720" rIns="91440" bIns="45720" rtlCol="0" anchor="ctr">
            <a:normAutofit/>
          </a:bodyPr>
          <a:lstStyle/>
          <a:p>
            <a:pPr algn="ctr"/>
            <a:r>
              <a:rPr lang="fa-IR" altLang="en-US" sz="3200" b="1" dirty="0">
                <a:solidFill>
                  <a:schemeClr val="accent1">
                    <a:lumMod val="50000"/>
                  </a:schemeClr>
                </a:solidFill>
                <a:latin typeface="+mn-lt"/>
                <a:ea typeface="+mn-ea"/>
                <a:cs typeface="B Mitra" pitchFamily="2" charset="-78"/>
              </a:rPr>
              <a:t>مدیر ثبت</a:t>
            </a:r>
            <a:endParaRPr lang="en-US" altLang="en-US" sz="3200" b="1" dirty="0">
              <a:solidFill>
                <a:schemeClr val="accent1">
                  <a:lumMod val="50000"/>
                </a:schemeClr>
              </a:solidFill>
              <a:latin typeface="+mn-lt"/>
              <a:ea typeface="+mn-ea"/>
              <a:cs typeface="B Mitra" pitchFamily="2" charset="-78"/>
            </a:endParaRPr>
          </a:p>
        </p:txBody>
      </p:sp>
      <p:sp>
        <p:nvSpPr>
          <p:cNvPr id="38915" name="Content Placeholder 2">
            <a:extLst>
              <a:ext uri="{FF2B5EF4-FFF2-40B4-BE49-F238E27FC236}">
                <a16:creationId xmlns:a16="http://schemas.microsoft.com/office/drawing/2014/main" id="{C2D24FF4-995C-6D8B-865B-2AB7E2452151}"/>
              </a:ext>
            </a:extLst>
          </p:cNvPr>
          <p:cNvSpPr>
            <a:spLocks noGrp="1"/>
          </p:cNvSpPr>
          <p:nvPr>
            <p:ph idx="1"/>
          </p:nvPr>
        </p:nvSpPr>
        <p:spPr>
          <a:xfrm>
            <a:off x="2208213" y="1066800"/>
            <a:ext cx="7772400" cy="5029200"/>
          </a:xfrm>
        </p:spPr>
        <p:txBody>
          <a:bodyPr/>
          <a:lstStyle/>
          <a:p>
            <a:pPr marL="457200" lvl="1" indent="0" algn="just" rtl="1">
              <a:buNone/>
              <a:defRPr/>
            </a:pPr>
            <a:r>
              <a:rPr lang="fa-IR" altLang="en-US" sz="1800" b="1" dirty="0">
                <a:cs typeface="B Nazanin" panose="00000400000000000000" pitchFamily="2" charset="-78"/>
              </a:rPr>
              <a:t>شخص حقوقی است که حداقل 5 شعبه دارد. و بر اساس رویه صدور و ابطال و پذیره نویسی / معاملات وظیفه صدور و ابطال واحدهای سرمایه­گذاری صندوق را بر عهده دارد.</a:t>
            </a:r>
          </a:p>
          <a:p>
            <a:pPr marL="457200" lvl="1" indent="0" algn="just" rtl="1">
              <a:buNone/>
              <a:defRPr/>
            </a:pPr>
            <a:endParaRPr lang="fa-IR" altLang="en-US" sz="1800" b="1" dirty="0">
              <a:cs typeface="B Nazanin" panose="00000400000000000000" pitchFamily="2" charset="-78"/>
            </a:endParaRPr>
          </a:p>
          <a:p>
            <a:pPr lvl="1" algn="just" rtl="1">
              <a:buFont typeface="Wingdings" panose="05000000000000000000" pitchFamily="2" charset="2"/>
              <a:buChar char="q"/>
              <a:defRPr/>
            </a:pPr>
            <a:r>
              <a:rPr lang="fa-IR" altLang="en-US" sz="1800" b="1" dirty="0">
                <a:cs typeface="B Nazanin" panose="00000400000000000000" pitchFamily="2" charset="-78"/>
              </a:rPr>
              <a:t>برخی از مهمترین وظایف مدیر ثبت به شرح زیر است:</a:t>
            </a:r>
          </a:p>
          <a:p>
            <a:pPr lvl="1" algn="just" rtl="1">
              <a:buFont typeface="Wingdings" panose="05000000000000000000" pitchFamily="2" charset="2"/>
              <a:buChar char="ü"/>
              <a:defRPr/>
            </a:pPr>
            <a:r>
              <a:rPr lang="ar-SA" altLang="en-US" sz="1800" b="1" dirty="0">
                <a:cs typeface="B Nazanin" panose="00000400000000000000" pitchFamily="2" charset="-78"/>
              </a:rPr>
              <a:t>اختصاص مکان، تجهیزات و نیروی انسانی لازم مطابق رویۀ پذیره‌نویسی، صدور و ابطال واحدهای سرمایه‌گذاری به منظور انجام امور پذیره‌نویسی، صدور و ابطال واحدهای سرمایه‌گذاری صندوق؛</a:t>
            </a:r>
            <a:endParaRPr lang="fa-IR" altLang="en-US" sz="1800" b="1" dirty="0">
              <a:cs typeface="B Nazanin" panose="00000400000000000000" pitchFamily="2" charset="-78"/>
            </a:endParaRPr>
          </a:p>
          <a:p>
            <a:pPr lvl="1" algn="just" rtl="1">
              <a:buFont typeface="Wingdings" panose="05000000000000000000" pitchFamily="2" charset="2"/>
              <a:buChar char="ü"/>
              <a:defRPr/>
            </a:pPr>
            <a:r>
              <a:rPr lang="ar-SA" altLang="en-US" sz="1800" b="1" dirty="0">
                <a:cs typeface="B Nazanin" panose="00000400000000000000" pitchFamily="2" charset="-78"/>
              </a:rPr>
              <a:t>تعيين و معرفي يك نفر از مدیران یا كاركنان مورد وثوق خود به عنوان نمايندة تام‌الاختيار و دارندة امضاي مجاز از طرف مدیر ثبت در امور مربوط به صندوق و تعیین و معرفی نماینده یا نمایندگانی که از طرف مدیر ثبت، گواهی‌های سرمایه‌گذاری صادره را امضاء می‌نمایند؛</a:t>
            </a:r>
            <a:endParaRPr lang="fa-IR" altLang="en-US" sz="1800" b="1" dirty="0">
              <a:cs typeface="B Nazanin" panose="00000400000000000000" pitchFamily="2" charset="-78"/>
            </a:endParaRPr>
          </a:p>
          <a:p>
            <a:pPr lvl="1" algn="just" rtl="1">
              <a:buFont typeface="Wingdings" panose="05000000000000000000" pitchFamily="2" charset="2"/>
              <a:buChar char="ü"/>
              <a:defRPr/>
            </a:pPr>
            <a:r>
              <a:rPr lang="ar-SA" altLang="en-US" sz="1800" b="1" dirty="0">
                <a:cs typeface="B Nazanin" panose="00000400000000000000" pitchFamily="2" charset="-78"/>
              </a:rPr>
              <a:t>دریافت و ثبت مشخصات هويتي هر سرمايه‌گذار يا نمايندة وي و مشخصات حساب بانكي هر سرمايه‌گذار و ارایة اين اطلاعات به مدیر و متولی؛</a:t>
            </a:r>
            <a:endParaRPr lang="fa-IR" altLang="en-US" sz="1800" b="1" dirty="0">
              <a:cs typeface="B Nazanin" panose="00000400000000000000" pitchFamily="2" charset="-78"/>
            </a:endParaRPr>
          </a:p>
          <a:p>
            <a:pPr lvl="1" algn="just" rtl="1">
              <a:buFont typeface="Wingdings" panose="05000000000000000000" pitchFamily="2" charset="2"/>
              <a:buChar char="ü"/>
              <a:defRPr/>
            </a:pPr>
            <a:r>
              <a:rPr lang="ar-SA" altLang="en-US" sz="1800" b="1" dirty="0">
                <a:cs typeface="B Nazanin" panose="00000400000000000000" pitchFamily="2" charset="-78"/>
              </a:rPr>
              <a:t>مشاركت در پذیره‌نویسی، صدور و ابطال گواهي‌هاي سرمايه‌گذاري مطابق مفاد اساسنامه و رویۀ پذیره‌نویسی، صدور و ابطال واحدهای سرمایه‌گذاری؛</a:t>
            </a:r>
            <a:endParaRPr lang="fa-IR" altLang="en-US" sz="1800" b="1" dirty="0">
              <a:cs typeface="B Nazanin" panose="00000400000000000000" pitchFamily="2" charset="-78"/>
            </a:endParaRPr>
          </a:p>
          <a:p>
            <a:pPr lvl="1" algn="just" rtl="1">
              <a:buFont typeface="Wingdings" panose="05000000000000000000" pitchFamily="2" charset="2"/>
              <a:buChar char="ü"/>
              <a:defRPr/>
            </a:pPr>
            <a:r>
              <a:rPr lang="ar-SA" altLang="en-US" sz="1800" b="1" dirty="0">
                <a:cs typeface="B Nazanin" panose="00000400000000000000" pitchFamily="2" charset="-78"/>
              </a:rPr>
              <a:t>ثبت و نگهداري حساب هر سرمايه‌گذار شامل مبالغ پرداختي و دريافتي، تعداد واحدهاي سرمايه‌گذاري صادره به نام وی، تعداد واحدهای سرمایه‌گذاری ابطال‌شده به درخواست وی و تعداد واحدهاي سرمايه‌گذاري در تملک وی طبق اصول و رويه‌هاي حسابداري و تهية گزارش‌هاي مورد نياز طبق مفاد اساسنامه؛</a:t>
            </a:r>
            <a:endParaRPr lang="en-US" altLang="en-US" sz="1800" b="1" dirty="0">
              <a:cs typeface="B Nazanin" panose="00000400000000000000" pitchFamily="2" charset="-78"/>
            </a:endParaRPr>
          </a:p>
          <a:p>
            <a:pPr marL="0" indent="0" algn="just" rtl="1">
              <a:lnSpc>
                <a:spcPct val="150000"/>
              </a:lnSpc>
              <a:buNone/>
              <a:defRPr/>
            </a:pPr>
            <a:endParaRPr lang="en-US" altLang="en-US" sz="1800" b="1" dirty="0">
              <a:cs typeface="B Nazanin" panose="00000400000000000000" pitchFamily="2" charset="-78"/>
            </a:endParaRPr>
          </a:p>
        </p:txBody>
      </p:sp>
      <p:sp>
        <p:nvSpPr>
          <p:cNvPr id="13316" name="Content Placeholder 1">
            <a:extLst>
              <a:ext uri="{FF2B5EF4-FFF2-40B4-BE49-F238E27FC236}">
                <a16:creationId xmlns:a16="http://schemas.microsoft.com/office/drawing/2014/main" id="{387F4093-8A78-63C4-CEAC-7C646CC49B53}"/>
              </a:ext>
            </a:extLst>
          </p:cNvPr>
          <p:cNvSpPr txBox="1">
            <a:spLocks/>
          </p:cNvSpPr>
          <p:nvPr/>
        </p:nvSpPr>
        <p:spPr bwMode="auto">
          <a:xfrm>
            <a:off x="4419600" y="6400800"/>
            <a:ext cx="6858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spcBef>
                <a:spcPct val="20000"/>
              </a:spcBef>
              <a:buClr>
                <a:srgbClr val="FFFF66"/>
              </a:buClr>
              <a:buFont typeface="Wingdings" panose="05000000000000000000" pitchFamily="2" charset="2"/>
              <a:buNone/>
            </a:pPr>
            <a:endParaRPr lang="en-US" altLang="en-US" sz="1500" dirty="0">
              <a:latin typeface="Arial" panose="020B0604020202020204" pitchFamily="34" charset="0"/>
              <a:cs typeface="2  Titr" pitchFamily="2" charset="0"/>
            </a:endParaRPr>
          </a:p>
        </p:txBody>
      </p:sp>
      <p:sp>
        <p:nvSpPr>
          <p:cNvPr id="2" name="Footer Placeholder 1"/>
          <p:cNvSpPr>
            <a:spLocks noGrp="1"/>
          </p:cNvSpPr>
          <p:nvPr>
            <p:ph type="ftr" sz="quarter" idx="11"/>
          </p:nvPr>
        </p:nvSpPr>
        <p:spPr/>
        <p:txBody>
          <a:bodyPr/>
          <a:lstStyle/>
          <a:p>
            <a:endParaRPr lang="en-US"/>
          </a:p>
        </p:txBody>
      </p:sp>
      <p:sp>
        <p:nvSpPr>
          <p:cNvPr id="3" name="Footer Placeholder 3">
            <a:extLst>
              <a:ext uri="{FF2B5EF4-FFF2-40B4-BE49-F238E27FC236}">
                <a16:creationId xmlns:a16="http://schemas.microsoft.com/office/drawing/2014/main" id="{576EA998-2ABF-4015-48C3-74AF05E8545F}"/>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29</a:t>
            </a:fld>
            <a:endParaRPr lang="en-US" dirty="0"/>
          </a:p>
        </p:txBody>
      </p:sp>
    </p:spTree>
    <p:extLst>
      <p:ext uri="{BB962C8B-B14F-4D97-AF65-F5344CB8AC3E}">
        <p14:creationId xmlns:p14="http://schemas.microsoft.com/office/powerpoint/2010/main" val="135822902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32" y="365125"/>
            <a:ext cx="10412767" cy="966525"/>
          </a:xfrm>
        </p:spPr>
        <p:txBody>
          <a:bodyPr>
            <a:normAutofit/>
          </a:bodyPr>
          <a:lstStyle/>
          <a:p>
            <a:pPr algn="ctr"/>
            <a:r>
              <a:rPr lang="fa-IR" altLang="ko-KR" sz="4000" b="1" dirty="0">
                <a:solidFill>
                  <a:schemeClr val="accent1">
                    <a:lumMod val="50000"/>
                  </a:schemeClr>
                </a:solidFill>
                <a:latin typeface="+mn-lt"/>
                <a:ea typeface="+mn-ea"/>
                <a:cs typeface="B Mitra" pitchFamily="2" charset="-78"/>
              </a:rPr>
              <a:t>تعریف صندوق سرمایه گذاری</a:t>
            </a:r>
          </a:p>
        </p:txBody>
      </p:sp>
      <p:sp>
        <p:nvSpPr>
          <p:cNvPr id="3" name="Content Placeholder 2"/>
          <p:cNvSpPr>
            <a:spLocks noGrp="1"/>
          </p:cNvSpPr>
          <p:nvPr>
            <p:ph idx="1"/>
          </p:nvPr>
        </p:nvSpPr>
        <p:spPr>
          <a:xfrm>
            <a:off x="1052945" y="1529666"/>
            <a:ext cx="9751185" cy="4452526"/>
          </a:xfrm>
        </p:spPr>
        <p:txBody>
          <a:bodyPr>
            <a:normAutofit fontScale="92500" lnSpcReduction="10000"/>
          </a:bodyPr>
          <a:lstStyle/>
          <a:p>
            <a:pPr marL="0" indent="0" algn="r" rtl="1" latinLnBrk="1">
              <a:lnSpc>
                <a:spcPct val="150000"/>
              </a:lnSpc>
              <a:buNone/>
            </a:pPr>
            <a:r>
              <a:rPr lang="fa-IR" altLang="ko-KR" sz="2400" b="1" dirty="0">
                <a:solidFill>
                  <a:srgbClr val="C00000"/>
                </a:solidFill>
                <a:cs typeface="B Mitra" pitchFamily="2" charset="-78"/>
              </a:rPr>
              <a:t>تعاریف قانونی</a:t>
            </a:r>
          </a:p>
          <a:p>
            <a:pPr algn="r" rtl="1" latinLnBrk="1">
              <a:lnSpc>
                <a:spcPct val="150000"/>
              </a:lnSpc>
            </a:pPr>
            <a:r>
              <a:rPr lang="fa-IR" altLang="ko-KR" dirty="0">
                <a:cs typeface="B Nazanin" panose="00000400000000000000" pitchFamily="2" charset="-78"/>
              </a:rPr>
              <a:t>صندوق سرمایه گذاری نهاد مالی است که فعالیت اصلی آن سرمایه گذاری در اوراق بهادار می باشد و مالکان آن به نسبت سرمایه گذاری خود، در سود و زیان صندوق شریک اند.</a:t>
            </a:r>
          </a:p>
          <a:p>
            <a:pPr algn="r" rtl="1" latinLnBrk="1">
              <a:lnSpc>
                <a:spcPct val="150000"/>
              </a:lnSpc>
              <a:buNone/>
            </a:pPr>
            <a:r>
              <a:rPr lang="fa-IR" altLang="ko-KR" sz="2400" b="1" dirty="0">
                <a:solidFill>
                  <a:schemeClr val="tx1">
                    <a:lumMod val="75000"/>
                  </a:schemeClr>
                </a:solidFill>
                <a:cs typeface="B Mitra" pitchFamily="2" charset="-78"/>
              </a:rPr>
              <a:t>(بند 20 مادۀ1 قانون بازار اوراق بهادار) </a:t>
            </a:r>
          </a:p>
          <a:p>
            <a:pPr algn="r" rtl="1" latinLnBrk="1">
              <a:lnSpc>
                <a:spcPct val="150000"/>
              </a:lnSpc>
            </a:pPr>
            <a:r>
              <a:rPr lang="fa-IR" altLang="ko-KR" dirty="0">
                <a:cs typeface="B Nazanin" panose="00000400000000000000" pitchFamily="2" charset="-78"/>
              </a:rPr>
              <a:t>صندوق سرمایه گذاری، </a:t>
            </a:r>
            <a:r>
              <a:rPr lang="fa-IR" dirty="0">
                <a:cs typeface="B Nazanin" panose="00000400000000000000" pitchFamily="2" charset="-78"/>
              </a:rPr>
              <a:t>منابع مالی حاصل از انتشار گواهی سرمایه گذاری را در موضوع فعالیت مصوب خود سرمایه گذاری </a:t>
            </a:r>
            <a:r>
              <a:rPr lang="fa-IR" altLang="ko-KR" dirty="0">
                <a:cs typeface="B Nazanin" panose="00000400000000000000" pitchFamily="2" charset="-78"/>
              </a:rPr>
              <a:t>می کند.</a:t>
            </a:r>
          </a:p>
          <a:p>
            <a:pPr algn="r" rtl="1" latinLnBrk="1">
              <a:lnSpc>
                <a:spcPct val="150000"/>
              </a:lnSpc>
              <a:buNone/>
            </a:pPr>
            <a:r>
              <a:rPr lang="fa-IR" altLang="ko-KR" sz="2400" b="1" dirty="0">
                <a:solidFill>
                  <a:schemeClr val="tx2">
                    <a:lumMod val="95000"/>
                    <a:lumOff val="5000"/>
                  </a:schemeClr>
                </a:solidFill>
                <a:cs typeface="B Mitra" pitchFamily="2" charset="-78"/>
              </a:rPr>
              <a:t> </a:t>
            </a:r>
            <a:r>
              <a:rPr lang="fa-IR" altLang="ko-KR" sz="2400" b="1" dirty="0">
                <a:solidFill>
                  <a:schemeClr val="tx1">
                    <a:lumMod val="75000"/>
                  </a:schemeClr>
                </a:solidFill>
                <a:cs typeface="B Mitra" pitchFamily="2" charset="-78"/>
              </a:rPr>
              <a:t>(بند هـ مادۀ1 قانون توسعۀ ابزارها و نهادهای مالی جدید)</a:t>
            </a:r>
          </a:p>
          <a:p>
            <a:pPr algn="r" rtl="1">
              <a:buNone/>
            </a:pPr>
            <a:endParaRPr lang="fa-IR" sz="1800" dirty="0"/>
          </a:p>
        </p:txBody>
      </p:sp>
      <p:sp>
        <p:nvSpPr>
          <p:cNvPr id="5" name="Footer Placeholder 4"/>
          <p:cNvSpPr>
            <a:spLocks noGrp="1"/>
          </p:cNvSpPr>
          <p:nvPr>
            <p:ph type="ftr" sz="quarter" idx="11"/>
          </p:nvPr>
        </p:nvSpPr>
        <p:spPr/>
        <p:txBody>
          <a:bodyPr/>
          <a:lstStyle/>
          <a:p>
            <a:fld id="{A0D2560F-0693-4D0E-AD4A-F3FD3903BF66}" type="slidenum">
              <a:rPr lang="en-US" smtClean="0">
                <a:cs typeface="B Nazanin" panose="00000400000000000000" pitchFamily="2" charset="-78"/>
              </a:rPr>
              <a:pPr/>
              <a:t>3</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3">
                                            <p:txEl>
                                              <p:pRg st="0" end="0"/>
                                            </p:txEl>
                                          </p:spTgt>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BB5667E-E260-2967-2800-4053BF7B8881}"/>
              </a:ext>
            </a:extLst>
          </p:cNvPr>
          <p:cNvSpPr>
            <a:spLocks noGrp="1"/>
          </p:cNvSpPr>
          <p:nvPr>
            <p:ph type="title"/>
          </p:nvPr>
        </p:nvSpPr>
        <p:spPr>
          <a:xfrm>
            <a:off x="1536700" y="165100"/>
            <a:ext cx="9131300" cy="838200"/>
          </a:xfrm>
        </p:spPr>
        <p:txBody>
          <a:bodyPr vert="horz" lIns="91440" tIns="45720" rIns="91440" bIns="45720" rtlCol="0" anchor="ctr">
            <a:normAutofit/>
          </a:bodyPr>
          <a:lstStyle/>
          <a:p>
            <a:pPr algn="ctr"/>
            <a:r>
              <a:rPr lang="ar-SA" altLang="en-US" sz="3200" b="1" dirty="0">
                <a:solidFill>
                  <a:schemeClr val="accent1">
                    <a:lumMod val="50000"/>
                  </a:schemeClr>
                </a:solidFill>
                <a:latin typeface="+mn-lt"/>
                <a:ea typeface="+mn-ea"/>
                <a:cs typeface="B Mitra" pitchFamily="2" charset="-78"/>
              </a:rPr>
              <a:t>مدیر</a:t>
            </a:r>
            <a:r>
              <a:rPr lang="fa-IR" altLang="en-US" sz="3200" b="1" dirty="0">
                <a:solidFill>
                  <a:schemeClr val="accent1">
                    <a:lumMod val="50000"/>
                  </a:schemeClr>
                </a:solidFill>
                <a:latin typeface="+mn-lt"/>
                <a:ea typeface="+mn-ea"/>
                <a:cs typeface="B Mitra" pitchFamily="2" charset="-78"/>
              </a:rPr>
              <a:t>/ مدیران</a:t>
            </a:r>
            <a:r>
              <a:rPr lang="ar-SA" altLang="en-US" sz="3200" b="1" dirty="0">
                <a:solidFill>
                  <a:schemeClr val="accent1">
                    <a:lumMod val="50000"/>
                  </a:schemeClr>
                </a:solidFill>
                <a:latin typeface="+mn-lt"/>
                <a:ea typeface="+mn-ea"/>
                <a:cs typeface="B Mitra" pitchFamily="2" charset="-78"/>
              </a:rPr>
              <a:t> اجرا</a:t>
            </a:r>
            <a:endParaRPr lang="en-US" altLang="en-US" sz="3200" b="1" dirty="0">
              <a:solidFill>
                <a:schemeClr val="accent1">
                  <a:lumMod val="50000"/>
                </a:schemeClr>
              </a:solidFill>
              <a:latin typeface="+mn-lt"/>
              <a:ea typeface="+mn-ea"/>
              <a:cs typeface="B Mitra" pitchFamily="2" charset="-78"/>
            </a:endParaRPr>
          </a:p>
        </p:txBody>
      </p:sp>
      <p:sp>
        <p:nvSpPr>
          <p:cNvPr id="14339" name="Content Placeholder 2">
            <a:extLst>
              <a:ext uri="{FF2B5EF4-FFF2-40B4-BE49-F238E27FC236}">
                <a16:creationId xmlns:a16="http://schemas.microsoft.com/office/drawing/2014/main" id="{8C1D1F2F-F6F8-8E62-F4C4-DF4E054699D0}"/>
              </a:ext>
            </a:extLst>
          </p:cNvPr>
          <p:cNvSpPr>
            <a:spLocks noGrp="1"/>
          </p:cNvSpPr>
          <p:nvPr>
            <p:ph idx="1"/>
          </p:nvPr>
        </p:nvSpPr>
        <p:spPr>
          <a:xfrm>
            <a:off x="2109618" y="1088231"/>
            <a:ext cx="7772400" cy="4681538"/>
          </a:xfrm>
        </p:spPr>
        <p:txBody>
          <a:bodyPr>
            <a:normAutofit fontScale="92500" lnSpcReduction="10000"/>
          </a:bodyPr>
          <a:lstStyle/>
          <a:p>
            <a:pPr algn="just" rtl="1">
              <a:lnSpc>
                <a:spcPct val="150000"/>
              </a:lnSpc>
              <a:buFont typeface="Arial" panose="020B0604020202020204" pitchFamily="34" charset="0"/>
              <a:buChar char="•"/>
            </a:pPr>
            <a:r>
              <a:rPr lang="fa-IR" altLang="en-US" sz="1800" b="1" dirty="0">
                <a:cs typeface="B Nazanin" panose="00000400000000000000" pitchFamily="2" charset="-78"/>
              </a:rPr>
              <a:t>این رکن مختص صندوق های سرمایه گذاری نیکوکاری میباشد.</a:t>
            </a:r>
          </a:p>
          <a:p>
            <a:pPr algn="just" rtl="1">
              <a:lnSpc>
                <a:spcPct val="150000"/>
              </a:lnSpc>
              <a:buFont typeface="Arial" panose="020B0604020202020204" pitchFamily="34" charset="0"/>
              <a:buChar char="•"/>
            </a:pPr>
            <a:r>
              <a:rPr lang="fa-IR" altLang="en-US" sz="1800" b="1" dirty="0">
                <a:cs typeface="B Nazanin" panose="00000400000000000000" pitchFamily="2" charset="-78"/>
              </a:rPr>
              <a:t>هدف از تشکيل صندوق سرمایه گذاری نیکوکاری، عبارت‌است از جمع‌آوري وجوه از اشخاص نیکوکار و اختصاص آن‌ها به خريد انواع دارایی‌ها شامل سپرده‌های بانکی، اوراق بهادار با درآمد ثابت، سهام و حق‌تقدم سهام و گواهی سپرده کالایی به منظور کاهش ريسک سرمايه‌گذاري، بهره‌گيري از صرفه‌جويي‌هاي ناشي از مقياس و تأمين منافع و سپس مطابق تصمیم سرمایه‌گذار، اختصاص تمام منافع حاصله به امور نیکوکارانه مندرج در امیدنامۀ صندوق یا اختصاص بخشی از منافع حاصله به سرمایه‌گذار و باقیماندۀ آن به امور نیکوکارانۀ مندرج در امیدنامۀ صندوق است.</a:t>
            </a:r>
          </a:p>
          <a:p>
            <a:pPr algn="just" rtl="1">
              <a:lnSpc>
                <a:spcPct val="150000"/>
              </a:lnSpc>
              <a:buFont typeface="Arial" panose="020B0604020202020204" pitchFamily="34" charset="0"/>
              <a:buChar char="•"/>
            </a:pPr>
            <a:r>
              <a:rPr lang="ar-SA" altLang="en-US" sz="1800" b="1" dirty="0">
                <a:cs typeface="B Nazanin" panose="00000400000000000000" pitchFamily="2" charset="-78"/>
              </a:rPr>
              <a:t>مدیر اجرای صندوق از بین اشخاص حقوقی صاحب صلاحیت مورد تأیید سازمان که در امر نیکوکاری </a:t>
            </a:r>
            <a:r>
              <a:rPr lang="fa-IR" altLang="en-US" sz="1800" b="1" dirty="0">
                <a:cs typeface="B Nazanin" panose="00000400000000000000" pitchFamily="2" charset="-78"/>
              </a:rPr>
              <a:t>صندوق</a:t>
            </a:r>
            <a:r>
              <a:rPr lang="ar-SA" altLang="en-US" sz="1800" b="1" dirty="0">
                <a:cs typeface="B Nazanin" panose="00000400000000000000" pitchFamily="2" charset="-78"/>
              </a:rPr>
              <a:t>، سابقۀ فعالیت داشته یا توانایی انجام آن امور را داشته‌باشد، انتخاب </a:t>
            </a:r>
            <a:r>
              <a:rPr lang="fa-IR" altLang="en-US" sz="1800" b="1" dirty="0">
                <a:cs typeface="B Nazanin" panose="00000400000000000000" pitchFamily="2" charset="-78"/>
              </a:rPr>
              <a:t>میشود.</a:t>
            </a:r>
          </a:p>
          <a:p>
            <a:pPr algn="just" rtl="1">
              <a:lnSpc>
                <a:spcPct val="150000"/>
              </a:lnSpc>
              <a:buFont typeface="Arial" panose="020B0604020202020204" pitchFamily="34" charset="0"/>
              <a:buChar char="•"/>
            </a:pPr>
            <a:r>
              <a:rPr lang="fa-IR" altLang="en-US" sz="1800" b="1" dirty="0">
                <a:cs typeface="B Nazanin" panose="00000400000000000000" pitchFamily="2" charset="-78"/>
              </a:rPr>
              <a:t>صندوق می تواند دارای یک موضوع نیکوکارانه یا چندین موضوع نیکوکارانه و متناسب با آن چندین مدیر اجرا باشد.</a:t>
            </a:r>
            <a:endParaRPr lang="en-US" altLang="en-US" sz="1800" b="1" dirty="0">
              <a:cs typeface="B Nazanin" panose="00000400000000000000" pitchFamily="2" charset="-78"/>
            </a:endParaRPr>
          </a:p>
        </p:txBody>
      </p:sp>
      <p:sp>
        <p:nvSpPr>
          <p:cNvPr id="14340" name="Content Placeholder 1">
            <a:extLst>
              <a:ext uri="{FF2B5EF4-FFF2-40B4-BE49-F238E27FC236}">
                <a16:creationId xmlns:a16="http://schemas.microsoft.com/office/drawing/2014/main" id="{27BC5701-0520-FDFB-8DFE-F3A294C295BE}"/>
              </a:ext>
            </a:extLst>
          </p:cNvPr>
          <p:cNvSpPr txBox="1">
            <a:spLocks/>
          </p:cNvSpPr>
          <p:nvPr/>
        </p:nvSpPr>
        <p:spPr bwMode="auto">
          <a:xfrm>
            <a:off x="5181600" y="6400800"/>
            <a:ext cx="6858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spcBef>
                <a:spcPct val="20000"/>
              </a:spcBef>
              <a:buClr>
                <a:srgbClr val="FFFF66"/>
              </a:buClr>
              <a:buFont typeface="Wingdings" panose="05000000000000000000" pitchFamily="2" charset="2"/>
              <a:buNone/>
            </a:pPr>
            <a:endParaRPr lang="en-US" altLang="en-US" sz="1500" dirty="0">
              <a:latin typeface="Arial" panose="020B0604020202020204" pitchFamily="34" charset="0"/>
              <a:cs typeface="2  Titr" pitchFamily="2" charset="0"/>
            </a:endParaRPr>
          </a:p>
        </p:txBody>
      </p:sp>
      <p:sp>
        <p:nvSpPr>
          <p:cNvPr id="2" name="Footer Placeholder 1"/>
          <p:cNvSpPr>
            <a:spLocks noGrp="1"/>
          </p:cNvSpPr>
          <p:nvPr>
            <p:ph type="ftr" sz="quarter" idx="11"/>
          </p:nvPr>
        </p:nvSpPr>
        <p:spPr/>
        <p:txBody>
          <a:bodyPr/>
          <a:lstStyle/>
          <a:p>
            <a:endParaRPr lang="en-US"/>
          </a:p>
        </p:txBody>
      </p:sp>
      <p:sp>
        <p:nvSpPr>
          <p:cNvPr id="3" name="Footer Placeholder 3">
            <a:extLst>
              <a:ext uri="{FF2B5EF4-FFF2-40B4-BE49-F238E27FC236}">
                <a16:creationId xmlns:a16="http://schemas.microsoft.com/office/drawing/2014/main" id="{50A9F930-4623-A38C-9621-A36338A85908}"/>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30</a:t>
            </a:fld>
            <a:endParaRPr lang="en-US" dirty="0"/>
          </a:p>
        </p:txBody>
      </p:sp>
    </p:spTree>
    <p:extLst>
      <p:ext uri="{BB962C8B-B14F-4D97-AF65-F5344CB8AC3E}">
        <p14:creationId xmlns:p14="http://schemas.microsoft.com/office/powerpoint/2010/main" val="286278659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7DEC3-211B-A9E5-D906-92373414ECEC}"/>
              </a:ext>
            </a:extLst>
          </p:cNvPr>
          <p:cNvSpPr>
            <a:spLocks noGrp="1"/>
          </p:cNvSpPr>
          <p:nvPr>
            <p:ph idx="1"/>
          </p:nvPr>
        </p:nvSpPr>
        <p:spPr>
          <a:xfrm>
            <a:off x="509727" y="1124289"/>
            <a:ext cx="10515600" cy="4351338"/>
          </a:xfrm>
        </p:spPr>
        <p:txBody>
          <a:bodyPr>
            <a:normAutofit fontScale="92500" lnSpcReduction="20000"/>
          </a:bodyPr>
          <a:lstStyle/>
          <a:p>
            <a:pPr algn="just" rtl="1">
              <a:lnSpc>
                <a:spcPct val="150000"/>
              </a:lnSpc>
              <a:defRPr/>
            </a:pPr>
            <a:r>
              <a:rPr lang="fa-IR" sz="1800" b="1" dirty="0">
                <a:cs typeface="B Nazanin" panose="00000400000000000000" pitchFamily="2" charset="-78"/>
              </a:rPr>
              <a:t>برخی از مهمترین وظایف مدیر اجرا به شرح زیر است:</a:t>
            </a:r>
          </a:p>
          <a:p>
            <a:pPr marL="722313" algn="just" rtl="1">
              <a:lnSpc>
                <a:spcPct val="150000"/>
              </a:lnSpc>
              <a:buFont typeface="Wingdings" panose="05000000000000000000" pitchFamily="2" charset="2"/>
              <a:buChar char="ü"/>
              <a:defRPr/>
            </a:pPr>
            <a:r>
              <a:rPr lang="fa-IR" sz="1800" b="1" dirty="0">
                <a:cs typeface="B Nazanin" panose="00000400000000000000" pitchFamily="2" charset="-78"/>
              </a:rPr>
              <a:t>صرف وجوه دریافتی از صندوق صرفاً در امور نیکوکاری مندرج در امیدنامۀ صندوق؛</a:t>
            </a:r>
          </a:p>
          <a:p>
            <a:pPr marL="722313" algn="just" rtl="1">
              <a:lnSpc>
                <a:spcPct val="150000"/>
              </a:lnSpc>
              <a:buFont typeface="Wingdings" panose="05000000000000000000" pitchFamily="2" charset="2"/>
              <a:buChar char="ü"/>
              <a:defRPr/>
            </a:pPr>
            <a:r>
              <a:rPr lang="fa-IR" sz="1800" b="1" dirty="0">
                <a:cs typeface="B Nazanin" panose="00000400000000000000" pitchFamily="2" charset="-78"/>
              </a:rPr>
              <a:t>برقراری نظام کنترل داخلی مناسب و اجرای آن به منظور اطمینان از صرف وجوه دریافتی از صندوق در امور نیکوکاری مندرج در امیدنامۀ صندوق؛</a:t>
            </a:r>
          </a:p>
          <a:p>
            <a:pPr marL="722313" algn="just" rtl="1">
              <a:lnSpc>
                <a:spcPct val="150000"/>
              </a:lnSpc>
              <a:buFont typeface="Wingdings" panose="05000000000000000000" pitchFamily="2" charset="2"/>
              <a:buChar char="ü"/>
              <a:defRPr/>
            </a:pPr>
            <a:r>
              <a:rPr lang="fa-IR" sz="1800" b="1" dirty="0">
                <a:cs typeface="B Nazanin" panose="00000400000000000000" pitchFamily="2" charset="-78"/>
              </a:rPr>
              <a:t>تهیۀ گزارش‌های دوره‌ای در مورد نحوۀ صرف وجوه دریافتی از صندوق هر سه ماه یک بار و همچنین برای هر سال مالی و برای آخرین دورۀ منتهی به پایان دورۀ اولیۀ تصفیه صندوق، حداکثر 15 روز کاری پس از پایان دوره‌های مذکور و تسلیم هم‌زمان آن‌ها به حسابرس، مدیر و متولی صندوق؛</a:t>
            </a:r>
          </a:p>
          <a:p>
            <a:pPr marL="722313" algn="just" rtl="1">
              <a:lnSpc>
                <a:spcPct val="150000"/>
              </a:lnSpc>
              <a:buFont typeface="Wingdings" panose="05000000000000000000" pitchFamily="2" charset="2"/>
              <a:buChar char="ü"/>
              <a:defRPr/>
            </a:pPr>
            <a:r>
              <a:rPr lang="fa-IR" sz="1800" b="1" dirty="0">
                <a:cs typeface="B Nazanin" panose="00000400000000000000" pitchFamily="2" charset="-78"/>
              </a:rPr>
              <a:t>تسلیم اسناد و مدارک مثبته پشتوانۀ گزارش‌های دوره‌ای موضوع بند 4 این مادۀ در مورد نحوۀ صرف وجوه، به حسابرس صندوق هم‌زمان با ارائه گزارش؛ </a:t>
            </a:r>
          </a:p>
          <a:p>
            <a:pPr marL="722313" algn="just" rtl="1">
              <a:lnSpc>
                <a:spcPct val="150000"/>
              </a:lnSpc>
              <a:buFont typeface="Wingdings" panose="05000000000000000000" pitchFamily="2" charset="2"/>
              <a:buChar char="ü"/>
              <a:defRPr/>
            </a:pPr>
            <a:r>
              <a:rPr lang="fa-IR" sz="1800" b="1" dirty="0">
                <a:cs typeface="B Nazanin" panose="00000400000000000000" pitchFamily="2" charset="-78"/>
              </a:rPr>
              <a:t>پاسخگویی به سؤالات سازمان، متولی و حسابرس در مورد نحوۀ صرف وجوه دریافتی از صندوق و همکاری با بازرسان آن‌ها؛</a:t>
            </a:r>
          </a:p>
          <a:p>
            <a:pPr algn="just" rtl="1">
              <a:lnSpc>
                <a:spcPct val="150000"/>
              </a:lnSpc>
              <a:defRPr/>
            </a:pPr>
            <a:endParaRPr lang="en-US" sz="1800" b="1" dirty="0">
              <a:cs typeface="B Nazanin" panose="00000400000000000000" pitchFamily="2" charset="-78"/>
            </a:endParaRPr>
          </a:p>
        </p:txBody>
      </p:sp>
      <p:sp>
        <p:nvSpPr>
          <p:cNvPr id="2" name="Footer Placeholder 1"/>
          <p:cNvSpPr>
            <a:spLocks noGrp="1"/>
          </p:cNvSpPr>
          <p:nvPr>
            <p:ph type="ftr" sz="quarter" idx="11"/>
          </p:nvPr>
        </p:nvSpPr>
        <p:spPr/>
        <p:txBody>
          <a:bodyPr/>
          <a:lstStyle/>
          <a:p>
            <a:endParaRPr lang="en-US"/>
          </a:p>
        </p:txBody>
      </p:sp>
      <p:sp>
        <p:nvSpPr>
          <p:cNvPr id="4" name="Footer Placeholder 3">
            <a:extLst>
              <a:ext uri="{FF2B5EF4-FFF2-40B4-BE49-F238E27FC236}">
                <a16:creationId xmlns:a16="http://schemas.microsoft.com/office/drawing/2014/main" id="{A72EC352-EE49-054E-670D-44B8046A6078}"/>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31</a:t>
            </a:fld>
            <a:endParaRPr lang="en-US" dirty="0"/>
          </a:p>
        </p:txBody>
      </p:sp>
    </p:spTree>
    <p:extLst>
      <p:ext uri="{BB962C8B-B14F-4D97-AF65-F5344CB8AC3E}">
        <p14:creationId xmlns:p14="http://schemas.microsoft.com/office/powerpoint/2010/main" val="3343973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11037B2-8296-58E1-C187-A6CC8476EE7C}"/>
              </a:ext>
            </a:extLst>
          </p:cNvPr>
          <p:cNvSpPr>
            <a:spLocks noGrp="1"/>
          </p:cNvSpPr>
          <p:nvPr>
            <p:ph type="title"/>
          </p:nvPr>
        </p:nvSpPr>
        <p:spPr>
          <a:xfrm>
            <a:off x="1536700" y="82550"/>
            <a:ext cx="9131300" cy="838200"/>
          </a:xfrm>
        </p:spPr>
        <p:txBody>
          <a:bodyPr vert="horz" lIns="91440" tIns="45720" rIns="91440" bIns="45720" rtlCol="0" anchor="ctr">
            <a:normAutofit/>
          </a:bodyPr>
          <a:lstStyle/>
          <a:p>
            <a:pPr algn="ctr"/>
            <a:r>
              <a:rPr lang="fa-IR" altLang="en-US" sz="3200" b="1" dirty="0">
                <a:solidFill>
                  <a:schemeClr val="accent1">
                    <a:lumMod val="50000"/>
                  </a:schemeClr>
                </a:solidFill>
                <a:latin typeface="+mn-lt"/>
                <a:ea typeface="+mn-ea"/>
                <a:cs typeface="B Mitra" pitchFamily="2" charset="-78"/>
              </a:rPr>
              <a:t>ضامن نقدشوندگی</a:t>
            </a:r>
            <a:endParaRPr lang="en-US" altLang="en-US" sz="3200" b="1" dirty="0">
              <a:solidFill>
                <a:schemeClr val="accent1">
                  <a:lumMod val="50000"/>
                </a:schemeClr>
              </a:solidFill>
              <a:latin typeface="+mn-lt"/>
              <a:ea typeface="+mn-ea"/>
              <a:cs typeface="B Mitra" pitchFamily="2" charset="-78"/>
            </a:endParaRPr>
          </a:p>
        </p:txBody>
      </p:sp>
      <p:sp>
        <p:nvSpPr>
          <p:cNvPr id="3" name="Content Placeholder 2">
            <a:extLst>
              <a:ext uri="{FF2B5EF4-FFF2-40B4-BE49-F238E27FC236}">
                <a16:creationId xmlns:a16="http://schemas.microsoft.com/office/drawing/2014/main" id="{B3867274-9C0A-0DCC-745F-77745CA32F45}"/>
              </a:ext>
            </a:extLst>
          </p:cNvPr>
          <p:cNvSpPr>
            <a:spLocks noGrp="1"/>
          </p:cNvSpPr>
          <p:nvPr>
            <p:ph idx="1"/>
          </p:nvPr>
        </p:nvSpPr>
        <p:spPr>
          <a:xfrm>
            <a:off x="1826936" y="1059733"/>
            <a:ext cx="7772400" cy="4805358"/>
          </a:xfrm>
        </p:spPr>
        <p:txBody>
          <a:bodyPr>
            <a:normAutofit fontScale="92500" lnSpcReduction="20000"/>
          </a:bodyPr>
          <a:lstStyle/>
          <a:p>
            <a:pPr marL="285750" lvl="1" algn="just" rtl="1">
              <a:lnSpc>
                <a:spcPct val="150000"/>
              </a:lnSpc>
              <a:defRPr/>
            </a:pPr>
            <a:r>
              <a:rPr lang="fa-IR" sz="1800" b="1" dirty="0">
                <a:cs typeface="B Nazanin" panose="00000400000000000000" pitchFamily="2" charset="-78"/>
              </a:rPr>
              <a:t>ضامن نقدشوندگی باید نسبتهای کفایت سرمایه لازم را بر اساس " دستورالعمل الزامات کفایت سرمایه نهادهای مالی" داشته باشد. چنانچه مدیر صندوق وجوه لازم جهت پرداخت وجه واحدهای ابطال شده را نداشته باشد، و توانایی نقد کردند داراییهای  خود را نداشته باشد، به میزان وجوه مورد نیاز، ضامن نقدشوندگی درخواست صدور واحد می دهد و وجوه ناشی از صدور واحد جدید به افرادی که درخواست ابطال داده بودند پرداخت می شود.</a:t>
            </a:r>
            <a:endParaRPr lang="en-US" sz="1800" b="1" dirty="0">
              <a:cs typeface="B Nazanin" panose="00000400000000000000" pitchFamily="2" charset="-78"/>
            </a:endParaRPr>
          </a:p>
          <a:p>
            <a:pPr algn="just" rtl="1">
              <a:lnSpc>
                <a:spcPct val="150000"/>
              </a:lnSpc>
              <a:buFont typeface="Arial" panose="020B0604020202020204" pitchFamily="34" charset="0"/>
              <a:buChar char="•"/>
              <a:defRPr/>
            </a:pPr>
            <a:r>
              <a:rPr lang="fa-IR" sz="1800" b="1" dirty="0">
                <a:cs typeface="B Nazanin" panose="00000400000000000000" pitchFamily="2" charset="-78"/>
              </a:rPr>
              <a:t>مهمترین وظایف ضامن نقدشوندگی به شرح زیر است:</a:t>
            </a:r>
            <a:endParaRPr lang="en-US" sz="1800" b="1" dirty="0">
              <a:cs typeface="B Nazanin" panose="00000400000000000000" pitchFamily="2" charset="-78"/>
            </a:endParaRPr>
          </a:p>
          <a:p>
            <a:pPr marL="633413" algn="just" rtl="1">
              <a:lnSpc>
                <a:spcPct val="150000"/>
              </a:lnSpc>
              <a:buFont typeface="Wingdings" panose="05000000000000000000" pitchFamily="2" charset="2"/>
              <a:buChar char="ü"/>
              <a:defRPr/>
            </a:pPr>
            <a:r>
              <a:rPr lang="ar-SA" sz="1800" b="1" dirty="0">
                <a:cs typeface="B Nazanin" panose="00000400000000000000" pitchFamily="2" charset="-78"/>
              </a:rPr>
              <a:t>تأمین وجوه نقد مورد نیاز صندوق از طریق پرداخت مبالغ تعيين شده در قبال دریافت واحدهای سرمایه­گذاری صندوق؛</a:t>
            </a:r>
            <a:endParaRPr lang="en-US" sz="1800" b="1" dirty="0">
              <a:cs typeface="B Nazanin" panose="00000400000000000000" pitchFamily="2" charset="-78"/>
            </a:endParaRPr>
          </a:p>
          <a:p>
            <a:pPr marL="633413" algn="just" rtl="1">
              <a:lnSpc>
                <a:spcPct val="150000"/>
              </a:lnSpc>
              <a:buFont typeface="Wingdings" panose="05000000000000000000" pitchFamily="2" charset="2"/>
              <a:buChar char="ü"/>
              <a:defRPr/>
            </a:pPr>
            <a:r>
              <a:rPr lang="ar-SA" sz="1800" b="1" dirty="0">
                <a:cs typeface="B Nazanin" panose="00000400000000000000" pitchFamily="2" charset="-78"/>
              </a:rPr>
              <a:t>تامین کسری وجوه نقد صندوق برای پرداخت­های </a:t>
            </a:r>
            <a:r>
              <a:rPr lang="fa-IR" sz="1800" b="1" dirty="0">
                <a:cs typeface="B Nazanin" panose="00000400000000000000" pitchFamily="2" charset="-78"/>
              </a:rPr>
              <a:t>صندوق به سرمایه گذاران </a:t>
            </a:r>
            <a:r>
              <a:rPr lang="ar-SA" sz="1800" b="1" dirty="0">
                <a:cs typeface="B Nazanin" panose="00000400000000000000" pitchFamily="2" charset="-78"/>
              </a:rPr>
              <a:t>در قبال بستانکار شدن در حساب­های صندوق؛</a:t>
            </a:r>
            <a:endParaRPr lang="fa-IR" sz="1800" b="1" dirty="0">
              <a:cs typeface="B Nazanin" panose="00000400000000000000" pitchFamily="2" charset="-78"/>
            </a:endParaRPr>
          </a:p>
          <a:p>
            <a:pPr marL="633413" algn="just" rtl="1">
              <a:lnSpc>
                <a:spcPct val="150000"/>
              </a:lnSpc>
              <a:buFont typeface="Wingdings" panose="05000000000000000000" pitchFamily="2" charset="2"/>
              <a:buChar char="ü"/>
              <a:defRPr/>
            </a:pPr>
            <a:endParaRPr lang="fa-IR" sz="1800" b="1" dirty="0">
              <a:cs typeface="B Nazanin" panose="00000400000000000000" pitchFamily="2" charset="-78"/>
            </a:endParaRPr>
          </a:p>
          <a:p>
            <a:pPr marL="404813" indent="0" algn="just" rtl="1">
              <a:lnSpc>
                <a:spcPct val="150000"/>
              </a:lnSpc>
              <a:buNone/>
              <a:defRPr/>
            </a:pPr>
            <a:r>
              <a:rPr lang="fa-IR" sz="1800" b="1" dirty="0">
                <a:cs typeface="B Nazanin" panose="00000400000000000000" pitchFamily="2" charset="-78"/>
              </a:rPr>
              <a:t>حضور این رکن در ترکیب ارکان صندوقهای سرمایه گذاری اختیاری است.</a:t>
            </a:r>
          </a:p>
          <a:p>
            <a:pPr marL="404813" indent="0" algn="just" rtl="1">
              <a:lnSpc>
                <a:spcPct val="150000"/>
              </a:lnSpc>
              <a:buNone/>
              <a:defRPr/>
            </a:pPr>
            <a:endParaRPr lang="en-US" sz="1800" b="1" dirty="0">
              <a:cs typeface="B Nazanin" panose="00000400000000000000" pitchFamily="2" charset="-78"/>
            </a:endParaRPr>
          </a:p>
          <a:p>
            <a:pPr marL="633413">
              <a:buFont typeface="Wingdings" panose="05000000000000000000" pitchFamily="2" charset="2"/>
              <a:buChar char="ü"/>
              <a:defRPr/>
            </a:pPr>
            <a:endParaRPr lang="en-US" sz="1800" dirty="0"/>
          </a:p>
        </p:txBody>
      </p:sp>
      <p:sp>
        <p:nvSpPr>
          <p:cNvPr id="16388" name="Content Placeholder 1">
            <a:extLst>
              <a:ext uri="{FF2B5EF4-FFF2-40B4-BE49-F238E27FC236}">
                <a16:creationId xmlns:a16="http://schemas.microsoft.com/office/drawing/2014/main" id="{E14583F0-3F18-A7CC-1840-DCEDE17461D7}"/>
              </a:ext>
            </a:extLst>
          </p:cNvPr>
          <p:cNvSpPr txBox="1">
            <a:spLocks/>
          </p:cNvSpPr>
          <p:nvPr/>
        </p:nvSpPr>
        <p:spPr bwMode="auto">
          <a:xfrm>
            <a:off x="4800600" y="6224588"/>
            <a:ext cx="6858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spcBef>
                <a:spcPct val="20000"/>
              </a:spcBef>
              <a:buClr>
                <a:srgbClr val="FFFF66"/>
              </a:buClr>
              <a:buFont typeface="Wingdings" panose="05000000000000000000" pitchFamily="2" charset="2"/>
              <a:buNone/>
            </a:pPr>
            <a:endParaRPr lang="en-US" altLang="en-US" sz="1500" dirty="0">
              <a:latin typeface="Arial" panose="020B0604020202020204" pitchFamily="34" charset="0"/>
              <a:cs typeface="2  Titr" pitchFamily="2" charset="0"/>
            </a:endParaRPr>
          </a:p>
        </p:txBody>
      </p:sp>
      <p:sp>
        <p:nvSpPr>
          <p:cNvPr id="2" name="Footer Placeholder 1"/>
          <p:cNvSpPr>
            <a:spLocks noGrp="1"/>
          </p:cNvSpPr>
          <p:nvPr>
            <p:ph type="ftr" sz="quarter" idx="11"/>
          </p:nvPr>
        </p:nvSpPr>
        <p:spPr/>
        <p:txBody>
          <a:bodyPr/>
          <a:lstStyle/>
          <a:p>
            <a:endParaRPr lang="en-US"/>
          </a:p>
        </p:txBody>
      </p:sp>
      <p:sp>
        <p:nvSpPr>
          <p:cNvPr id="4" name="Footer Placeholder 3">
            <a:extLst>
              <a:ext uri="{FF2B5EF4-FFF2-40B4-BE49-F238E27FC236}">
                <a16:creationId xmlns:a16="http://schemas.microsoft.com/office/drawing/2014/main" id="{3795C460-E610-EDD5-E3F1-F4B972B9F025}"/>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32</a:t>
            </a:fld>
            <a:endParaRPr lang="en-US" dirty="0"/>
          </a:p>
        </p:txBody>
      </p:sp>
    </p:spTree>
    <p:extLst>
      <p:ext uri="{BB962C8B-B14F-4D97-AF65-F5344CB8AC3E}">
        <p14:creationId xmlns:p14="http://schemas.microsoft.com/office/powerpoint/2010/main" val="332002071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456454B-20AC-A383-49B0-913043274C1E}"/>
              </a:ext>
            </a:extLst>
          </p:cNvPr>
          <p:cNvSpPr>
            <a:spLocks noGrp="1"/>
          </p:cNvSpPr>
          <p:nvPr>
            <p:ph type="title"/>
          </p:nvPr>
        </p:nvSpPr>
        <p:spPr>
          <a:xfrm>
            <a:off x="1536700" y="165100"/>
            <a:ext cx="9131300" cy="838200"/>
          </a:xfrm>
        </p:spPr>
        <p:txBody>
          <a:bodyPr vert="horz" lIns="91440" tIns="45720" rIns="91440" bIns="45720" rtlCol="0" anchor="ctr">
            <a:normAutofit/>
          </a:bodyPr>
          <a:lstStyle/>
          <a:p>
            <a:pPr algn="ctr"/>
            <a:r>
              <a:rPr lang="fa-IR" altLang="en-US" sz="3200" b="1" dirty="0">
                <a:solidFill>
                  <a:schemeClr val="accent1">
                    <a:lumMod val="50000"/>
                  </a:schemeClr>
                </a:solidFill>
                <a:latin typeface="+mn-lt"/>
                <a:ea typeface="+mn-ea"/>
                <a:cs typeface="B Mitra" pitchFamily="2" charset="-78"/>
              </a:rPr>
              <a:t>متولی</a:t>
            </a:r>
            <a:endParaRPr lang="en-US" altLang="en-US" sz="3200" b="1" dirty="0">
              <a:solidFill>
                <a:schemeClr val="accent1">
                  <a:lumMod val="50000"/>
                </a:schemeClr>
              </a:solidFill>
              <a:latin typeface="+mn-lt"/>
              <a:ea typeface="+mn-ea"/>
              <a:cs typeface="B Mitra" pitchFamily="2" charset="-78"/>
            </a:endParaRPr>
          </a:p>
        </p:txBody>
      </p:sp>
      <p:sp>
        <p:nvSpPr>
          <p:cNvPr id="17411" name="Content Placeholder 2">
            <a:extLst>
              <a:ext uri="{FF2B5EF4-FFF2-40B4-BE49-F238E27FC236}">
                <a16:creationId xmlns:a16="http://schemas.microsoft.com/office/drawing/2014/main" id="{593E6CD3-5E29-44D5-100A-158FA91ECF37}"/>
              </a:ext>
            </a:extLst>
          </p:cNvPr>
          <p:cNvSpPr>
            <a:spLocks noGrp="1"/>
          </p:cNvSpPr>
          <p:nvPr>
            <p:ph idx="1"/>
          </p:nvPr>
        </p:nvSpPr>
        <p:spPr>
          <a:xfrm>
            <a:off x="1970089" y="974725"/>
            <a:ext cx="8264525" cy="5715000"/>
          </a:xfrm>
        </p:spPr>
        <p:txBody>
          <a:bodyPr/>
          <a:lstStyle/>
          <a:p>
            <a:pPr marL="0" lvl="1" indent="0" algn="r" rtl="1">
              <a:lnSpc>
                <a:spcPct val="150000"/>
              </a:lnSpc>
              <a:buNone/>
            </a:pPr>
            <a:r>
              <a:rPr lang="fa-IR" altLang="en-US" sz="1800" b="1">
                <a:cs typeface="B Nazanin" panose="00000400000000000000" pitchFamily="2" charset="-78"/>
              </a:rPr>
              <a:t>از بین نهادهای مالی و حسابرسان گروه یک و دو معتمد سازمان بورس انتخاب می گردد.</a:t>
            </a:r>
            <a:endParaRPr lang="en-US" altLang="en-US" sz="1800" b="1">
              <a:cs typeface="B Nazanin" panose="00000400000000000000" pitchFamily="2" charset="-78"/>
            </a:endParaRPr>
          </a:p>
          <a:p>
            <a:pPr algn="just" rtl="1">
              <a:lnSpc>
                <a:spcPct val="150000"/>
              </a:lnSpc>
            </a:pPr>
            <a:r>
              <a:rPr lang="fa-IR" altLang="en-US" sz="1800" b="1">
                <a:cs typeface="B Nazanin" panose="00000400000000000000" pitchFamily="2" charset="-78"/>
              </a:rPr>
              <a:t>مهمترین وظایف متولی به شرح زیر است:</a:t>
            </a:r>
            <a:endParaRPr lang="en-US" altLang="en-US" sz="1800" b="1">
              <a:cs typeface="B Nazanin" panose="00000400000000000000" pitchFamily="2" charset="-78"/>
            </a:endParaRPr>
          </a:p>
          <a:p>
            <a:pPr marL="690563" lvl="2" indent="-285750" algn="just" rtl="1">
              <a:buFont typeface="Wingdings" panose="05000000000000000000" pitchFamily="2" charset="2"/>
              <a:buChar char="ü"/>
            </a:pPr>
            <a:r>
              <a:rPr lang="ar-SA" altLang="en-US" sz="1800" b="1">
                <a:cs typeface="B Nazanin" panose="00000400000000000000" pitchFamily="2" charset="-78"/>
              </a:rPr>
              <a:t>بررسی و تأييد تقاضای مدیر برای افتتاح حساب یا حساب‌های بانكي صندوق؛</a:t>
            </a:r>
            <a:endParaRPr lang="en-US" altLang="en-US" sz="1800" b="1">
              <a:cs typeface="B Nazanin" panose="00000400000000000000" pitchFamily="2" charset="-78"/>
            </a:endParaRPr>
          </a:p>
          <a:p>
            <a:pPr marL="690563" lvl="2" indent="-285750" algn="just" rtl="1">
              <a:buFont typeface="Wingdings" panose="05000000000000000000" pitchFamily="2" charset="2"/>
              <a:buChar char="ü"/>
            </a:pPr>
            <a:r>
              <a:rPr lang="ar-SA" altLang="en-US" sz="1800" b="1">
                <a:cs typeface="B Nazanin" panose="00000400000000000000" pitchFamily="2" charset="-78"/>
              </a:rPr>
              <a:t>بررسی و تأئید دریافت‌ها و پرداخت‌های صندوق مطابق اساسنامه؛</a:t>
            </a:r>
            <a:endParaRPr lang="en-US" altLang="en-US" sz="1800" b="1">
              <a:cs typeface="B Nazanin" panose="00000400000000000000" pitchFamily="2" charset="-78"/>
            </a:endParaRPr>
          </a:p>
          <a:p>
            <a:pPr marL="690563" lvl="2" indent="-285750" algn="just" rtl="1">
              <a:buFont typeface="Wingdings" panose="05000000000000000000" pitchFamily="2" charset="2"/>
              <a:buChar char="ü"/>
            </a:pPr>
            <a:r>
              <a:rPr lang="ar-SA" altLang="en-US" sz="1800" b="1">
                <a:cs typeface="B Nazanin" panose="00000400000000000000" pitchFamily="2" charset="-78"/>
              </a:rPr>
              <a:t>دریافت و نگهداري اطلاعات هويتي و اطلاعات حساب بانكي هر سرمايه‌گذار به منظور انجام كليه عمليات دريافت و پرداخت وجوه  ميان سرمايه‌گذار و صندوق؛</a:t>
            </a:r>
            <a:endParaRPr lang="en-US" altLang="en-US" sz="1800" b="1">
              <a:cs typeface="B Nazanin" panose="00000400000000000000" pitchFamily="2" charset="-78"/>
            </a:endParaRPr>
          </a:p>
          <a:p>
            <a:pPr marL="690563" lvl="2" indent="-285750" algn="just" rtl="1">
              <a:buFont typeface="Wingdings" panose="05000000000000000000" pitchFamily="2" charset="2"/>
              <a:buChar char="ü"/>
            </a:pPr>
            <a:r>
              <a:rPr lang="ar-SA" altLang="en-US" sz="1800" b="1">
                <a:cs typeface="B Nazanin" panose="00000400000000000000" pitchFamily="2" charset="-78"/>
              </a:rPr>
              <a:t>نگهداري حساب هر سرمايه‌گذار شامل مبالغ پرداختي و دريافتي، تعداد واحدهاي سرمايه‌گذاري صادره به نام وی، تعداد واحدهای سرمایه‌گذاری ابطال‌شده به درخواست وی و تعداد واحدهاي سرمايه‌گذاري در تملک وی؛</a:t>
            </a:r>
            <a:endParaRPr lang="en-US" altLang="en-US" sz="1800" b="1">
              <a:cs typeface="B Nazanin" panose="00000400000000000000" pitchFamily="2" charset="-78"/>
            </a:endParaRPr>
          </a:p>
          <a:p>
            <a:pPr marL="690563" lvl="2" indent="-285750" algn="just" rtl="1">
              <a:buFont typeface="Wingdings" panose="05000000000000000000" pitchFamily="2" charset="2"/>
              <a:buChar char="ü"/>
            </a:pPr>
            <a:r>
              <a:rPr lang="ar-SA" altLang="en-US" sz="1800" b="1">
                <a:cs typeface="B Nazanin" panose="00000400000000000000" pitchFamily="2" charset="-78"/>
              </a:rPr>
              <a:t>دریافت اطلاعات مربوط به معاملات روزانه صندوق در پايان هر روز کاری و نظارت بر ماندة وجوه صندوق نزد كارگزار یا کارگزاران صندوق؛ </a:t>
            </a:r>
            <a:endParaRPr lang="en-US" altLang="en-US" sz="1800" b="1">
              <a:cs typeface="B Nazanin" panose="00000400000000000000" pitchFamily="2" charset="-78"/>
            </a:endParaRPr>
          </a:p>
          <a:p>
            <a:pPr marL="690563" lvl="2" indent="-285750" algn="just" rtl="1">
              <a:buFont typeface="Wingdings" panose="05000000000000000000" pitchFamily="2" charset="2"/>
              <a:buChar char="ü"/>
            </a:pPr>
            <a:r>
              <a:rPr lang="ar-SA" altLang="en-US" sz="1800" b="1">
                <a:cs typeface="B Nazanin" panose="00000400000000000000" pitchFamily="2" charset="-78"/>
              </a:rPr>
              <a:t>دریافت و نگهداري اوراق بهادار صندوق که در بورس پذیرفته نشده است و نظارت بر فروش آنها و واریز وجوه به حساب بانکی صندوق؛ </a:t>
            </a:r>
            <a:endParaRPr lang="en-US" altLang="en-US" sz="1800" b="1">
              <a:cs typeface="B Nazanin" panose="00000400000000000000" pitchFamily="2" charset="-78"/>
            </a:endParaRPr>
          </a:p>
          <a:p>
            <a:pPr marL="690563" lvl="2" indent="-285750" algn="just" rtl="1">
              <a:buFont typeface="Wingdings" panose="05000000000000000000" pitchFamily="2" charset="2"/>
              <a:buChar char="ü"/>
            </a:pPr>
            <a:r>
              <a:rPr lang="ar-SA" altLang="en-US" sz="1800" b="1">
                <a:cs typeface="B Nazanin" panose="00000400000000000000" pitchFamily="2" charset="-78"/>
              </a:rPr>
              <a:t>پیشنهاد نصب، عزل و ميزان حق‌الزحمة حسابرس صندوق به مجمع صندوق جهت تصویب؛</a:t>
            </a:r>
            <a:endParaRPr lang="en-US" altLang="en-US" sz="1800" b="1">
              <a:cs typeface="B Nazanin" panose="00000400000000000000" pitchFamily="2" charset="-78"/>
            </a:endParaRPr>
          </a:p>
          <a:p>
            <a:pPr marL="690563" lvl="2" indent="-285750" algn="just" rtl="1">
              <a:buFont typeface="Wingdings" panose="05000000000000000000" pitchFamily="2" charset="2"/>
              <a:buChar char="ü"/>
            </a:pPr>
            <a:r>
              <a:rPr lang="ar-SA" altLang="en-US" sz="1800" b="1">
                <a:cs typeface="B Nazanin" panose="00000400000000000000" pitchFamily="2" charset="-78"/>
              </a:rPr>
              <a:t>نظارت مستمر بر عملكرد مدير، مدیر ثبت، ضامن جبران خسارت یا سود و ضامن نقدشوندگی به منظور حصول اطمينان از رعايت مقررات، مفاد اساسنامه و امیدنامة صندوق و گزارش موارد تخلف به سازمان؛</a:t>
            </a:r>
            <a:endParaRPr lang="en-US" altLang="en-US" sz="1800" b="1">
              <a:cs typeface="B Nazanin" panose="00000400000000000000" pitchFamily="2" charset="-78"/>
            </a:endParaRPr>
          </a:p>
          <a:p>
            <a:pPr algn="r" rtl="1">
              <a:lnSpc>
                <a:spcPct val="150000"/>
              </a:lnSpc>
            </a:pPr>
            <a:endParaRPr lang="en-US" altLang="en-US" sz="1800" b="1">
              <a:cs typeface="B Nazanin" panose="00000400000000000000" pitchFamily="2" charset="-78"/>
            </a:endParaRPr>
          </a:p>
        </p:txBody>
      </p:sp>
      <p:sp>
        <p:nvSpPr>
          <p:cNvPr id="2" name="Footer Placeholder 1"/>
          <p:cNvSpPr>
            <a:spLocks noGrp="1"/>
          </p:cNvSpPr>
          <p:nvPr>
            <p:ph type="ftr" sz="quarter" idx="11"/>
          </p:nvPr>
        </p:nvSpPr>
        <p:spPr/>
        <p:txBody>
          <a:bodyPr/>
          <a:lstStyle/>
          <a:p>
            <a:endParaRPr lang="en-US"/>
          </a:p>
        </p:txBody>
      </p:sp>
      <p:sp>
        <p:nvSpPr>
          <p:cNvPr id="3" name="Footer Placeholder 3">
            <a:extLst>
              <a:ext uri="{FF2B5EF4-FFF2-40B4-BE49-F238E27FC236}">
                <a16:creationId xmlns:a16="http://schemas.microsoft.com/office/drawing/2014/main" id="{FDE9CF80-947D-9E3C-C9CE-FCCAA18C3053}"/>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33</a:t>
            </a:fld>
            <a:endParaRPr lang="en-US" dirty="0"/>
          </a:p>
        </p:txBody>
      </p:sp>
    </p:spTree>
    <p:extLst>
      <p:ext uri="{BB962C8B-B14F-4D97-AF65-F5344CB8AC3E}">
        <p14:creationId xmlns:p14="http://schemas.microsoft.com/office/powerpoint/2010/main" val="293097735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73336BB-03DA-2A1D-DAC1-5516113C7077}"/>
              </a:ext>
            </a:extLst>
          </p:cNvPr>
          <p:cNvSpPr>
            <a:spLocks noGrp="1"/>
          </p:cNvSpPr>
          <p:nvPr>
            <p:ph type="title"/>
          </p:nvPr>
        </p:nvSpPr>
        <p:spPr>
          <a:xfrm>
            <a:off x="1536700" y="165100"/>
            <a:ext cx="9131300" cy="838200"/>
          </a:xfrm>
        </p:spPr>
        <p:txBody>
          <a:bodyPr vert="horz" lIns="91440" tIns="45720" rIns="91440" bIns="45720" rtlCol="0" anchor="ctr">
            <a:normAutofit/>
          </a:bodyPr>
          <a:lstStyle/>
          <a:p>
            <a:pPr algn="ctr"/>
            <a:r>
              <a:rPr lang="fa-IR" altLang="en-US" sz="3200" b="1" dirty="0">
                <a:solidFill>
                  <a:schemeClr val="accent1">
                    <a:lumMod val="50000"/>
                  </a:schemeClr>
                </a:solidFill>
                <a:latin typeface="+mn-lt"/>
                <a:ea typeface="+mn-ea"/>
                <a:cs typeface="B Mitra" pitchFamily="2" charset="-78"/>
              </a:rPr>
              <a:t>حسابرس</a:t>
            </a:r>
            <a:endParaRPr lang="en-US" altLang="en-US" sz="3200" b="1" dirty="0">
              <a:solidFill>
                <a:schemeClr val="accent1">
                  <a:lumMod val="50000"/>
                </a:schemeClr>
              </a:solidFill>
              <a:latin typeface="+mn-lt"/>
              <a:ea typeface="+mn-ea"/>
              <a:cs typeface="B Mitra" pitchFamily="2" charset="-78"/>
            </a:endParaRPr>
          </a:p>
        </p:txBody>
      </p:sp>
      <p:sp>
        <p:nvSpPr>
          <p:cNvPr id="18435" name="Content Placeholder 2">
            <a:extLst>
              <a:ext uri="{FF2B5EF4-FFF2-40B4-BE49-F238E27FC236}">
                <a16:creationId xmlns:a16="http://schemas.microsoft.com/office/drawing/2014/main" id="{72E475FF-054E-CC60-66BB-F9085CC8C038}"/>
              </a:ext>
            </a:extLst>
          </p:cNvPr>
          <p:cNvSpPr>
            <a:spLocks noGrp="1"/>
          </p:cNvSpPr>
          <p:nvPr>
            <p:ph idx="1"/>
          </p:nvPr>
        </p:nvSpPr>
        <p:spPr>
          <a:xfrm>
            <a:off x="1835150" y="995363"/>
            <a:ext cx="8534400" cy="3937000"/>
          </a:xfrm>
        </p:spPr>
        <p:txBody>
          <a:bodyPr>
            <a:normAutofit fontScale="85000" lnSpcReduction="20000"/>
          </a:bodyPr>
          <a:lstStyle/>
          <a:p>
            <a:pPr marL="53975" lvl="1" indent="0" algn="just" rtl="1">
              <a:lnSpc>
                <a:spcPct val="150000"/>
              </a:lnSpc>
              <a:buNone/>
            </a:pPr>
            <a:r>
              <a:rPr lang="fa-IR" altLang="en-US" sz="1800" b="1">
                <a:cs typeface="2  Nazanin" pitchFamily="2" charset="0"/>
              </a:rPr>
              <a:t>از بین حسابرسان گروه یک و دو معتمد سازمان بورس انتخاب می گردد. و وظیفه بررسی و اظهار نظر در مورد صورتهالی مالی صندوق را بر عهده دارد.</a:t>
            </a:r>
            <a:endParaRPr lang="en-US" altLang="en-US" sz="1800" b="1">
              <a:cs typeface="2  Nazanin" pitchFamily="2" charset="0"/>
            </a:endParaRPr>
          </a:p>
          <a:p>
            <a:pPr algn="just" rtl="1">
              <a:lnSpc>
                <a:spcPct val="150000"/>
              </a:lnSpc>
              <a:buFont typeface="Arial" panose="020B0604020202020204" pitchFamily="34" charset="0"/>
              <a:buChar char="•"/>
            </a:pPr>
            <a:r>
              <a:rPr lang="fa-IR" altLang="en-US" sz="1800" b="1">
                <a:cs typeface="2  Nazanin" pitchFamily="2" charset="0"/>
              </a:rPr>
              <a:t>مهمترین وظایف حسابرس به شرح زیر است:</a:t>
            </a:r>
          </a:p>
          <a:p>
            <a:pPr algn="just" rtl="1">
              <a:lnSpc>
                <a:spcPct val="150000"/>
              </a:lnSpc>
              <a:buFont typeface="Wingdings" panose="05000000000000000000" pitchFamily="2" charset="2"/>
              <a:buChar char="ü"/>
            </a:pPr>
            <a:r>
              <a:rPr lang="fa-IR" altLang="en-US" sz="1800" b="1">
                <a:cs typeface="2  Nazanin" pitchFamily="2" charset="0"/>
              </a:rPr>
              <a:t>بررسي اصول و رويه‌هاي کنترل داخلي مدير و متولي در اجراي وظايف مذکور در اساسنامه و اظهارنظر در خصوص کفايت يا ضعف اين اصول و رويه‌ها و اراية راه‌حل‌هاي پيشنهادي براي بررسي نقاط ضعف و رفع نقتیص و تهية گزارش لازم در اين‌خصوص؛</a:t>
            </a:r>
          </a:p>
          <a:p>
            <a:pPr algn="just" rtl="1">
              <a:lnSpc>
                <a:spcPct val="150000"/>
              </a:lnSpc>
              <a:buFont typeface="Wingdings" panose="05000000000000000000" pitchFamily="2" charset="2"/>
              <a:buChar char="ü"/>
            </a:pPr>
            <a:r>
              <a:rPr lang="fa-IR" altLang="en-US" sz="1800" b="1">
                <a:cs typeface="2  Nazanin" pitchFamily="2" charset="0"/>
              </a:rPr>
              <a:t>بررسي و اظهارنظر در خصوص موارد زير در مواعد مقرر</a:t>
            </a:r>
            <a:r>
              <a:rPr lang="en-US" altLang="en-US" sz="1800" b="1">
                <a:cs typeface="2  Nazanin" pitchFamily="2" charset="0"/>
              </a:rPr>
              <a:t>:</a:t>
            </a:r>
          </a:p>
          <a:p>
            <a:pPr marL="633413" lvl="3" indent="-285750" algn="just" rtl="1">
              <a:lnSpc>
                <a:spcPct val="150000"/>
              </a:lnSpc>
              <a:buFont typeface="Wingdings" panose="05000000000000000000" pitchFamily="2" charset="2"/>
              <a:buChar char="§"/>
            </a:pPr>
            <a:r>
              <a:rPr lang="fa-IR" altLang="en-US" b="1">
                <a:cs typeface="2  Nazanin" pitchFamily="2" charset="0"/>
              </a:rPr>
              <a:t>صورت‌هاي مالي شش ماهه و سالانة صندوق با رعايت استانداردهاي حسابرسي و با در نظرگرفتن استانداردهاي ملي حسابداري كشور و دستورالعمل‌هاي ابلاغي از سوي سازمان ؛</a:t>
            </a:r>
            <a:endParaRPr lang="en-US" altLang="en-US" b="1">
              <a:cs typeface="2  Nazanin" pitchFamily="2" charset="0"/>
            </a:endParaRPr>
          </a:p>
          <a:p>
            <a:pPr marL="633413" lvl="3" indent="-285750" algn="just" rtl="1">
              <a:lnSpc>
                <a:spcPct val="150000"/>
              </a:lnSpc>
              <a:buFont typeface="Wingdings" panose="05000000000000000000" pitchFamily="2" charset="2"/>
              <a:buChar char="§"/>
            </a:pPr>
            <a:r>
              <a:rPr lang="fa-IR" altLang="en-US" b="1">
                <a:cs typeface="2  Nazanin" pitchFamily="2" charset="0"/>
              </a:rPr>
              <a:t>صحت گزارش‌هاي مدير صندوق در مورد عملكرد صندوق در دوره‌هاي شش‌ماهه و سالانه؛</a:t>
            </a:r>
            <a:endParaRPr lang="en-US" altLang="en-US" b="1">
              <a:cs typeface="2  Nazanin" pitchFamily="2" charset="0"/>
            </a:endParaRPr>
          </a:p>
          <a:p>
            <a:pPr marL="633413" lvl="3" indent="-285750" algn="just" rtl="1">
              <a:lnSpc>
                <a:spcPct val="150000"/>
              </a:lnSpc>
              <a:buFont typeface="Wingdings" panose="05000000000000000000" pitchFamily="2" charset="2"/>
              <a:buChar char="§"/>
            </a:pPr>
            <a:r>
              <a:rPr lang="fa-IR" altLang="en-US" b="1">
                <a:cs typeface="2  Nazanin" pitchFamily="2" charset="0"/>
              </a:rPr>
              <a:t>صحت محاسبات ارزش خالص روز؛ ارزش آماري، قيمت صدور و قيمت ابطال واحدهاي سرمايه‌ گذاري براي دوره‌هاي شش‌ماهه و سالانه با بررسي نمونه‌اي مطابق استانداردهاي حسابرسي</a:t>
            </a:r>
            <a:r>
              <a:rPr lang="en-US" altLang="en-US" b="1">
                <a:cs typeface="2  Nazanin" pitchFamily="2" charset="0"/>
              </a:rPr>
              <a:t>.</a:t>
            </a:r>
          </a:p>
          <a:p>
            <a:endParaRPr lang="en-US" altLang="en-US" sz="1500"/>
          </a:p>
        </p:txBody>
      </p:sp>
      <p:sp>
        <p:nvSpPr>
          <p:cNvPr id="18436" name="Content Placeholder 1">
            <a:extLst>
              <a:ext uri="{FF2B5EF4-FFF2-40B4-BE49-F238E27FC236}">
                <a16:creationId xmlns:a16="http://schemas.microsoft.com/office/drawing/2014/main" id="{348C2E59-41F2-249D-6ADB-533B3220FEE7}"/>
              </a:ext>
            </a:extLst>
          </p:cNvPr>
          <p:cNvSpPr txBox="1">
            <a:spLocks/>
          </p:cNvSpPr>
          <p:nvPr/>
        </p:nvSpPr>
        <p:spPr bwMode="auto">
          <a:xfrm>
            <a:off x="4953000" y="6324600"/>
            <a:ext cx="6858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FFFF"/>
                </a:solidFill>
                <a:latin typeface="Times New Roman" panose="02020603050405020304" pitchFamily="18" charset="0"/>
              </a:defRPr>
            </a:lvl1pPr>
            <a:lvl2pPr marL="742950" indent="-285750">
              <a:defRPr sz="3200">
                <a:solidFill>
                  <a:srgbClr val="FFFFFF"/>
                </a:solidFill>
                <a:latin typeface="Times New Roman" panose="02020603050405020304" pitchFamily="18" charset="0"/>
              </a:defRPr>
            </a:lvl2pPr>
            <a:lvl3pPr marL="1143000" indent="-228600">
              <a:defRPr sz="3200">
                <a:solidFill>
                  <a:srgbClr val="FFFFFF"/>
                </a:solidFill>
                <a:latin typeface="Times New Roman" panose="02020603050405020304" pitchFamily="18" charset="0"/>
              </a:defRPr>
            </a:lvl3pPr>
            <a:lvl4pPr marL="1600200" indent="-228600">
              <a:defRPr sz="3200">
                <a:solidFill>
                  <a:srgbClr val="FFFFFF"/>
                </a:solidFill>
                <a:latin typeface="Times New Roman" panose="02020603050405020304" pitchFamily="18" charset="0"/>
              </a:defRPr>
            </a:lvl4pPr>
            <a:lvl5pPr marL="2057400" indent="-228600">
              <a:defRPr sz="32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2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2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2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200">
                <a:solidFill>
                  <a:srgbClr val="FFFFFF"/>
                </a:solidFill>
                <a:latin typeface="Times New Roman" panose="02020603050405020304" pitchFamily="18" charset="0"/>
              </a:defRPr>
            </a:lvl9pPr>
          </a:lstStyle>
          <a:p>
            <a:pPr>
              <a:spcBef>
                <a:spcPct val="20000"/>
              </a:spcBef>
              <a:buClr>
                <a:srgbClr val="FFFF66"/>
              </a:buClr>
              <a:buFont typeface="Wingdings" panose="05000000000000000000" pitchFamily="2" charset="2"/>
              <a:buNone/>
            </a:pPr>
            <a:endParaRPr lang="en-US" altLang="en-US" sz="1500" dirty="0">
              <a:latin typeface="Arial" panose="020B0604020202020204" pitchFamily="34" charset="0"/>
              <a:cs typeface="2  Titr" pitchFamily="2" charset="0"/>
            </a:endParaRPr>
          </a:p>
        </p:txBody>
      </p:sp>
      <p:sp>
        <p:nvSpPr>
          <p:cNvPr id="2" name="Footer Placeholder 1"/>
          <p:cNvSpPr>
            <a:spLocks noGrp="1"/>
          </p:cNvSpPr>
          <p:nvPr>
            <p:ph type="ftr" sz="quarter" idx="11"/>
          </p:nvPr>
        </p:nvSpPr>
        <p:spPr/>
        <p:txBody>
          <a:bodyPr/>
          <a:lstStyle/>
          <a:p>
            <a:endParaRPr lang="en-US"/>
          </a:p>
        </p:txBody>
      </p:sp>
      <p:sp>
        <p:nvSpPr>
          <p:cNvPr id="3" name="Footer Placeholder 3">
            <a:extLst>
              <a:ext uri="{FF2B5EF4-FFF2-40B4-BE49-F238E27FC236}">
                <a16:creationId xmlns:a16="http://schemas.microsoft.com/office/drawing/2014/main" id="{CC452BC6-49F7-9D27-BBB7-BFC58D810E62}"/>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34</a:t>
            </a:fld>
            <a:endParaRPr lang="en-US" dirty="0"/>
          </a:p>
        </p:txBody>
      </p:sp>
    </p:spTree>
    <p:extLst>
      <p:ext uri="{BB962C8B-B14F-4D97-AF65-F5344CB8AC3E}">
        <p14:creationId xmlns:p14="http://schemas.microsoft.com/office/powerpoint/2010/main" val="218892481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164340" y="1400579"/>
            <a:ext cx="3779088" cy="1775240"/>
            <a:chOff x="2640340" y="1400579"/>
            <a:chExt cx="3779088" cy="1775240"/>
          </a:xfrm>
        </p:grpSpPr>
        <p:sp>
          <p:nvSpPr>
            <p:cNvPr id="21" name="Freeform 3"/>
            <p:cNvSpPr>
              <a:spLocks/>
            </p:cNvSpPr>
            <p:nvPr/>
          </p:nvSpPr>
          <p:spPr bwMode="blackWhite">
            <a:xfrm>
              <a:off x="2640340" y="1400579"/>
              <a:ext cx="3779088" cy="1775240"/>
            </a:xfrm>
            <a:custGeom>
              <a:avLst/>
              <a:gdLst>
                <a:gd name="T0" fmla="*/ 2344286 w 1553"/>
                <a:gd name="T1" fmla="*/ 1349405 h 753"/>
                <a:gd name="T2" fmla="*/ 3379301 w 1553"/>
                <a:gd name="T3" fmla="*/ 1250048 h 753"/>
                <a:gd name="T4" fmla="*/ 3701253 w 1553"/>
                <a:gd name="T5" fmla="*/ 346594 h 753"/>
                <a:gd name="T6" fmla="*/ 3450846 w 1553"/>
                <a:gd name="T7" fmla="*/ 524512 h 753"/>
                <a:gd name="T8" fmla="*/ 3333990 w 1553"/>
                <a:gd name="T9" fmla="*/ 429776 h 753"/>
                <a:gd name="T10" fmla="*/ 3212364 w 1553"/>
                <a:gd name="T11" fmla="*/ 344283 h 753"/>
                <a:gd name="T12" fmla="*/ 3085968 w 1553"/>
                <a:gd name="T13" fmla="*/ 268032 h 753"/>
                <a:gd name="T14" fmla="*/ 2952417 w 1553"/>
                <a:gd name="T15" fmla="*/ 201024 h 753"/>
                <a:gd name="T16" fmla="*/ 2816482 w 1553"/>
                <a:gd name="T17" fmla="*/ 140948 h 753"/>
                <a:gd name="T18" fmla="*/ 2675777 w 1553"/>
                <a:gd name="T19" fmla="*/ 94736 h 753"/>
                <a:gd name="T20" fmla="*/ 2527918 w 1553"/>
                <a:gd name="T21" fmla="*/ 53144 h 753"/>
                <a:gd name="T22" fmla="*/ 2382443 w 1553"/>
                <a:gd name="T23" fmla="*/ 27727 h 753"/>
                <a:gd name="T24" fmla="*/ 2232199 w 1553"/>
                <a:gd name="T25" fmla="*/ 9242 h 753"/>
                <a:gd name="T26" fmla="*/ 2081955 w 1553"/>
                <a:gd name="T27" fmla="*/ 0 h 753"/>
                <a:gd name="T28" fmla="*/ 1931711 w 1553"/>
                <a:gd name="T29" fmla="*/ 4621 h 753"/>
                <a:gd name="T30" fmla="*/ 1783851 w 1553"/>
                <a:gd name="T31" fmla="*/ 18485 h 753"/>
                <a:gd name="T32" fmla="*/ 1633607 w 1553"/>
                <a:gd name="T33" fmla="*/ 43902 h 753"/>
                <a:gd name="T34" fmla="*/ 1488133 w 1553"/>
                <a:gd name="T35" fmla="*/ 78561 h 753"/>
                <a:gd name="T36" fmla="*/ 1345043 w 1553"/>
                <a:gd name="T37" fmla="*/ 122463 h 753"/>
                <a:gd name="T38" fmla="*/ 1206723 w 1553"/>
                <a:gd name="T39" fmla="*/ 175607 h 753"/>
                <a:gd name="T40" fmla="*/ 1070788 w 1553"/>
                <a:gd name="T41" fmla="*/ 240305 h 753"/>
                <a:gd name="T42" fmla="*/ 942007 w 1553"/>
                <a:gd name="T43" fmla="*/ 316556 h 753"/>
                <a:gd name="T44" fmla="*/ 815611 w 1553"/>
                <a:gd name="T45" fmla="*/ 397427 h 753"/>
                <a:gd name="T46" fmla="*/ 701140 w 1553"/>
                <a:gd name="T47" fmla="*/ 489852 h 753"/>
                <a:gd name="T48" fmla="*/ 591437 w 1553"/>
                <a:gd name="T49" fmla="*/ 586898 h 753"/>
                <a:gd name="T50" fmla="*/ 488890 w 1553"/>
                <a:gd name="T51" fmla="*/ 695498 h 753"/>
                <a:gd name="T52" fmla="*/ 393497 w 1553"/>
                <a:gd name="T53" fmla="*/ 808718 h 753"/>
                <a:gd name="T54" fmla="*/ 310028 w 1553"/>
                <a:gd name="T55" fmla="*/ 926560 h 753"/>
                <a:gd name="T56" fmla="*/ 233713 w 1553"/>
                <a:gd name="T57" fmla="*/ 1053645 h 753"/>
                <a:gd name="T58" fmla="*/ 169323 w 1553"/>
                <a:gd name="T59" fmla="*/ 1183040 h 753"/>
                <a:gd name="T60" fmla="*/ 109702 w 1553"/>
                <a:gd name="T61" fmla="*/ 1317056 h 753"/>
                <a:gd name="T62" fmla="*/ 64390 w 1553"/>
                <a:gd name="T63" fmla="*/ 1458004 h 753"/>
                <a:gd name="T64" fmla="*/ 26233 w 1553"/>
                <a:gd name="T65" fmla="*/ 1598952 h 753"/>
                <a:gd name="T66" fmla="*/ 0 w 1553"/>
                <a:gd name="T67" fmla="*/ 1737589 h 753"/>
                <a:gd name="T68" fmla="*/ 529432 w 1553"/>
                <a:gd name="T69" fmla="*/ 1404860 h 753"/>
                <a:gd name="T70" fmla="*/ 1049324 w 1553"/>
                <a:gd name="T71" fmla="*/ 1730658 h 753"/>
                <a:gd name="T72" fmla="*/ 1085097 w 1553"/>
                <a:gd name="T73" fmla="*/ 1640543 h 753"/>
                <a:gd name="T74" fmla="*/ 1130408 w 1553"/>
                <a:gd name="T75" fmla="*/ 1548118 h 753"/>
                <a:gd name="T76" fmla="*/ 1187644 w 1553"/>
                <a:gd name="T77" fmla="*/ 1460315 h 753"/>
                <a:gd name="T78" fmla="*/ 1252035 w 1553"/>
                <a:gd name="T79" fmla="*/ 1377132 h 753"/>
                <a:gd name="T80" fmla="*/ 1325965 w 1553"/>
                <a:gd name="T81" fmla="*/ 1300882 h 753"/>
                <a:gd name="T82" fmla="*/ 1404664 w 1553"/>
                <a:gd name="T83" fmla="*/ 1231563 h 753"/>
                <a:gd name="T84" fmla="*/ 1492902 w 1553"/>
                <a:gd name="T85" fmla="*/ 1171486 h 753"/>
                <a:gd name="T86" fmla="*/ 1585911 w 1553"/>
                <a:gd name="T87" fmla="*/ 1120653 h 753"/>
                <a:gd name="T88" fmla="*/ 1683689 w 1553"/>
                <a:gd name="T89" fmla="*/ 1079061 h 753"/>
                <a:gd name="T90" fmla="*/ 1786236 w 1553"/>
                <a:gd name="T91" fmla="*/ 1046713 h 753"/>
                <a:gd name="T92" fmla="*/ 1891169 w 1553"/>
                <a:gd name="T93" fmla="*/ 1023606 h 753"/>
                <a:gd name="T94" fmla="*/ 1996101 w 1553"/>
                <a:gd name="T95" fmla="*/ 1012053 h 753"/>
                <a:gd name="T96" fmla="*/ 2103418 w 1553"/>
                <a:gd name="T97" fmla="*/ 1012053 h 753"/>
                <a:gd name="T98" fmla="*/ 2210736 w 1553"/>
                <a:gd name="T99" fmla="*/ 1021296 h 753"/>
                <a:gd name="T100" fmla="*/ 2315668 w 1553"/>
                <a:gd name="T101" fmla="*/ 1039781 h 753"/>
                <a:gd name="T102" fmla="*/ 2418215 w 1553"/>
                <a:gd name="T103" fmla="*/ 1072130 h 753"/>
                <a:gd name="T104" fmla="*/ 2515994 w 1553"/>
                <a:gd name="T105" fmla="*/ 1109100 h 753"/>
                <a:gd name="T106" fmla="*/ 2611387 w 1553"/>
                <a:gd name="T107" fmla="*/ 1159933 h 753"/>
                <a:gd name="T108" fmla="*/ 2344286 w 1553"/>
                <a:gd name="T109" fmla="*/ 1349405 h 7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53"/>
                <a:gd name="T166" fmla="*/ 0 h 753"/>
                <a:gd name="T167" fmla="*/ 1553 w 1553"/>
                <a:gd name="T168" fmla="*/ 753 h 7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53" h="753">
                  <a:moveTo>
                    <a:pt x="983" y="584"/>
                  </a:moveTo>
                  <a:lnTo>
                    <a:pt x="1417" y="541"/>
                  </a:lnTo>
                  <a:lnTo>
                    <a:pt x="1552" y="150"/>
                  </a:lnTo>
                  <a:lnTo>
                    <a:pt x="1447" y="227"/>
                  </a:lnTo>
                  <a:lnTo>
                    <a:pt x="1398" y="186"/>
                  </a:lnTo>
                  <a:lnTo>
                    <a:pt x="1347" y="149"/>
                  </a:lnTo>
                  <a:lnTo>
                    <a:pt x="1294" y="116"/>
                  </a:lnTo>
                  <a:lnTo>
                    <a:pt x="1238" y="87"/>
                  </a:lnTo>
                  <a:lnTo>
                    <a:pt x="1181" y="61"/>
                  </a:lnTo>
                  <a:lnTo>
                    <a:pt x="1122" y="41"/>
                  </a:lnTo>
                  <a:lnTo>
                    <a:pt x="1060" y="23"/>
                  </a:lnTo>
                  <a:lnTo>
                    <a:pt x="999" y="12"/>
                  </a:lnTo>
                  <a:lnTo>
                    <a:pt x="936" y="4"/>
                  </a:lnTo>
                  <a:lnTo>
                    <a:pt x="873" y="0"/>
                  </a:lnTo>
                  <a:lnTo>
                    <a:pt x="810" y="2"/>
                  </a:lnTo>
                  <a:lnTo>
                    <a:pt x="748" y="8"/>
                  </a:lnTo>
                  <a:lnTo>
                    <a:pt x="685" y="19"/>
                  </a:lnTo>
                  <a:lnTo>
                    <a:pt x="624" y="34"/>
                  </a:lnTo>
                  <a:lnTo>
                    <a:pt x="564" y="53"/>
                  </a:lnTo>
                  <a:lnTo>
                    <a:pt x="506" y="76"/>
                  </a:lnTo>
                  <a:lnTo>
                    <a:pt x="449" y="104"/>
                  </a:lnTo>
                  <a:lnTo>
                    <a:pt x="395" y="137"/>
                  </a:lnTo>
                  <a:lnTo>
                    <a:pt x="342" y="172"/>
                  </a:lnTo>
                  <a:lnTo>
                    <a:pt x="294" y="212"/>
                  </a:lnTo>
                  <a:lnTo>
                    <a:pt x="248" y="254"/>
                  </a:lnTo>
                  <a:lnTo>
                    <a:pt x="205" y="301"/>
                  </a:lnTo>
                  <a:lnTo>
                    <a:pt x="165" y="350"/>
                  </a:lnTo>
                  <a:lnTo>
                    <a:pt x="130" y="401"/>
                  </a:lnTo>
                  <a:lnTo>
                    <a:pt x="98" y="456"/>
                  </a:lnTo>
                  <a:lnTo>
                    <a:pt x="71" y="512"/>
                  </a:lnTo>
                  <a:lnTo>
                    <a:pt x="46" y="570"/>
                  </a:lnTo>
                  <a:lnTo>
                    <a:pt x="27" y="631"/>
                  </a:lnTo>
                  <a:lnTo>
                    <a:pt x="11" y="692"/>
                  </a:lnTo>
                  <a:lnTo>
                    <a:pt x="0" y="752"/>
                  </a:lnTo>
                  <a:lnTo>
                    <a:pt x="222" y="608"/>
                  </a:lnTo>
                  <a:lnTo>
                    <a:pt x="440" y="749"/>
                  </a:lnTo>
                  <a:lnTo>
                    <a:pt x="455" y="710"/>
                  </a:lnTo>
                  <a:lnTo>
                    <a:pt x="474" y="670"/>
                  </a:lnTo>
                  <a:lnTo>
                    <a:pt x="498" y="632"/>
                  </a:lnTo>
                  <a:lnTo>
                    <a:pt x="525" y="596"/>
                  </a:lnTo>
                  <a:lnTo>
                    <a:pt x="556" y="563"/>
                  </a:lnTo>
                  <a:lnTo>
                    <a:pt x="589" y="533"/>
                  </a:lnTo>
                  <a:lnTo>
                    <a:pt x="626" y="507"/>
                  </a:lnTo>
                  <a:lnTo>
                    <a:pt x="665" y="485"/>
                  </a:lnTo>
                  <a:lnTo>
                    <a:pt x="706" y="467"/>
                  </a:lnTo>
                  <a:lnTo>
                    <a:pt x="749" y="453"/>
                  </a:lnTo>
                  <a:lnTo>
                    <a:pt x="793" y="443"/>
                  </a:lnTo>
                  <a:lnTo>
                    <a:pt x="837" y="438"/>
                  </a:lnTo>
                  <a:lnTo>
                    <a:pt x="882" y="438"/>
                  </a:lnTo>
                  <a:lnTo>
                    <a:pt x="927" y="442"/>
                  </a:lnTo>
                  <a:lnTo>
                    <a:pt x="971" y="450"/>
                  </a:lnTo>
                  <a:lnTo>
                    <a:pt x="1014" y="464"/>
                  </a:lnTo>
                  <a:lnTo>
                    <a:pt x="1055" y="480"/>
                  </a:lnTo>
                  <a:lnTo>
                    <a:pt x="1095" y="502"/>
                  </a:lnTo>
                  <a:lnTo>
                    <a:pt x="983" y="584"/>
                  </a:lnTo>
                </a:path>
              </a:pathLst>
            </a:custGeom>
            <a:ln>
              <a:headEnd/>
              <a:tailEnd/>
            </a:ln>
          </p:spPr>
          <p:style>
            <a:lnRef idx="3">
              <a:schemeClr val="dk1"/>
            </a:lnRef>
            <a:fillRef idx="0">
              <a:schemeClr val="dk1"/>
            </a:fillRef>
            <a:effectRef idx="2">
              <a:schemeClr val="dk1"/>
            </a:effectRef>
            <a:fontRef idx="minor">
              <a:schemeClr val="tx1"/>
            </a:fontRef>
          </p:style>
          <p:txBody>
            <a:bodyPr lIns="93296" tIns="46648" rIns="93296" bIns="46648"/>
            <a:lstStyle/>
            <a:p>
              <a:endParaRPr lang="fa-IR"/>
            </a:p>
          </p:txBody>
        </p:sp>
        <p:sp>
          <p:nvSpPr>
            <p:cNvPr id="22" name="Rectangle 6"/>
            <p:cNvSpPr>
              <a:spLocks noChangeArrowheads="1"/>
            </p:cNvSpPr>
            <p:nvPr/>
          </p:nvSpPr>
          <p:spPr bwMode="blackWhite">
            <a:xfrm>
              <a:off x="3429203" y="1825079"/>
              <a:ext cx="2429761" cy="307777"/>
            </a:xfrm>
            <a:prstGeom prst="rect">
              <a:avLst/>
            </a:prstGeom>
            <a:noFill/>
            <a:ln w="9525">
              <a:noFill/>
              <a:miter lim="800000"/>
              <a:headEnd/>
              <a:tailEnd/>
            </a:ln>
          </p:spPr>
          <p:txBody>
            <a:bodyPr lIns="0" tIns="0" rIns="0" bIns="0" anchor="ctr" anchorCtr="1">
              <a:spAutoFit/>
            </a:bodyPr>
            <a:lstStyle/>
            <a:p>
              <a:pPr algn="ctr" defTabSz="803384">
                <a:buSzPct val="120000"/>
              </a:pPr>
              <a:r>
                <a:rPr lang="fa-IR" altLang="zh-CN" sz="2000" dirty="0">
                  <a:cs typeface="B Nazanin" pitchFamily="2" charset="-78"/>
                </a:rPr>
                <a:t>ارکان تصمیم گیرنده</a:t>
              </a:r>
              <a:endParaRPr lang="en-US" altLang="zh-CN" sz="2000" dirty="0">
                <a:cs typeface="B Nazanin" pitchFamily="2" charset="-78"/>
              </a:endParaRPr>
            </a:p>
          </p:txBody>
        </p:sp>
      </p:grpSp>
      <p:grpSp>
        <p:nvGrpSpPr>
          <p:cNvPr id="23" name="Group 22"/>
          <p:cNvGrpSpPr/>
          <p:nvPr/>
        </p:nvGrpSpPr>
        <p:grpSpPr>
          <a:xfrm>
            <a:off x="6436978" y="2195874"/>
            <a:ext cx="1929229" cy="3393366"/>
            <a:chOff x="4912977" y="2195874"/>
            <a:chExt cx="1929229" cy="3393366"/>
          </a:xfrm>
        </p:grpSpPr>
        <p:sp>
          <p:nvSpPr>
            <p:cNvPr id="24" name="Freeform 5"/>
            <p:cNvSpPr>
              <a:spLocks/>
            </p:cNvSpPr>
            <p:nvPr/>
          </p:nvSpPr>
          <p:spPr bwMode="blackWhite">
            <a:xfrm>
              <a:off x="4912977" y="2195874"/>
              <a:ext cx="1929229" cy="3393366"/>
            </a:xfrm>
            <a:custGeom>
              <a:avLst/>
              <a:gdLst>
                <a:gd name="T0" fmla="*/ 681896 w 793"/>
                <a:gd name="T1" fmla="*/ 3039424 h 1440"/>
                <a:gd name="T2" fmla="*/ 810646 w 793"/>
                <a:gd name="T3" fmla="*/ 2979374 h 1440"/>
                <a:gd name="T4" fmla="*/ 934627 w 793"/>
                <a:gd name="T5" fmla="*/ 2910087 h 1440"/>
                <a:gd name="T6" fmla="*/ 1053839 w 793"/>
                <a:gd name="T7" fmla="*/ 2829251 h 1440"/>
                <a:gd name="T8" fmla="*/ 1168284 w 793"/>
                <a:gd name="T9" fmla="*/ 2741486 h 1440"/>
                <a:gd name="T10" fmla="*/ 1275575 w 793"/>
                <a:gd name="T11" fmla="*/ 2646793 h 1440"/>
                <a:gd name="T12" fmla="*/ 1373329 w 793"/>
                <a:gd name="T13" fmla="*/ 2545171 h 1440"/>
                <a:gd name="T14" fmla="*/ 1468699 w 793"/>
                <a:gd name="T15" fmla="*/ 2436620 h 1440"/>
                <a:gd name="T16" fmla="*/ 1549764 w 793"/>
                <a:gd name="T17" fmla="*/ 2321140 h 1440"/>
                <a:gd name="T18" fmla="*/ 1626060 w 793"/>
                <a:gd name="T19" fmla="*/ 2201041 h 1440"/>
                <a:gd name="T20" fmla="*/ 1690435 w 793"/>
                <a:gd name="T21" fmla="*/ 2078633 h 1440"/>
                <a:gd name="T22" fmla="*/ 1750041 w 793"/>
                <a:gd name="T23" fmla="*/ 1949296 h 1440"/>
                <a:gd name="T24" fmla="*/ 1795342 w 793"/>
                <a:gd name="T25" fmla="*/ 1815340 h 1440"/>
                <a:gd name="T26" fmla="*/ 1835874 w 793"/>
                <a:gd name="T27" fmla="*/ 1679074 h 1440"/>
                <a:gd name="T28" fmla="*/ 1862101 w 793"/>
                <a:gd name="T29" fmla="*/ 1542808 h 1440"/>
                <a:gd name="T30" fmla="*/ 1881175 w 793"/>
                <a:gd name="T31" fmla="*/ 1404232 h 1440"/>
                <a:gd name="T32" fmla="*/ 1888328 w 793"/>
                <a:gd name="T33" fmla="*/ 1263347 h 1440"/>
                <a:gd name="T34" fmla="*/ 1883559 w 793"/>
                <a:gd name="T35" fmla="*/ 1124771 h 1440"/>
                <a:gd name="T36" fmla="*/ 1874022 w 793"/>
                <a:gd name="T37" fmla="*/ 986196 h 1440"/>
                <a:gd name="T38" fmla="*/ 1847795 w 793"/>
                <a:gd name="T39" fmla="*/ 847620 h 1440"/>
                <a:gd name="T40" fmla="*/ 1816800 w 793"/>
                <a:gd name="T41" fmla="*/ 711354 h 1440"/>
                <a:gd name="T42" fmla="*/ 1773884 w 793"/>
                <a:gd name="T43" fmla="*/ 575088 h 1440"/>
                <a:gd name="T44" fmla="*/ 1721430 w 793"/>
                <a:gd name="T45" fmla="*/ 445751 h 1440"/>
                <a:gd name="T46" fmla="*/ 1661824 w 793"/>
                <a:gd name="T47" fmla="*/ 316414 h 1440"/>
                <a:gd name="T48" fmla="*/ 1590296 w 793"/>
                <a:gd name="T49" fmla="*/ 194006 h 1440"/>
                <a:gd name="T50" fmla="*/ 1523537 w 793"/>
                <a:gd name="T51" fmla="*/ 94693 h 1440"/>
                <a:gd name="T52" fmla="*/ 1452010 w 793"/>
                <a:gd name="T53" fmla="*/ 0 h 1440"/>
                <a:gd name="T54" fmla="*/ 1242196 w 793"/>
                <a:gd name="T55" fmla="*/ 570469 h 1440"/>
                <a:gd name="T56" fmla="*/ 660438 w 793"/>
                <a:gd name="T57" fmla="*/ 646686 h 1440"/>
                <a:gd name="T58" fmla="*/ 700970 w 793"/>
                <a:gd name="T59" fmla="*/ 711354 h 1440"/>
                <a:gd name="T60" fmla="*/ 753424 w 793"/>
                <a:gd name="T61" fmla="*/ 801429 h 1440"/>
                <a:gd name="T62" fmla="*/ 791572 w 793"/>
                <a:gd name="T63" fmla="*/ 898431 h 1440"/>
                <a:gd name="T64" fmla="*/ 822567 w 793"/>
                <a:gd name="T65" fmla="*/ 995434 h 1440"/>
                <a:gd name="T66" fmla="*/ 841641 w 793"/>
                <a:gd name="T67" fmla="*/ 1097056 h 1440"/>
                <a:gd name="T68" fmla="*/ 851178 w 793"/>
                <a:gd name="T69" fmla="*/ 1198679 h 1440"/>
                <a:gd name="T70" fmla="*/ 846410 w 793"/>
                <a:gd name="T71" fmla="*/ 1302610 h 1440"/>
                <a:gd name="T72" fmla="*/ 834488 w 793"/>
                <a:gd name="T73" fmla="*/ 1404232 h 1440"/>
                <a:gd name="T74" fmla="*/ 808262 w 793"/>
                <a:gd name="T75" fmla="*/ 1505854 h 1440"/>
                <a:gd name="T76" fmla="*/ 774882 w 793"/>
                <a:gd name="T77" fmla="*/ 1602857 h 1440"/>
                <a:gd name="T78" fmla="*/ 729581 w 793"/>
                <a:gd name="T79" fmla="*/ 1695241 h 1440"/>
                <a:gd name="T80" fmla="*/ 677128 w 793"/>
                <a:gd name="T81" fmla="*/ 1783005 h 1440"/>
                <a:gd name="T82" fmla="*/ 612753 w 793"/>
                <a:gd name="T83" fmla="*/ 1866151 h 1440"/>
                <a:gd name="T84" fmla="*/ 541225 w 793"/>
                <a:gd name="T85" fmla="*/ 1942367 h 1440"/>
                <a:gd name="T86" fmla="*/ 460161 w 793"/>
                <a:gd name="T87" fmla="*/ 2011655 h 1440"/>
                <a:gd name="T88" fmla="*/ 371943 w 793"/>
                <a:gd name="T89" fmla="*/ 2069395 h 1440"/>
                <a:gd name="T90" fmla="*/ 269420 w 793"/>
                <a:gd name="T91" fmla="*/ 1757600 h 1440"/>
                <a:gd name="T92" fmla="*/ 0 w 793"/>
                <a:gd name="T93" fmla="*/ 2699914 h 1440"/>
                <a:gd name="T94" fmla="*/ 765345 w 793"/>
                <a:gd name="T95" fmla="*/ 3323503 h 1440"/>
                <a:gd name="T96" fmla="*/ 681896 w 793"/>
                <a:gd name="T97" fmla="*/ 3039424 h 14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3"/>
                <a:gd name="T148" fmla="*/ 0 h 1440"/>
                <a:gd name="T149" fmla="*/ 793 w 793"/>
                <a:gd name="T150" fmla="*/ 1440 h 14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3" h="1440">
                  <a:moveTo>
                    <a:pt x="286" y="1316"/>
                  </a:moveTo>
                  <a:lnTo>
                    <a:pt x="340" y="1290"/>
                  </a:lnTo>
                  <a:lnTo>
                    <a:pt x="392" y="1260"/>
                  </a:lnTo>
                  <a:lnTo>
                    <a:pt x="442" y="1225"/>
                  </a:lnTo>
                  <a:lnTo>
                    <a:pt x="490" y="1187"/>
                  </a:lnTo>
                  <a:lnTo>
                    <a:pt x="535" y="1146"/>
                  </a:lnTo>
                  <a:lnTo>
                    <a:pt x="576" y="1102"/>
                  </a:lnTo>
                  <a:lnTo>
                    <a:pt x="616" y="1055"/>
                  </a:lnTo>
                  <a:lnTo>
                    <a:pt x="650" y="1005"/>
                  </a:lnTo>
                  <a:lnTo>
                    <a:pt x="682" y="953"/>
                  </a:lnTo>
                  <a:lnTo>
                    <a:pt x="709" y="900"/>
                  </a:lnTo>
                  <a:lnTo>
                    <a:pt x="734" y="844"/>
                  </a:lnTo>
                  <a:lnTo>
                    <a:pt x="753" y="786"/>
                  </a:lnTo>
                  <a:lnTo>
                    <a:pt x="770" y="727"/>
                  </a:lnTo>
                  <a:lnTo>
                    <a:pt x="781" y="668"/>
                  </a:lnTo>
                  <a:lnTo>
                    <a:pt x="789" y="608"/>
                  </a:lnTo>
                  <a:lnTo>
                    <a:pt x="792" y="547"/>
                  </a:lnTo>
                  <a:lnTo>
                    <a:pt x="790" y="487"/>
                  </a:lnTo>
                  <a:lnTo>
                    <a:pt x="786" y="427"/>
                  </a:lnTo>
                  <a:lnTo>
                    <a:pt x="775" y="367"/>
                  </a:lnTo>
                  <a:lnTo>
                    <a:pt x="762" y="308"/>
                  </a:lnTo>
                  <a:lnTo>
                    <a:pt x="744" y="249"/>
                  </a:lnTo>
                  <a:lnTo>
                    <a:pt x="722" y="193"/>
                  </a:lnTo>
                  <a:lnTo>
                    <a:pt x="697" y="137"/>
                  </a:lnTo>
                  <a:lnTo>
                    <a:pt x="667" y="84"/>
                  </a:lnTo>
                  <a:lnTo>
                    <a:pt x="639" y="41"/>
                  </a:lnTo>
                  <a:lnTo>
                    <a:pt x="609" y="0"/>
                  </a:lnTo>
                  <a:lnTo>
                    <a:pt x="521" y="247"/>
                  </a:lnTo>
                  <a:lnTo>
                    <a:pt x="277" y="280"/>
                  </a:lnTo>
                  <a:lnTo>
                    <a:pt x="294" y="308"/>
                  </a:lnTo>
                  <a:lnTo>
                    <a:pt x="316" y="347"/>
                  </a:lnTo>
                  <a:lnTo>
                    <a:pt x="332" y="389"/>
                  </a:lnTo>
                  <a:lnTo>
                    <a:pt x="345" y="431"/>
                  </a:lnTo>
                  <a:lnTo>
                    <a:pt x="353" y="475"/>
                  </a:lnTo>
                  <a:lnTo>
                    <a:pt x="357" y="519"/>
                  </a:lnTo>
                  <a:lnTo>
                    <a:pt x="355" y="564"/>
                  </a:lnTo>
                  <a:lnTo>
                    <a:pt x="350" y="608"/>
                  </a:lnTo>
                  <a:lnTo>
                    <a:pt x="339" y="652"/>
                  </a:lnTo>
                  <a:lnTo>
                    <a:pt x="325" y="694"/>
                  </a:lnTo>
                  <a:lnTo>
                    <a:pt x="306" y="734"/>
                  </a:lnTo>
                  <a:lnTo>
                    <a:pt x="284" y="772"/>
                  </a:lnTo>
                  <a:lnTo>
                    <a:pt x="257" y="808"/>
                  </a:lnTo>
                  <a:lnTo>
                    <a:pt x="227" y="841"/>
                  </a:lnTo>
                  <a:lnTo>
                    <a:pt x="193" y="871"/>
                  </a:lnTo>
                  <a:lnTo>
                    <a:pt x="156" y="896"/>
                  </a:lnTo>
                  <a:lnTo>
                    <a:pt x="113" y="761"/>
                  </a:lnTo>
                  <a:lnTo>
                    <a:pt x="0" y="1169"/>
                  </a:lnTo>
                  <a:lnTo>
                    <a:pt x="321" y="1439"/>
                  </a:lnTo>
                  <a:lnTo>
                    <a:pt x="286" y="1316"/>
                  </a:lnTo>
                </a:path>
              </a:pathLst>
            </a:custGeom>
            <a:ln>
              <a:headEnd/>
              <a:tailEnd/>
            </a:ln>
          </p:spPr>
          <p:style>
            <a:lnRef idx="3">
              <a:schemeClr val="dk1"/>
            </a:lnRef>
            <a:fillRef idx="0">
              <a:schemeClr val="dk1"/>
            </a:fillRef>
            <a:effectRef idx="2">
              <a:schemeClr val="dk1"/>
            </a:effectRef>
            <a:fontRef idx="minor">
              <a:schemeClr val="tx1"/>
            </a:fontRef>
          </p:style>
          <p:txBody>
            <a:bodyPr lIns="93296" tIns="46648" rIns="93296" bIns="46648"/>
            <a:lstStyle/>
            <a:p>
              <a:endParaRPr lang="fa-IR"/>
            </a:p>
          </p:txBody>
        </p:sp>
        <p:sp>
          <p:nvSpPr>
            <p:cNvPr id="25" name="Rectangle 7"/>
            <p:cNvSpPr>
              <a:spLocks noChangeArrowheads="1"/>
            </p:cNvSpPr>
            <p:nvPr/>
          </p:nvSpPr>
          <p:spPr bwMode="blackWhite">
            <a:xfrm>
              <a:off x="5715715" y="3697287"/>
              <a:ext cx="1088533" cy="307777"/>
            </a:xfrm>
            <a:prstGeom prst="rect">
              <a:avLst/>
            </a:prstGeom>
            <a:noFill/>
            <a:ln w="9525">
              <a:noFill/>
              <a:miter lim="800000"/>
              <a:headEnd/>
              <a:tailEnd/>
            </a:ln>
          </p:spPr>
          <p:txBody>
            <a:bodyPr lIns="0" tIns="0" rIns="0" bIns="0" anchor="ctr" anchorCtr="1">
              <a:spAutoFit/>
            </a:bodyPr>
            <a:lstStyle/>
            <a:p>
              <a:pPr algn="ctr" defTabSz="803384">
                <a:buSzPct val="120000"/>
              </a:pPr>
              <a:r>
                <a:rPr lang="fa-IR" altLang="zh-CN" sz="2000" dirty="0">
                  <a:cs typeface="B Nazanin" pitchFamily="2" charset="-78"/>
                </a:rPr>
                <a:t>ارکان اجرایی</a:t>
              </a:r>
              <a:endParaRPr lang="en-US" altLang="zh-CN" sz="2000" dirty="0">
                <a:cs typeface="B Nazanin" pitchFamily="2" charset="-78"/>
              </a:endParaRPr>
            </a:p>
          </p:txBody>
        </p:sp>
      </p:grpSp>
      <p:grpSp>
        <p:nvGrpSpPr>
          <p:cNvPr id="26" name="Group 25"/>
          <p:cNvGrpSpPr/>
          <p:nvPr/>
        </p:nvGrpSpPr>
        <p:grpSpPr>
          <a:xfrm>
            <a:off x="3825796" y="2966873"/>
            <a:ext cx="2970787" cy="2521943"/>
            <a:chOff x="2301795" y="2966872"/>
            <a:chExt cx="2970787" cy="2521943"/>
          </a:xfrm>
        </p:grpSpPr>
        <p:sp>
          <p:nvSpPr>
            <p:cNvPr id="27" name="Freeform 4"/>
            <p:cNvSpPr>
              <a:spLocks/>
            </p:cNvSpPr>
            <p:nvPr/>
          </p:nvSpPr>
          <p:spPr bwMode="blackWhite">
            <a:xfrm>
              <a:off x="2301795" y="2966872"/>
              <a:ext cx="2970787" cy="2521943"/>
            </a:xfrm>
            <a:custGeom>
              <a:avLst/>
              <a:gdLst>
                <a:gd name="T0" fmla="*/ 2909091 w 1221"/>
                <a:gd name="T1" fmla="*/ 2404810 h 1071"/>
                <a:gd name="T2" fmla="*/ 2389269 w 1221"/>
                <a:gd name="T3" fmla="*/ 1954773 h 1071"/>
                <a:gd name="T4" fmla="*/ 2577645 w 1221"/>
                <a:gd name="T5" fmla="*/ 1453963 h 1071"/>
                <a:gd name="T6" fmla="*/ 2475112 w 1221"/>
                <a:gd name="T7" fmla="*/ 1465503 h 1071"/>
                <a:gd name="T8" fmla="*/ 2370193 w 1221"/>
                <a:gd name="T9" fmla="*/ 1467811 h 1071"/>
                <a:gd name="T10" fmla="*/ 2265275 w 1221"/>
                <a:gd name="T11" fmla="*/ 1463195 h 1071"/>
                <a:gd name="T12" fmla="*/ 2160357 w 1221"/>
                <a:gd name="T13" fmla="*/ 1444732 h 1071"/>
                <a:gd name="T14" fmla="*/ 2062593 w 1221"/>
                <a:gd name="T15" fmla="*/ 1417037 h 1071"/>
                <a:gd name="T16" fmla="*/ 1962444 w 1221"/>
                <a:gd name="T17" fmla="*/ 1382419 h 1071"/>
                <a:gd name="T18" fmla="*/ 1869448 w 1221"/>
                <a:gd name="T19" fmla="*/ 1336262 h 1071"/>
                <a:gd name="T20" fmla="*/ 1781222 w 1221"/>
                <a:gd name="T21" fmla="*/ 1283180 h 1071"/>
                <a:gd name="T22" fmla="*/ 1700149 w 1221"/>
                <a:gd name="T23" fmla="*/ 1218560 h 1071"/>
                <a:gd name="T24" fmla="*/ 1626229 w 1221"/>
                <a:gd name="T25" fmla="*/ 1144708 h 1071"/>
                <a:gd name="T26" fmla="*/ 1557079 w 1221"/>
                <a:gd name="T27" fmla="*/ 1068548 h 1071"/>
                <a:gd name="T28" fmla="*/ 1499851 w 1221"/>
                <a:gd name="T29" fmla="*/ 985464 h 1071"/>
                <a:gd name="T30" fmla="*/ 1452161 w 1221"/>
                <a:gd name="T31" fmla="*/ 900073 h 1071"/>
                <a:gd name="T32" fmla="*/ 1416393 w 1221"/>
                <a:gd name="T33" fmla="*/ 812373 h 1071"/>
                <a:gd name="T34" fmla="*/ 1385395 w 1221"/>
                <a:gd name="T35" fmla="*/ 724674 h 1071"/>
                <a:gd name="T36" fmla="*/ 1366319 w 1221"/>
                <a:gd name="T37" fmla="*/ 630051 h 1071"/>
                <a:gd name="T38" fmla="*/ 1354396 w 1221"/>
                <a:gd name="T39" fmla="*/ 535428 h 1071"/>
                <a:gd name="T40" fmla="*/ 1697764 w 1221"/>
                <a:gd name="T41" fmla="*/ 535428 h 1071"/>
                <a:gd name="T42" fmla="*/ 877496 w 1221"/>
                <a:gd name="T43" fmla="*/ 0 h 1071"/>
                <a:gd name="T44" fmla="*/ 0 w 1221"/>
                <a:gd name="T45" fmla="*/ 542351 h 1071"/>
                <a:gd name="T46" fmla="*/ 319523 w 1221"/>
                <a:gd name="T47" fmla="*/ 540043 h 1071"/>
                <a:gd name="T48" fmla="*/ 331446 w 1221"/>
                <a:gd name="T49" fmla="*/ 683132 h 1071"/>
                <a:gd name="T50" fmla="*/ 352906 w 1221"/>
                <a:gd name="T51" fmla="*/ 826220 h 1071"/>
                <a:gd name="T52" fmla="*/ 383905 w 1221"/>
                <a:gd name="T53" fmla="*/ 967001 h 1071"/>
                <a:gd name="T54" fmla="*/ 424441 w 1221"/>
                <a:gd name="T55" fmla="*/ 1105474 h 1071"/>
                <a:gd name="T56" fmla="*/ 476900 w 1221"/>
                <a:gd name="T57" fmla="*/ 1241639 h 1071"/>
                <a:gd name="T58" fmla="*/ 541282 w 1221"/>
                <a:gd name="T59" fmla="*/ 1373188 h 1071"/>
                <a:gd name="T60" fmla="*/ 612817 w 1221"/>
                <a:gd name="T61" fmla="*/ 1500121 h 1071"/>
                <a:gd name="T62" fmla="*/ 693890 w 1221"/>
                <a:gd name="T63" fmla="*/ 1620131 h 1071"/>
                <a:gd name="T64" fmla="*/ 782116 w 1221"/>
                <a:gd name="T65" fmla="*/ 1733217 h 1071"/>
                <a:gd name="T66" fmla="*/ 879881 w 1221"/>
                <a:gd name="T67" fmla="*/ 1839379 h 1071"/>
                <a:gd name="T68" fmla="*/ 984799 w 1221"/>
                <a:gd name="T69" fmla="*/ 1940926 h 1071"/>
                <a:gd name="T70" fmla="*/ 1094486 w 1221"/>
                <a:gd name="T71" fmla="*/ 2035549 h 1071"/>
                <a:gd name="T72" fmla="*/ 1213711 w 1221"/>
                <a:gd name="T73" fmla="*/ 2120940 h 1071"/>
                <a:gd name="T74" fmla="*/ 1340089 w 1221"/>
                <a:gd name="T75" fmla="*/ 2194792 h 1071"/>
                <a:gd name="T76" fmla="*/ 1471237 w 1221"/>
                <a:gd name="T77" fmla="*/ 2264028 h 1071"/>
                <a:gd name="T78" fmla="*/ 1604769 w 1221"/>
                <a:gd name="T79" fmla="*/ 2324033 h 1071"/>
                <a:gd name="T80" fmla="*/ 1745454 w 1221"/>
                <a:gd name="T81" fmla="*/ 2370191 h 1071"/>
                <a:gd name="T82" fmla="*/ 1886140 w 1221"/>
                <a:gd name="T83" fmla="*/ 2411733 h 1071"/>
                <a:gd name="T84" fmla="*/ 2031594 w 1221"/>
                <a:gd name="T85" fmla="*/ 2439428 h 1071"/>
                <a:gd name="T86" fmla="*/ 2177049 w 1221"/>
                <a:gd name="T87" fmla="*/ 2462506 h 1071"/>
                <a:gd name="T88" fmla="*/ 2324888 w 1221"/>
                <a:gd name="T89" fmla="*/ 2469430 h 1071"/>
                <a:gd name="T90" fmla="*/ 2472727 w 1221"/>
                <a:gd name="T91" fmla="*/ 2469430 h 1071"/>
                <a:gd name="T92" fmla="*/ 2618182 w 1221"/>
                <a:gd name="T93" fmla="*/ 2460199 h 1071"/>
                <a:gd name="T94" fmla="*/ 2766021 w 1221"/>
                <a:gd name="T95" fmla="*/ 2437120 h 1071"/>
                <a:gd name="T96" fmla="*/ 2909091 w 1221"/>
                <a:gd name="T97" fmla="*/ 2404810 h 10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21"/>
                <a:gd name="T148" fmla="*/ 0 h 1071"/>
                <a:gd name="T149" fmla="*/ 1221 w 1221"/>
                <a:gd name="T150" fmla="*/ 1071 h 10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21" h="1071">
                  <a:moveTo>
                    <a:pt x="1220" y="1042"/>
                  </a:moveTo>
                  <a:lnTo>
                    <a:pt x="1002" y="847"/>
                  </a:lnTo>
                  <a:lnTo>
                    <a:pt x="1081" y="630"/>
                  </a:lnTo>
                  <a:lnTo>
                    <a:pt x="1038" y="635"/>
                  </a:lnTo>
                  <a:lnTo>
                    <a:pt x="994" y="636"/>
                  </a:lnTo>
                  <a:lnTo>
                    <a:pt x="950" y="634"/>
                  </a:lnTo>
                  <a:lnTo>
                    <a:pt x="906" y="626"/>
                  </a:lnTo>
                  <a:lnTo>
                    <a:pt x="865" y="614"/>
                  </a:lnTo>
                  <a:lnTo>
                    <a:pt x="823" y="599"/>
                  </a:lnTo>
                  <a:lnTo>
                    <a:pt x="784" y="579"/>
                  </a:lnTo>
                  <a:lnTo>
                    <a:pt x="747" y="556"/>
                  </a:lnTo>
                  <a:lnTo>
                    <a:pt x="713" y="528"/>
                  </a:lnTo>
                  <a:lnTo>
                    <a:pt x="682" y="496"/>
                  </a:lnTo>
                  <a:lnTo>
                    <a:pt x="653" y="463"/>
                  </a:lnTo>
                  <a:lnTo>
                    <a:pt x="629" y="427"/>
                  </a:lnTo>
                  <a:lnTo>
                    <a:pt x="609" y="390"/>
                  </a:lnTo>
                  <a:lnTo>
                    <a:pt x="594" y="352"/>
                  </a:lnTo>
                  <a:lnTo>
                    <a:pt x="581" y="314"/>
                  </a:lnTo>
                  <a:lnTo>
                    <a:pt x="573" y="273"/>
                  </a:lnTo>
                  <a:lnTo>
                    <a:pt x="568" y="232"/>
                  </a:lnTo>
                  <a:lnTo>
                    <a:pt x="712" y="232"/>
                  </a:lnTo>
                  <a:lnTo>
                    <a:pt x="368" y="0"/>
                  </a:lnTo>
                  <a:lnTo>
                    <a:pt x="0" y="235"/>
                  </a:lnTo>
                  <a:lnTo>
                    <a:pt x="134" y="234"/>
                  </a:lnTo>
                  <a:lnTo>
                    <a:pt x="139" y="296"/>
                  </a:lnTo>
                  <a:lnTo>
                    <a:pt x="148" y="358"/>
                  </a:lnTo>
                  <a:lnTo>
                    <a:pt x="161" y="419"/>
                  </a:lnTo>
                  <a:lnTo>
                    <a:pt x="178" y="479"/>
                  </a:lnTo>
                  <a:lnTo>
                    <a:pt x="200" y="538"/>
                  </a:lnTo>
                  <a:lnTo>
                    <a:pt x="227" y="595"/>
                  </a:lnTo>
                  <a:lnTo>
                    <a:pt x="257" y="650"/>
                  </a:lnTo>
                  <a:lnTo>
                    <a:pt x="291" y="702"/>
                  </a:lnTo>
                  <a:lnTo>
                    <a:pt x="328" y="751"/>
                  </a:lnTo>
                  <a:lnTo>
                    <a:pt x="369" y="797"/>
                  </a:lnTo>
                  <a:lnTo>
                    <a:pt x="413" y="841"/>
                  </a:lnTo>
                  <a:lnTo>
                    <a:pt x="459" y="882"/>
                  </a:lnTo>
                  <a:lnTo>
                    <a:pt x="509" y="919"/>
                  </a:lnTo>
                  <a:lnTo>
                    <a:pt x="562" y="951"/>
                  </a:lnTo>
                  <a:lnTo>
                    <a:pt x="617" y="981"/>
                  </a:lnTo>
                  <a:lnTo>
                    <a:pt x="673" y="1007"/>
                  </a:lnTo>
                  <a:lnTo>
                    <a:pt x="732" y="1027"/>
                  </a:lnTo>
                  <a:lnTo>
                    <a:pt x="791" y="1045"/>
                  </a:lnTo>
                  <a:lnTo>
                    <a:pt x="852" y="1057"/>
                  </a:lnTo>
                  <a:lnTo>
                    <a:pt x="913" y="1067"/>
                  </a:lnTo>
                  <a:lnTo>
                    <a:pt x="975" y="1070"/>
                  </a:lnTo>
                  <a:lnTo>
                    <a:pt x="1037" y="1070"/>
                  </a:lnTo>
                  <a:lnTo>
                    <a:pt x="1098" y="1066"/>
                  </a:lnTo>
                  <a:lnTo>
                    <a:pt x="1160" y="1056"/>
                  </a:lnTo>
                  <a:lnTo>
                    <a:pt x="1220" y="1042"/>
                  </a:lnTo>
                </a:path>
              </a:pathLst>
            </a:custGeom>
            <a:ln>
              <a:headEnd/>
              <a:tailEnd/>
            </a:ln>
          </p:spPr>
          <p:style>
            <a:lnRef idx="3">
              <a:schemeClr val="dk1"/>
            </a:lnRef>
            <a:fillRef idx="0">
              <a:schemeClr val="dk1"/>
            </a:fillRef>
            <a:effectRef idx="2">
              <a:schemeClr val="dk1"/>
            </a:effectRef>
            <a:fontRef idx="minor">
              <a:schemeClr val="tx1"/>
            </a:fontRef>
          </p:style>
          <p:txBody>
            <a:bodyPr lIns="93296" tIns="46648" rIns="93296" bIns="46648"/>
            <a:lstStyle/>
            <a:p>
              <a:endParaRPr lang="fa-IR"/>
            </a:p>
          </p:txBody>
        </p:sp>
        <p:sp>
          <p:nvSpPr>
            <p:cNvPr id="28" name="Rectangle 8"/>
            <p:cNvSpPr>
              <a:spLocks noChangeArrowheads="1"/>
            </p:cNvSpPr>
            <p:nvPr/>
          </p:nvSpPr>
          <p:spPr bwMode="blackWhite">
            <a:xfrm>
              <a:off x="2699792" y="3789040"/>
              <a:ext cx="1067475" cy="307777"/>
            </a:xfrm>
            <a:prstGeom prst="rect">
              <a:avLst/>
            </a:prstGeom>
            <a:noFill/>
            <a:ln w="9525">
              <a:noFill/>
              <a:miter lim="800000"/>
              <a:headEnd/>
              <a:tailEnd/>
            </a:ln>
          </p:spPr>
          <p:txBody>
            <a:bodyPr lIns="0" tIns="0" rIns="0" bIns="0" anchor="ctr" anchorCtr="1">
              <a:spAutoFit/>
            </a:bodyPr>
            <a:lstStyle/>
            <a:p>
              <a:pPr algn="ctr" defTabSz="803384">
                <a:buSzPct val="120000"/>
              </a:pPr>
              <a:r>
                <a:rPr lang="fa-IR" altLang="zh-CN" sz="2000" dirty="0">
                  <a:cs typeface="B Nazanin" pitchFamily="2" charset="-78"/>
                </a:rPr>
                <a:t>ارکان نظارتی</a:t>
              </a:r>
              <a:endParaRPr lang="en-US" altLang="zh-CN" sz="2000" dirty="0">
                <a:cs typeface="B Nazanin" pitchFamily="2" charset="-78"/>
              </a:endParaRPr>
            </a:p>
          </p:txBody>
        </p:sp>
      </p:grpSp>
      <p:sp>
        <p:nvSpPr>
          <p:cNvPr id="5" name="Title 1"/>
          <p:cNvSpPr txBox="1">
            <a:spLocks/>
          </p:cNvSpPr>
          <p:nvPr/>
        </p:nvSpPr>
        <p:spPr bwMode="white">
          <a:xfrm>
            <a:off x="1981200" y="188641"/>
            <a:ext cx="84582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rtl="1"/>
            <a:r>
              <a:rPr lang="fa-IR" altLang="ko-KR" sz="2400" b="1" i="1" dirty="0">
                <a:solidFill>
                  <a:schemeClr val="bg1"/>
                </a:solidFill>
                <a:cs typeface="B Mitra" pitchFamily="2" charset="-78"/>
              </a:rPr>
              <a:t>ساختار کلی صنــدوق سرمایه گذاری </a:t>
            </a:r>
            <a:endParaRPr lang="en-US" sz="2400" b="1" i="1" kern="0" dirty="0">
              <a:solidFill>
                <a:schemeClr val="bg1"/>
              </a:solidFill>
              <a:latin typeface="+mj-lt"/>
              <a:ea typeface="+mj-ea"/>
              <a:cs typeface="B Mitra" pitchFamily="2" charset="-78"/>
            </a:endParaRPr>
          </a:p>
        </p:txBody>
      </p:sp>
      <p:pic>
        <p:nvPicPr>
          <p:cNvPr id="9" name="Picture 8" descr="D:\TIR MAH\صندوق زمین و ساختمان\ppt\construction\animation\arrow15.gif"/>
          <p:cNvPicPr>
            <a:picLocks noChangeAspect="1" noChangeArrowheads="1" noCrop="1"/>
          </p:cNvPicPr>
          <p:nvPr/>
        </p:nvPicPr>
        <p:blipFill>
          <a:blip r:embed="rId2"/>
          <a:srcRect/>
          <a:stretch>
            <a:fillRect/>
          </a:stretch>
        </p:blipFill>
        <p:spPr bwMode="auto">
          <a:xfrm>
            <a:off x="4383331" y="3396704"/>
            <a:ext cx="1224136" cy="216024"/>
          </a:xfrm>
          <a:prstGeom prst="rect">
            <a:avLst/>
          </a:prstGeom>
          <a:noFill/>
        </p:spPr>
      </p:pic>
      <p:grpSp>
        <p:nvGrpSpPr>
          <p:cNvPr id="36" name="Group 35"/>
          <p:cNvGrpSpPr/>
          <p:nvPr/>
        </p:nvGrpSpPr>
        <p:grpSpPr>
          <a:xfrm>
            <a:off x="3577966" y="519636"/>
            <a:ext cx="1503617" cy="1691579"/>
            <a:chOff x="2339752" y="1124744"/>
            <a:chExt cx="1503617" cy="1691579"/>
          </a:xfrm>
        </p:grpSpPr>
        <p:sp>
          <p:nvSpPr>
            <p:cNvPr id="10" name="TextBox 9"/>
            <p:cNvSpPr txBox="1"/>
            <p:nvPr/>
          </p:nvSpPr>
          <p:spPr>
            <a:xfrm>
              <a:off x="2339752" y="2477769"/>
              <a:ext cx="1500768"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fa-IR" altLang="ko-KR" sz="1600" dirty="0">
                  <a:latin typeface="Times New Roman" pitchFamily="18" charset="0"/>
                  <a:cs typeface="B Nazanin" pitchFamily="2" charset="-78"/>
                </a:rPr>
                <a:t>ارکان تصمیم گیرنده</a:t>
              </a:r>
              <a:endParaRPr lang="en-US" altLang="ko-KR" sz="1600" dirty="0">
                <a:latin typeface="Times New Roman" pitchFamily="18" charset="0"/>
                <a:cs typeface="B Nazanin" pitchFamily="2" charset="-78"/>
              </a:endParaRPr>
            </a:p>
          </p:txBody>
        </p:sp>
        <p:pic>
          <p:nvPicPr>
            <p:cNvPr id="11" name="Picture 8" descr="D:\TIR MAH\PowerPoint\FOTOSEARCH\bxp36482.jpg">
              <a:hlinkClick r:id="" action="ppaction://noaction"/>
            </p:cNvPr>
            <p:cNvPicPr>
              <a:picLocks noChangeAspect="1" noChangeArrowheads="1"/>
            </p:cNvPicPr>
            <p:nvPr/>
          </p:nvPicPr>
          <p:blipFill>
            <a:blip r:embed="rId3"/>
            <a:srcRect/>
            <a:stretch>
              <a:fillRect/>
            </a:stretch>
          </p:blipFill>
          <p:spPr bwMode="auto">
            <a:xfrm>
              <a:off x="2483768" y="1124744"/>
              <a:ext cx="1359601" cy="1353025"/>
            </a:xfrm>
            <a:prstGeom prst="rect">
              <a:avLst/>
            </a:prstGeom>
            <a:noFill/>
          </p:spPr>
        </p:pic>
      </p:grpSp>
      <p:grpSp>
        <p:nvGrpSpPr>
          <p:cNvPr id="37" name="Group 36"/>
          <p:cNvGrpSpPr/>
          <p:nvPr/>
        </p:nvGrpSpPr>
        <p:grpSpPr>
          <a:xfrm>
            <a:off x="6948817" y="51468"/>
            <a:ext cx="1428759" cy="1778713"/>
            <a:chOff x="4355976" y="980728"/>
            <a:chExt cx="1428759" cy="1778713"/>
          </a:xfrm>
        </p:grpSpPr>
        <p:sp>
          <p:nvSpPr>
            <p:cNvPr id="12" name="TextBox 11"/>
            <p:cNvSpPr txBox="1"/>
            <p:nvPr/>
          </p:nvSpPr>
          <p:spPr>
            <a:xfrm>
              <a:off x="4355976" y="2420887"/>
              <a:ext cx="1428759"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fa-IR" altLang="ko-KR" sz="1600" dirty="0">
                  <a:latin typeface="Times New Roman" pitchFamily="18" charset="0"/>
                  <a:cs typeface="B Nazanin" pitchFamily="2" charset="-78"/>
                </a:rPr>
                <a:t>ارکان اجرایی</a:t>
              </a:r>
              <a:endParaRPr lang="en-US" altLang="ko-KR" sz="1600" dirty="0">
                <a:latin typeface="Times New Roman" pitchFamily="18" charset="0"/>
                <a:cs typeface="B Nazanin" pitchFamily="2" charset="-78"/>
              </a:endParaRPr>
            </a:p>
          </p:txBody>
        </p:sp>
        <p:pic>
          <p:nvPicPr>
            <p:cNvPr id="13" name="Picture 5" descr="D:\TIR MAH\PowerPoint\SPECIAL CLIPART\clipart\CLIPARTS\Travail\Vente et Administration\Bureau\2238238.wmf">
              <a:hlinkClick r:id="" action="ppaction://noaction"/>
            </p:cNvPr>
            <p:cNvPicPr>
              <a:picLocks noChangeAspect="1" noChangeArrowheads="1"/>
            </p:cNvPicPr>
            <p:nvPr/>
          </p:nvPicPr>
          <p:blipFill>
            <a:blip r:embed="rId4"/>
            <a:srcRect/>
            <a:stretch>
              <a:fillRect/>
            </a:stretch>
          </p:blipFill>
          <p:spPr bwMode="auto">
            <a:xfrm>
              <a:off x="4355976" y="980728"/>
              <a:ext cx="1356182" cy="1440160"/>
            </a:xfrm>
            <a:prstGeom prst="rect">
              <a:avLst/>
            </a:prstGeom>
            <a:noFill/>
          </p:spPr>
        </p:pic>
      </p:grpSp>
      <p:grpSp>
        <p:nvGrpSpPr>
          <p:cNvPr id="38" name="Group 37"/>
          <p:cNvGrpSpPr/>
          <p:nvPr/>
        </p:nvGrpSpPr>
        <p:grpSpPr>
          <a:xfrm>
            <a:off x="8155990" y="1286678"/>
            <a:ext cx="1368152" cy="1614586"/>
            <a:chOff x="6300192" y="1124744"/>
            <a:chExt cx="1368152" cy="1614586"/>
          </a:xfrm>
        </p:grpSpPr>
        <p:sp>
          <p:nvSpPr>
            <p:cNvPr id="14" name="TextBox 13"/>
            <p:cNvSpPr txBox="1"/>
            <p:nvPr/>
          </p:nvSpPr>
          <p:spPr>
            <a:xfrm>
              <a:off x="6380180" y="2400776"/>
              <a:ext cx="121615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fa-IR" altLang="ko-KR" sz="1600" dirty="0">
                  <a:latin typeface="Times New Roman" pitchFamily="18" charset="0"/>
                  <a:cs typeface="B Nazanin" pitchFamily="2" charset="-78"/>
                </a:rPr>
                <a:t>ارکان نظارتی</a:t>
              </a:r>
              <a:endParaRPr lang="en-US" altLang="ko-KR" sz="1600" dirty="0">
                <a:latin typeface="Times New Roman" pitchFamily="18" charset="0"/>
                <a:cs typeface="B Nazanin" pitchFamily="2" charset="-78"/>
              </a:endParaRPr>
            </a:p>
          </p:txBody>
        </p:sp>
        <p:pic>
          <p:nvPicPr>
            <p:cNvPr id="15" name="Picture 9" descr="D:\TIR MAH\PowerPoint\FOTOSEARCH\u29943587.jpg">
              <a:hlinkClick r:id="" action="ppaction://noaction"/>
            </p:cNvPr>
            <p:cNvPicPr>
              <a:picLocks noChangeAspect="1" noChangeArrowheads="1"/>
            </p:cNvPicPr>
            <p:nvPr/>
          </p:nvPicPr>
          <p:blipFill>
            <a:blip r:embed="rId5"/>
            <a:srcRect/>
            <a:stretch>
              <a:fillRect/>
            </a:stretch>
          </p:blipFill>
          <p:spPr bwMode="auto">
            <a:xfrm>
              <a:off x="6300192" y="1124744"/>
              <a:ext cx="1368152" cy="1302080"/>
            </a:xfrm>
            <a:prstGeom prst="rect">
              <a:avLst/>
            </a:prstGeom>
            <a:noFill/>
          </p:spPr>
        </p:pic>
      </p:grpSp>
      <p:pic>
        <p:nvPicPr>
          <p:cNvPr id="17" name="Picture 16" descr="D:\TIR MAH\صندوق زمین و ساختمان\ppt\construction\animation\arrow15.gif"/>
          <p:cNvPicPr>
            <a:picLocks noChangeAspect="1" noChangeArrowheads="1" noCrop="1"/>
          </p:cNvPicPr>
          <p:nvPr/>
        </p:nvPicPr>
        <p:blipFill>
          <a:blip r:embed="rId2"/>
          <a:srcRect/>
          <a:stretch>
            <a:fillRect/>
          </a:stretch>
        </p:blipFill>
        <p:spPr bwMode="auto">
          <a:xfrm>
            <a:off x="7555140" y="3328219"/>
            <a:ext cx="1224136" cy="216024"/>
          </a:xfrm>
          <a:prstGeom prst="rect">
            <a:avLst/>
          </a:prstGeom>
          <a:noFill/>
        </p:spPr>
      </p:pic>
      <p:grpSp>
        <p:nvGrpSpPr>
          <p:cNvPr id="31" name="Group 30"/>
          <p:cNvGrpSpPr/>
          <p:nvPr/>
        </p:nvGrpSpPr>
        <p:grpSpPr>
          <a:xfrm>
            <a:off x="1443701" y="2852086"/>
            <a:ext cx="2771800" cy="1944216"/>
            <a:chOff x="0" y="3140968"/>
            <a:chExt cx="2771800" cy="1944216"/>
          </a:xfrm>
        </p:grpSpPr>
        <p:pic>
          <p:nvPicPr>
            <p:cNvPr id="6" name="Picture 20" descr="C:\Documents and Settings\w\My Documents\clipart2\human\6a00d834543aaf69e200e54f1ff4b28833-800wi.jpg"/>
            <p:cNvPicPr>
              <a:picLocks noChangeAspect="1" noChangeArrowheads="1"/>
            </p:cNvPicPr>
            <p:nvPr/>
          </p:nvPicPr>
          <p:blipFill>
            <a:blip r:embed="rId6" cstate="print"/>
            <a:srcRect/>
            <a:stretch>
              <a:fillRect/>
            </a:stretch>
          </p:blipFill>
          <p:spPr bwMode="auto">
            <a:xfrm>
              <a:off x="0" y="3140968"/>
              <a:ext cx="2771800" cy="1656184"/>
            </a:xfrm>
            <a:prstGeom prst="rect">
              <a:avLst/>
            </a:prstGeom>
            <a:noFill/>
          </p:spPr>
        </p:pic>
        <p:sp>
          <p:nvSpPr>
            <p:cNvPr id="30" name="Rectangle 3"/>
            <p:cNvSpPr txBox="1">
              <a:spLocks noChangeArrowheads="1"/>
            </p:cNvSpPr>
            <p:nvPr/>
          </p:nvSpPr>
          <p:spPr bwMode="gray">
            <a:xfrm>
              <a:off x="755576" y="4797152"/>
              <a:ext cx="1080120"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rtl="1" fontAlgn="base">
                <a:spcBef>
                  <a:spcPct val="20000"/>
                </a:spcBef>
                <a:spcAft>
                  <a:spcPct val="0"/>
                </a:spcAft>
                <a:buClr>
                  <a:schemeClr val="hlink"/>
                </a:buClr>
                <a:defRPr/>
              </a:pPr>
              <a:r>
                <a:rPr lang="fa-IR" sz="1200" b="1" i="1" kern="0" dirty="0">
                  <a:latin typeface="Verdana" pitchFamily="34" charset="0"/>
                  <a:cs typeface="B Mitra" pitchFamily="2" charset="-78"/>
                </a:rPr>
                <a:t>سرمایه گذاران</a:t>
              </a:r>
              <a:endParaRPr lang="en-US" sz="1200" b="1" i="1" kern="0" dirty="0">
                <a:solidFill>
                  <a:schemeClr val="bg1"/>
                </a:solidFill>
                <a:latin typeface="Verdana" pitchFamily="34" charset="0"/>
                <a:cs typeface="B Mitra" pitchFamily="2" charset="-78"/>
              </a:endParaRPr>
            </a:p>
          </p:txBody>
        </p:sp>
      </p:grpSp>
      <p:grpSp>
        <p:nvGrpSpPr>
          <p:cNvPr id="33" name="Group 32"/>
          <p:cNvGrpSpPr/>
          <p:nvPr/>
        </p:nvGrpSpPr>
        <p:grpSpPr>
          <a:xfrm>
            <a:off x="5521092" y="2740570"/>
            <a:ext cx="1571592" cy="1512168"/>
            <a:chOff x="4139952" y="3356992"/>
            <a:chExt cx="1571592" cy="1512168"/>
          </a:xfrm>
        </p:grpSpPr>
        <p:pic>
          <p:nvPicPr>
            <p:cNvPr id="16" name="Picture 15" descr="E:\st\clipart\TreasureBox.jpg"/>
            <p:cNvPicPr>
              <a:picLocks noChangeAspect="1" noChangeArrowheads="1"/>
            </p:cNvPicPr>
            <p:nvPr/>
          </p:nvPicPr>
          <p:blipFill>
            <a:blip r:embed="rId7"/>
            <a:srcRect t="9090" r="1495" b="13636"/>
            <a:stretch>
              <a:fillRect/>
            </a:stretch>
          </p:blipFill>
          <p:spPr bwMode="auto">
            <a:xfrm>
              <a:off x="4139952" y="3356992"/>
              <a:ext cx="1571592" cy="1214446"/>
            </a:xfrm>
            <a:prstGeom prst="rect">
              <a:avLst/>
            </a:prstGeom>
            <a:noFill/>
            <a:ln w="9525">
              <a:noFill/>
              <a:miter lim="800000"/>
              <a:headEnd/>
              <a:tailEnd/>
            </a:ln>
          </p:spPr>
        </p:pic>
        <p:sp>
          <p:nvSpPr>
            <p:cNvPr id="32" name="Rectangle 3"/>
            <p:cNvSpPr txBox="1">
              <a:spLocks noChangeArrowheads="1"/>
            </p:cNvSpPr>
            <p:nvPr/>
          </p:nvSpPr>
          <p:spPr bwMode="gray">
            <a:xfrm>
              <a:off x="4427984" y="4581128"/>
              <a:ext cx="1080120"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rtl="1" fontAlgn="base">
                <a:spcBef>
                  <a:spcPct val="20000"/>
                </a:spcBef>
                <a:spcAft>
                  <a:spcPct val="0"/>
                </a:spcAft>
                <a:buClr>
                  <a:schemeClr val="hlink"/>
                </a:buClr>
                <a:defRPr/>
              </a:pPr>
              <a:r>
                <a:rPr lang="fa-IR" sz="1200" b="1" i="1" kern="0" dirty="0">
                  <a:latin typeface="Verdana" pitchFamily="34" charset="0"/>
                  <a:cs typeface="B Mitra" pitchFamily="2" charset="-78"/>
                </a:rPr>
                <a:t>وجوه تجهیز شده</a:t>
              </a:r>
              <a:endParaRPr lang="en-US" sz="1200" b="1" i="1" kern="0" dirty="0">
                <a:solidFill>
                  <a:schemeClr val="bg1"/>
                </a:solidFill>
                <a:latin typeface="Verdana" pitchFamily="34" charset="0"/>
                <a:cs typeface="B Mitra" pitchFamily="2" charset="-78"/>
              </a:endParaRPr>
            </a:p>
          </p:txBody>
        </p:sp>
      </p:grpSp>
      <p:grpSp>
        <p:nvGrpSpPr>
          <p:cNvPr id="35" name="Group 34"/>
          <p:cNvGrpSpPr/>
          <p:nvPr/>
        </p:nvGrpSpPr>
        <p:grpSpPr>
          <a:xfrm>
            <a:off x="9100766" y="2997458"/>
            <a:ext cx="1099691" cy="1992039"/>
            <a:chOff x="7576765" y="3237161"/>
            <a:chExt cx="1099691" cy="1992039"/>
          </a:xfrm>
        </p:grpSpPr>
        <p:pic>
          <p:nvPicPr>
            <p:cNvPr id="18" name="Picture 49" descr="E:\st\clipart\certificate_of_merit_1020.jpg"/>
            <p:cNvPicPr>
              <a:picLocks noChangeAspect="1" noChangeArrowheads="1"/>
            </p:cNvPicPr>
            <p:nvPr/>
          </p:nvPicPr>
          <p:blipFill>
            <a:blip r:embed="rId8"/>
            <a:srcRect/>
            <a:stretch>
              <a:fillRect/>
            </a:stretch>
          </p:blipFill>
          <p:spPr bwMode="auto">
            <a:xfrm>
              <a:off x="7576765" y="3237161"/>
              <a:ext cx="955675" cy="623887"/>
            </a:xfrm>
            <a:prstGeom prst="rect">
              <a:avLst/>
            </a:prstGeom>
            <a:noFill/>
            <a:ln w="9525">
              <a:noFill/>
              <a:miter lim="800000"/>
              <a:headEnd/>
              <a:tailEnd/>
            </a:ln>
          </p:spPr>
        </p:pic>
        <p:pic>
          <p:nvPicPr>
            <p:cNvPr id="19" name="Picture 19" descr="E:\st\clipart\certificate.jpg"/>
            <p:cNvPicPr>
              <a:picLocks noChangeAspect="1" noChangeArrowheads="1"/>
            </p:cNvPicPr>
            <p:nvPr/>
          </p:nvPicPr>
          <p:blipFill>
            <a:blip r:embed="rId9"/>
            <a:srcRect/>
            <a:stretch>
              <a:fillRect/>
            </a:stretch>
          </p:blipFill>
          <p:spPr bwMode="auto">
            <a:xfrm>
              <a:off x="7888362" y="3933056"/>
              <a:ext cx="500062" cy="796925"/>
            </a:xfrm>
            <a:prstGeom prst="rect">
              <a:avLst/>
            </a:prstGeom>
            <a:ln>
              <a:noFill/>
            </a:ln>
            <a:effectLst>
              <a:outerShdw blurRad="292100" dist="139700" dir="2700000" algn="tl" rotWithShape="0">
                <a:srgbClr val="333333">
                  <a:alpha val="65000"/>
                </a:srgbClr>
              </a:outerShdw>
            </a:effectLst>
          </p:spPr>
        </p:pic>
        <p:sp>
          <p:nvSpPr>
            <p:cNvPr id="34" name="Rectangle 3"/>
            <p:cNvSpPr txBox="1">
              <a:spLocks noChangeArrowheads="1"/>
            </p:cNvSpPr>
            <p:nvPr/>
          </p:nvSpPr>
          <p:spPr bwMode="gray">
            <a:xfrm>
              <a:off x="7596336" y="4725144"/>
              <a:ext cx="1080120"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rtl="1" fontAlgn="base">
                <a:spcBef>
                  <a:spcPct val="20000"/>
                </a:spcBef>
                <a:spcAft>
                  <a:spcPct val="0"/>
                </a:spcAft>
                <a:buClr>
                  <a:schemeClr val="hlink"/>
                </a:buClr>
                <a:defRPr/>
              </a:pPr>
              <a:r>
                <a:rPr lang="fa-IR" sz="1200" b="1" i="1" kern="0" dirty="0">
                  <a:latin typeface="Verdana" pitchFamily="34" charset="0"/>
                  <a:cs typeface="B Mitra" pitchFamily="2" charset="-78"/>
                </a:rPr>
                <a:t>سرمایه گذاری و تخصیص منابع</a:t>
              </a:r>
              <a:endParaRPr lang="en-US" sz="1200" b="1" i="1" kern="0" dirty="0">
                <a:solidFill>
                  <a:schemeClr val="bg1"/>
                </a:solidFill>
                <a:latin typeface="Verdana" pitchFamily="34" charset="0"/>
                <a:cs typeface="B Mitra" pitchFamily="2" charset="-78"/>
              </a:endParaRPr>
            </a:p>
          </p:txBody>
        </p:sp>
      </p:grpSp>
      <p:sp>
        <p:nvSpPr>
          <p:cNvPr id="2" name="Footer Placeholder 1"/>
          <p:cNvSpPr>
            <a:spLocks noGrp="1"/>
          </p:cNvSpPr>
          <p:nvPr>
            <p:ph type="ftr" sz="quarter" idx="11"/>
          </p:nvPr>
        </p:nvSpPr>
        <p:spPr/>
        <p:txBody>
          <a:bodyPr/>
          <a:lstStyle/>
          <a:p>
            <a:endParaRPr lang="en-US"/>
          </a:p>
        </p:txBody>
      </p:sp>
      <p:sp>
        <p:nvSpPr>
          <p:cNvPr id="3" name="Footer Placeholder 3">
            <a:extLst>
              <a:ext uri="{FF2B5EF4-FFF2-40B4-BE49-F238E27FC236}">
                <a16:creationId xmlns:a16="http://schemas.microsoft.com/office/drawing/2014/main" id="{48DD98F0-F787-2F9F-971E-EB8408C99A99}"/>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A0993B-A204-4C71-8B17-34B37EFE45FA}" type="slidenum">
              <a:rPr lang="en-US" smtClean="0"/>
              <a:pPr/>
              <a:t>35</a:t>
            </a:fld>
            <a:endParaRPr lang="en-US" dirty="0"/>
          </a:p>
        </p:txBody>
      </p:sp>
    </p:spTree>
    <p:extLst>
      <p:ext uri="{BB962C8B-B14F-4D97-AF65-F5344CB8AC3E}">
        <p14:creationId xmlns:p14="http://schemas.microsoft.com/office/powerpoint/2010/main" val="123826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to="" calcmode="lin" valueType="num">
                                      <p:cBhvr>
                                        <p:cTn id="19" dur="1" fill="hold"/>
                                        <p:tgtEl>
                                          <p:spTgt spid="36"/>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 to="" calcmode="lin" valueType="num">
                                      <p:cBhvr>
                                        <p:cTn id="22" dur="1" fill="hold"/>
                                        <p:tgtEl>
                                          <p:spTgt spid="37"/>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 to="" calcmode="lin" valueType="num">
                                      <p:cBhvr>
                                        <p:cTn id="25" dur="1" fill="hold"/>
                                        <p:tgtEl>
                                          <p:spTgt spid="38"/>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 to="" calcmode="lin" valueType="num">
                                      <p:cBhvr>
                                        <p:cTn id="28" dur="1" fill="hold"/>
                                        <p:tgtEl>
                                          <p:spTgt spid="31"/>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to="" calcmode="lin" valueType="num">
                                      <p:cBhvr>
                                        <p:cTn id="33" dur="1" fill="hold"/>
                                        <p:tgtEl>
                                          <p:spTgt spid="9"/>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 to="" calcmode="lin" valueType="num">
                                      <p:cBhvr>
                                        <p:cTn id="38" dur="1" fill="hold"/>
                                        <p:tgtEl>
                                          <p:spTgt spid="33"/>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to="" calcmode="lin" valueType="num">
                                      <p:cBhvr>
                                        <p:cTn id="43" dur="1" fill="hold"/>
                                        <p:tgtEl>
                                          <p:spTgt spid="17"/>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 to="" calcmode="lin" valueType="num">
                                      <p:cBhvr>
                                        <p:cTn id="48" dur="1" fill="hold"/>
                                        <p:tgtEl>
                                          <p:spTgt spid="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2860C-C873-FEBF-8CAD-06E637C599FD}"/>
              </a:ext>
            </a:extLst>
          </p:cNvPr>
          <p:cNvSpPr>
            <a:spLocks noGrp="1"/>
          </p:cNvSpPr>
          <p:nvPr>
            <p:ph idx="1"/>
          </p:nvPr>
        </p:nvSpPr>
        <p:spPr>
          <a:xfrm>
            <a:off x="594804" y="907755"/>
            <a:ext cx="10758996" cy="1529671"/>
          </a:xfrm>
        </p:spPr>
        <p:txBody>
          <a:bodyPr>
            <a:normAutofit fontScale="92500" lnSpcReduction="20000"/>
          </a:bodyPr>
          <a:lstStyle/>
          <a:p>
            <a:pPr marL="0" indent="0" algn="r" rtl="1">
              <a:lnSpc>
                <a:spcPct val="150000"/>
              </a:lnSpc>
              <a:buNone/>
            </a:pPr>
            <a:r>
              <a:rPr lang="fa-IR" sz="1800" dirty="0">
                <a:solidFill>
                  <a:srgbClr val="42474D"/>
                </a:solidFill>
                <a:effectLst/>
                <a:latin typeface="IRANSans"/>
                <a:ea typeface="Calibri" panose="020F0502020204030204" pitchFamily="34" charset="0"/>
                <a:cs typeface="B Nazanin" panose="00000400000000000000" pitchFamily="2" charset="-78"/>
              </a:rPr>
              <a:t>در انتهای سال 1387 تعداد صندوق های فعال در بازار سرمایه 14 صندوق بود که با جذب 694 سرمایه‌گذار حقیقی و 55 سرمایه‌گذار حقوقی ارزش آنها  به 52 میلیارد تومان رسید. باتوجه به استقبال بازار و سرمایه گذاران طی سالهای 1387 تا 1401 تعداد صندوق ها 365 صندوق با ارزش دارایی های بالغ بر 692 هزار میلیارد تومان شد. صندوق ها توانستند تا تاریخ یاد شده بیش از 8 میلیون سرمایه گذار حقیقی و حقوقی </a:t>
            </a:r>
            <a:r>
              <a:rPr lang="fa-IR" sz="1800" dirty="0">
                <a:solidFill>
                  <a:srgbClr val="42474D"/>
                </a:solidFill>
                <a:latin typeface="IRANSans"/>
                <a:cs typeface="B Nazanin" panose="00000400000000000000" pitchFamily="2" charset="-78"/>
              </a:rPr>
              <a:t>جذب نمایند. در انتهای مهر ماه 1402 تعداد صندوق ها به 396 صندوق با ارزشی بالغ بر 839</a:t>
            </a:r>
            <a:r>
              <a:rPr lang="fa-IR" sz="1800" dirty="0">
                <a:solidFill>
                  <a:srgbClr val="42474D"/>
                </a:solidFill>
                <a:effectLst/>
                <a:latin typeface="IRANSans"/>
                <a:ea typeface="Calibri" panose="020F0502020204030204" pitchFamily="34" charset="0"/>
                <a:cs typeface="B Nazanin" panose="00000400000000000000" pitchFamily="2" charset="-78"/>
              </a:rPr>
              <a:t> هزار میلیارد تومان رسید. </a:t>
            </a:r>
            <a:endParaRPr lang="en-US" sz="1800" dirty="0">
              <a:solidFill>
                <a:srgbClr val="42474D"/>
              </a:solidFill>
              <a:latin typeface="IRANSans"/>
              <a:cs typeface="B Nazanin" panose="00000400000000000000" pitchFamily="2" charset="-78"/>
            </a:endParaRPr>
          </a:p>
        </p:txBody>
      </p:sp>
      <p:sp>
        <p:nvSpPr>
          <p:cNvPr id="4" name="TextBox 3">
            <a:extLst>
              <a:ext uri="{FF2B5EF4-FFF2-40B4-BE49-F238E27FC236}">
                <a16:creationId xmlns:a16="http://schemas.microsoft.com/office/drawing/2014/main" id="{54C6B7C8-779C-7070-9DFF-A9F6FAC5AD36}"/>
              </a:ext>
            </a:extLst>
          </p:cNvPr>
          <p:cNvSpPr txBox="1"/>
          <p:nvPr/>
        </p:nvSpPr>
        <p:spPr>
          <a:xfrm>
            <a:off x="2958483" y="70884"/>
            <a:ext cx="6094520" cy="547842"/>
          </a:xfrm>
          <a:prstGeom prst="rect">
            <a:avLst/>
          </a:prstGeom>
        </p:spPr>
        <p:txBody>
          <a:bodyPr vert="horz" lIns="91440" tIns="45720" rIns="91440" bIns="45720" rtlCol="0" anchor="ctr">
            <a:normAutofit/>
          </a:bodyPr>
          <a:lstStyle>
            <a:lvl1pPr algn="ctr">
              <a:lnSpc>
                <a:spcPct val="90000"/>
              </a:lnSpc>
              <a:spcBef>
                <a:spcPct val="0"/>
              </a:spcBef>
              <a:buNone/>
              <a:defRPr sz="3200" b="1">
                <a:solidFill>
                  <a:schemeClr val="accent1">
                    <a:lumMod val="50000"/>
                  </a:schemeClr>
                </a:solidFill>
                <a:cs typeface="B Mitra" pitchFamily="2" charset="-78"/>
              </a:defRPr>
            </a:lvl1pPr>
          </a:lstStyle>
          <a:p>
            <a:r>
              <a:rPr lang="fa-IR" dirty="0"/>
              <a:t>بررسی عملکرد صندوق­های سرمایه گذاری</a:t>
            </a:r>
            <a:endParaRPr lang="en-US" dirty="0"/>
          </a:p>
        </p:txBody>
      </p:sp>
      <p:sp>
        <p:nvSpPr>
          <p:cNvPr id="5" name="Footer Placeholder 4"/>
          <p:cNvSpPr>
            <a:spLocks noGrp="1"/>
          </p:cNvSpPr>
          <p:nvPr>
            <p:ph type="ftr" sz="quarter" idx="11"/>
          </p:nvPr>
        </p:nvSpPr>
        <p:spPr/>
        <p:txBody>
          <a:bodyPr/>
          <a:lstStyle/>
          <a:p>
            <a:fld id="{912846F5-FB5C-47A0-B435-46CF0A637B59}" type="slidenum">
              <a:rPr lang="en-US" smtClean="0"/>
              <a:t>36</a:t>
            </a:fld>
            <a:endParaRPr lang="en-US" dirty="0"/>
          </a:p>
        </p:txBody>
      </p:sp>
      <p:pic>
        <p:nvPicPr>
          <p:cNvPr id="6" name="Picture 5">
            <a:extLst>
              <a:ext uri="{FF2B5EF4-FFF2-40B4-BE49-F238E27FC236}">
                <a16:creationId xmlns:a16="http://schemas.microsoft.com/office/drawing/2014/main" id="{05BCA51E-28B9-8FEA-1251-C6DC030F711E}"/>
              </a:ext>
            </a:extLst>
          </p:cNvPr>
          <p:cNvPicPr>
            <a:picLocks noChangeAspect="1"/>
          </p:cNvPicPr>
          <p:nvPr/>
        </p:nvPicPr>
        <p:blipFill>
          <a:blip r:embed="rId2"/>
          <a:stretch>
            <a:fillRect/>
          </a:stretch>
        </p:blipFill>
        <p:spPr>
          <a:xfrm>
            <a:off x="2281237" y="2538015"/>
            <a:ext cx="7629525" cy="3981450"/>
          </a:xfrm>
          <a:prstGeom prst="rect">
            <a:avLst/>
          </a:prstGeom>
        </p:spPr>
      </p:pic>
    </p:spTree>
    <p:extLst>
      <p:ext uri="{BB962C8B-B14F-4D97-AF65-F5344CB8AC3E}">
        <p14:creationId xmlns:p14="http://schemas.microsoft.com/office/powerpoint/2010/main" val="600920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730" y="138635"/>
            <a:ext cx="8911687" cy="791735"/>
          </a:xfrm>
        </p:spPr>
        <p:txBody>
          <a:bodyPr vert="horz" lIns="91440" tIns="45720" rIns="91440" bIns="45720" rtlCol="0" anchor="ctr">
            <a:normAutofit/>
          </a:bodyPr>
          <a:lstStyle/>
          <a:p>
            <a:pPr algn="ctr"/>
            <a:r>
              <a:rPr lang="fa-IR" sz="3200" b="1" dirty="0">
                <a:solidFill>
                  <a:schemeClr val="accent1">
                    <a:lumMod val="50000"/>
                  </a:schemeClr>
                </a:solidFill>
                <a:latin typeface="+mn-lt"/>
                <a:ea typeface="+mn-ea"/>
                <a:cs typeface="B Mitra" pitchFamily="2" charset="-78"/>
              </a:rPr>
              <a:t>مقایسه صندوق ها</a:t>
            </a:r>
            <a:endParaRPr lang="en-US" sz="3200" b="1" dirty="0">
              <a:solidFill>
                <a:schemeClr val="accent1">
                  <a:lumMod val="50000"/>
                </a:schemeClr>
              </a:solidFill>
              <a:latin typeface="+mn-lt"/>
              <a:ea typeface="+mn-ea"/>
              <a:cs typeface="B Mitra" pitchFamily="2" charset="-78"/>
            </a:endParaRPr>
          </a:p>
        </p:txBody>
      </p:sp>
      <p:sp>
        <p:nvSpPr>
          <p:cNvPr id="7" name="Title 1"/>
          <p:cNvSpPr txBox="1">
            <a:spLocks/>
          </p:cNvSpPr>
          <p:nvPr/>
        </p:nvSpPr>
        <p:spPr>
          <a:xfrm>
            <a:off x="1154767" y="731113"/>
            <a:ext cx="9608694" cy="13196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accent1"/>
                </a:solidFill>
                <a:cs typeface="B Nazanin" pitchFamily="2" charset="-78"/>
              </a:rPr>
              <a:t>fipiran.com</a:t>
            </a:r>
            <a:endParaRPr lang="fa-IR" sz="2000" b="1" dirty="0">
              <a:solidFill>
                <a:schemeClr val="accent1"/>
              </a:solidFill>
              <a:cs typeface="B Nazanin" pitchFamily="2" charset="-78"/>
            </a:endParaRPr>
          </a:p>
          <a:p>
            <a:r>
              <a:rPr lang="en-US" sz="2000" b="1" dirty="0">
                <a:solidFill>
                  <a:schemeClr val="accent1"/>
                </a:solidFill>
                <a:cs typeface="B Nazanin" pitchFamily="2" charset="-78"/>
                <a:hlinkClick r:id="rId2"/>
              </a:rPr>
              <a:t>isignal.ir</a:t>
            </a:r>
            <a:endParaRPr lang="fa-IR" sz="2000" b="1" dirty="0">
              <a:solidFill>
                <a:schemeClr val="accent1"/>
              </a:solidFill>
              <a:cs typeface="B Nazanin" pitchFamily="2" charset="-78"/>
            </a:endParaRPr>
          </a:p>
          <a:p>
            <a:pPr algn="r" rtl="1"/>
            <a:r>
              <a:rPr lang="fa-IR" sz="2000" b="0" i="0" dirty="0">
                <a:solidFill>
                  <a:srgbClr val="4D5156"/>
                </a:solidFill>
                <a:effectLst/>
                <a:latin typeface="Helvetica Neue"/>
                <a:cs typeface="B Nazanin" panose="00000400000000000000" pitchFamily="2" charset="-78"/>
              </a:rPr>
              <a:t>وب سایتهایی مثل </a:t>
            </a:r>
            <a:r>
              <a:rPr lang="en-US" sz="2000" b="1" dirty="0" err="1">
                <a:solidFill>
                  <a:schemeClr val="tx1"/>
                </a:solidFill>
                <a:cs typeface="B Nazanin" pitchFamily="2" charset="-78"/>
              </a:rPr>
              <a:t>fipiran</a:t>
            </a:r>
            <a:r>
              <a:rPr lang="fa-IR" sz="2000" b="0" i="0" dirty="0">
                <a:solidFill>
                  <a:srgbClr val="4D5156"/>
                </a:solidFill>
                <a:effectLst/>
                <a:latin typeface="Helvetica Neue"/>
                <a:cs typeface="B Nazanin" panose="00000400000000000000" pitchFamily="2" charset="-78"/>
              </a:rPr>
              <a:t> یا سیگنال با ارائه اطلاعات و تحلیل‌های به‌روز صندوق‌های سرمایه‌گذاری به سرمایه گذار امکان </a:t>
            </a:r>
            <a:r>
              <a:rPr lang="fa-IR" sz="2000" b="1" i="0" dirty="0">
                <a:solidFill>
                  <a:srgbClr val="5F6368"/>
                </a:solidFill>
                <a:effectLst/>
                <a:latin typeface="Helvetica Neue"/>
                <a:cs typeface="B Nazanin" panose="00000400000000000000" pitchFamily="2" charset="-78"/>
              </a:rPr>
              <a:t>مقایسه</a:t>
            </a:r>
            <a:r>
              <a:rPr lang="fa-IR" sz="2000" b="0" i="0" dirty="0">
                <a:solidFill>
                  <a:srgbClr val="4D5156"/>
                </a:solidFill>
                <a:effectLst/>
                <a:latin typeface="Helvetica Neue"/>
                <a:cs typeface="B Nazanin" panose="00000400000000000000" pitchFamily="2" charset="-78"/>
              </a:rPr>
              <a:t> و انتخاب بهترین </a:t>
            </a:r>
            <a:r>
              <a:rPr lang="fa-IR" sz="2000" b="1" i="0" dirty="0">
                <a:solidFill>
                  <a:srgbClr val="5F6368"/>
                </a:solidFill>
                <a:effectLst/>
                <a:latin typeface="Helvetica Neue"/>
                <a:cs typeface="B Nazanin" panose="00000400000000000000" pitchFamily="2" charset="-78"/>
              </a:rPr>
              <a:t>صندوق‌ها</a:t>
            </a:r>
            <a:r>
              <a:rPr lang="fa-IR" sz="2000" b="0" i="0" dirty="0">
                <a:solidFill>
                  <a:srgbClr val="4D5156"/>
                </a:solidFill>
                <a:effectLst/>
                <a:latin typeface="Helvetica Neue"/>
                <a:cs typeface="B Nazanin" panose="00000400000000000000" pitchFamily="2" charset="-78"/>
              </a:rPr>
              <a:t> جهت سرمایه‌گذاری را می‌دهد.</a:t>
            </a:r>
            <a:endParaRPr lang="fa-IR" sz="2000" b="1" dirty="0">
              <a:solidFill>
                <a:schemeClr val="tx1"/>
              </a:solidFill>
              <a:cs typeface="B Nazanin" pitchFamily="2" charset="-78"/>
            </a:endParaRPr>
          </a:p>
          <a:p>
            <a:endParaRPr lang="fa-IR" sz="2000" dirty="0">
              <a:cs typeface="B Nazanin" panose="00000400000000000000" pitchFamily="2" charset="-78"/>
            </a:endParaRPr>
          </a:p>
          <a:p>
            <a:r>
              <a:rPr lang="en-US" sz="2000" dirty="0">
                <a:cs typeface="B Nazanin" panose="00000400000000000000" pitchFamily="2" charset="-78"/>
              </a:rPr>
              <a:t/>
            </a:r>
            <a:br>
              <a:rPr lang="en-US" sz="2000" dirty="0">
                <a:cs typeface="B Nazanin" panose="00000400000000000000" pitchFamily="2" charset="-78"/>
              </a:rPr>
            </a:b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53F89629-C618-8BC2-DBB0-B0DEEAFFA622}"/>
              </a:ext>
            </a:extLst>
          </p:cNvPr>
          <p:cNvPicPr>
            <a:picLocks noChangeAspect="1"/>
          </p:cNvPicPr>
          <p:nvPr/>
        </p:nvPicPr>
        <p:blipFill>
          <a:blip r:embed="rId3"/>
          <a:stretch>
            <a:fillRect/>
          </a:stretch>
        </p:blipFill>
        <p:spPr>
          <a:xfrm>
            <a:off x="2104007" y="2121763"/>
            <a:ext cx="8334435" cy="4393150"/>
          </a:xfrm>
          <a:prstGeom prst="rect">
            <a:avLst/>
          </a:prstGeom>
        </p:spPr>
      </p:pic>
    </p:spTree>
    <p:extLst>
      <p:ext uri="{BB962C8B-B14F-4D97-AF65-F5344CB8AC3E}">
        <p14:creationId xmlns:p14="http://schemas.microsoft.com/office/powerpoint/2010/main" val="612561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0834-1FA3-0BC3-5361-25A0719D6049}"/>
              </a:ext>
            </a:extLst>
          </p:cNvPr>
          <p:cNvSpPr>
            <a:spLocks noGrp="1"/>
          </p:cNvSpPr>
          <p:nvPr>
            <p:ph type="title"/>
          </p:nvPr>
        </p:nvSpPr>
        <p:spPr>
          <a:xfrm>
            <a:off x="838200" y="89916"/>
            <a:ext cx="10515600" cy="1325563"/>
          </a:xfrm>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مفاهیم و اصطلاحات رایج در صندوق‌های سرمایه‌گذاری</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a:extLst>
              <a:ext uri="{FF2B5EF4-FFF2-40B4-BE49-F238E27FC236}">
                <a16:creationId xmlns:a16="http://schemas.microsoft.com/office/drawing/2014/main" id="{A8F410D9-B326-9A23-E866-B0BE50AA2884}"/>
              </a:ext>
            </a:extLst>
          </p:cNvPr>
          <p:cNvSpPr>
            <a:spLocks noGrp="1"/>
          </p:cNvSpPr>
          <p:nvPr>
            <p:ph idx="1"/>
          </p:nvPr>
        </p:nvSpPr>
        <p:spPr>
          <a:xfrm>
            <a:off x="1091954" y="1091953"/>
            <a:ext cx="10261846" cy="5085010"/>
          </a:xfrm>
        </p:spPr>
        <p:txBody>
          <a:bodyPr>
            <a:normAutofit/>
          </a:bodyPr>
          <a:lstStyle/>
          <a:p>
            <a:pPr algn="r" rtl="1"/>
            <a:r>
              <a:rPr lang="ar-SA" sz="2000" b="1" dirty="0">
                <a:solidFill>
                  <a:srgbClr val="B30603"/>
                </a:solidFill>
                <a:effectLst/>
                <a:latin typeface="IRANSans"/>
                <a:ea typeface="Times New Roman" panose="02020603050405020304" pitchFamily="18" charset="0"/>
                <a:cs typeface="B Nazanin" panose="00000400000000000000" pitchFamily="2" charset="-78"/>
              </a:rPr>
              <a:t>واحد سرمایه‌گذاری</a:t>
            </a:r>
            <a:r>
              <a:rPr lang="en-US" sz="2000" b="1" dirty="0">
                <a:solidFill>
                  <a:srgbClr val="B30603"/>
                </a:solidFill>
                <a:effectLst/>
                <a:latin typeface="IRANSans"/>
                <a:ea typeface="Times New Roman" panose="02020603050405020304" pitchFamily="18" charset="0"/>
                <a:cs typeface="B Nazanin" panose="00000400000000000000" pitchFamily="2" charset="-78"/>
              </a:rPr>
              <a:t> (unit):</a:t>
            </a:r>
            <a:endParaRPr lang="en-US" sz="2000" dirty="0">
              <a:effectLst/>
              <a:latin typeface="Times New Roman" panose="02020603050405020304" pitchFamily="18" charset="0"/>
              <a:ea typeface="Times New Roman" panose="02020603050405020304" pitchFamily="18" charset="0"/>
            </a:endParaRPr>
          </a:p>
          <a:p>
            <a:pPr marL="342900" lvl="0" indent="-342900" algn="r" rtl="1">
              <a:lnSpc>
                <a:spcPct val="107000"/>
              </a:lnSpc>
              <a:spcAft>
                <a:spcPts val="800"/>
              </a:spcAft>
              <a:buFont typeface="Wingdings" panose="05000000000000000000" pitchFamily="2" charset="2"/>
              <a:buChar char=""/>
            </a:pPr>
            <a:r>
              <a:rPr lang="ar-SA" sz="1800" dirty="0">
                <a:solidFill>
                  <a:srgbClr val="212529"/>
                </a:solidFill>
                <a:effectLst/>
                <a:latin typeface="IRANSans"/>
                <a:ea typeface="Calibri" panose="020F0502020204030204" pitchFamily="34" charset="0"/>
                <a:cs typeface="B Nazanin" panose="00000400000000000000" pitchFamily="2" charset="-78"/>
              </a:rPr>
              <a:t>واحد سرمایه‌گذاری یا یونیت کوچکترین جزء سرمایه‎گذاری در یک صندوق سرمایه‌گذاری است که قابلیت صدور، ابطال یا خرید و فروش را دارد</a:t>
            </a:r>
            <a:r>
              <a:rPr lang="en-US" sz="1800" dirty="0">
                <a:solidFill>
                  <a:srgbClr val="212529"/>
                </a:solidFill>
                <a:effectLst/>
                <a:latin typeface="IRANSans"/>
                <a:ea typeface="Calibri" panose="020F0502020204030204" pitchFamily="34" charset="0"/>
                <a:cs typeface="B Nazanin" panose="00000400000000000000" pitchFamily="2" charset="-78"/>
              </a:rPr>
              <a:t>. </a:t>
            </a:r>
            <a:r>
              <a:rPr lang="ar-SA" sz="1800" dirty="0">
                <a:solidFill>
                  <a:srgbClr val="212529"/>
                </a:solidFill>
                <a:effectLst/>
                <a:latin typeface="IRANSans"/>
                <a:ea typeface="Calibri" panose="020F0502020204030204" pitchFamily="34" charset="0"/>
                <a:cs typeface="B Nazanin" panose="00000400000000000000" pitchFamily="2" charset="-78"/>
              </a:rPr>
              <a:t> واحد سرمایه گذاری در صندوق معادل سهم در شرکت های سهامی عام 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fa-IR" sz="1800" dirty="0">
                <a:solidFill>
                  <a:srgbClr val="212529"/>
                </a:solidFill>
                <a:effectLst/>
                <a:latin typeface="IRANSans"/>
                <a:ea typeface="Calibri" panose="020F0502020204030204" pitchFamily="34" charset="0"/>
                <a:cs typeface="B Nazanin" panose="00000400000000000000" pitchFamily="2" charset="-78"/>
              </a:rPr>
              <a:t>ارزش مبناي هر واحد سرمايه گذاري مضاربی از 10،000 ریال است كه بايد روي گواهي هاي سرمايه گذاري قيد شود.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ar-SA" sz="1800" dirty="0">
                <a:solidFill>
                  <a:srgbClr val="212529"/>
                </a:solidFill>
                <a:effectLst/>
                <a:latin typeface="IRANSans"/>
                <a:ea typeface="Calibri" panose="020F0502020204030204" pitchFamily="34" charset="0"/>
                <a:cs typeface="B Nazanin" panose="00000400000000000000" pitchFamily="2" charset="-78"/>
              </a:rPr>
              <a:t>واحدهای سرمایه گذاری به دو نوع عادی و ممتاز تقسیم می شوند.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b="1" dirty="0">
                <a:solidFill>
                  <a:srgbClr val="212529"/>
                </a:solidFill>
                <a:effectLst/>
                <a:latin typeface="IRANSans"/>
                <a:ea typeface="Calibri" panose="020F0502020204030204" pitchFamily="34" charset="0"/>
                <a:cs typeface="B Nazanin" panose="00000400000000000000" pitchFamily="2" charset="-78"/>
              </a:rPr>
              <a:t>واحدهای سرمایه گذاری ممتاز</a:t>
            </a:r>
            <a:r>
              <a:rPr lang="ar-SA" sz="1800" dirty="0">
                <a:solidFill>
                  <a:srgbClr val="212529"/>
                </a:solidFill>
                <a:effectLst/>
                <a:latin typeface="IRANSans"/>
                <a:ea typeface="Calibri" panose="020F0502020204030204" pitchFamily="34" charset="0"/>
                <a:cs typeface="B Nazanin" panose="00000400000000000000" pitchFamily="2" charset="-78"/>
              </a:rPr>
              <a:t> </a:t>
            </a:r>
            <a:r>
              <a:rPr lang="fa-IR" sz="1800" dirty="0">
                <a:solidFill>
                  <a:srgbClr val="212529"/>
                </a:solidFill>
                <a:effectLst/>
                <a:latin typeface="IRANSans"/>
                <a:ea typeface="Calibri" panose="020F0502020204030204" pitchFamily="34" charset="0"/>
                <a:cs typeface="B Nazanin" panose="00000400000000000000" pitchFamily="2" charset="-78"/>
              </a:rPr>
              <a:t>قبل از شروع دورة پذيره نويسي، كلاً توسط مؤسس يا مؤسسان صندوق خريداري مي شود. اين نوع واحدهاي سرمايه گذاري غيرقابل ابطال ولي قابل انتقال به غير مي باشد.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1800" b="1" dirty="0">
                <a:solidFill>
                  <a:srgbClr val="212529"/>
                </a:solidFill>
                <a:effectLst/>
                <a:latin typeface="IRANSans"/>
                <a:ea typeface="Calibri" panose="020F0502020204030204" pitchFamily="34" charset="0"/>
                <a:cs typeface="B Nazanin" panose="00000400000000000000" pitchFamily="2" charset="-78"/>
              </a:rPr>
              <a:t>واحدهاي سرمايه گذاري عادي</a:t>
            </a:r>
            <a:r>
              <a:rPr lang="fa-IR" sz="1800" dirty="0">
                <a:solidFill>
                  <a:srgbClr val="212529"/>
                </a:solidFill>
                <a:effectLst/>
                <a:latin typeface="IRANSans"/>
                <a:ea typeface="Calibri" panose="020F0502020204030204" pitchFamily="34" charset="0"/>
                <a:cs typeface="B Nazanin" panose="00000400000000000000" pitchFamily="2" charset="-78"/>
              </a:rPr>
              <a:t> در طول دورة پذيره نويسي اوليه يا پس از تشكيل صندوق صادر مي شود. اين نوع واحدهاي سرمايه گذاري قابلیت ابطال یا معامله در بورس دارند.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fld id="{5E28A211-8476-4377-9DFB-152B308C7C67}" type="slidenum">
              <a:rPr lang="en-US" smtClean="0"/>
              <a:t>38</a:t>
            </a:fld>
            <a:endParaRPr lang="en-US" dirty="0"/>
          </a:p>
        </p:txBody>
      </p:sp>
    </p:spTree>
    <p:extLst>
      <p:ext uri="{BB962C8B-B14F-4D97-AF65-F5344CB8AC3E}">
        <p14:creationId xmlns:p14="http://schemas.microsoft.com/office/powerpoint/2010/main" val="125727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0834-1FA3-0BC3-5361-25A0719D6049}"/>
              </a:ext>
            </a:extLst>
          </p:cNvPr>
          <p:cNvSpPr>
            <a:spLocks noGrp="1"/>
          </p:cNvSpPr>
          <p:nvPr>
            <p:ph type="title"/>
          </p:nvPr>
        </p:nvSpPr>
        <p:spPr>
          <a:xfrm>
            <a:off x="838200" y="89916"/>
            <a:ext cx="10515600" cy="1325563"/>
          </a:xfrm>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مفاهیم و اصطلاحات رایج در صندوق‌های سرمایه‌گذاری</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a:extLst>
              <a:ext uri="{FF2B5EF4-FFF2-40B4-BE49-F238E27FC236}">
                <a16:creationId xmlns:a16="http://schemas.microsoft.com/office/drawing/2014/main" id="{A8F410D9-B326-9A23-E866-B0BE50AA2884}"/>
              </a:ext>
            </a:extLst>
          </p:cNvPr>
          <p:cNvSpPr>
            <a:spLocks noGrp="1"/>
          </p:cNvSpPr>
          <p:nvPr>
            <p:ph idx="1"/>
          </p:nvPr>
        </p:nvSpPr>
        <p:spPr>
          <a:xfrm>
            <a:off x="3870665" y="1823967"/>
            <a:ext cx="7128029" cy="3135392"/>
          </a:xfrm>
        </p:spPr>
        <p:txBody>
          <a:bodyPr>
            <a:normAutofit/>
          </a:bodyPr>
          <a:lstStyle/>
          <a:p>
            <a:pPr marL="0" indent="0" algn="r" rtl="1">
              <a:buNone/>
            </a:pPr>
            <a:r>
              <a:rPr lang="ar-SA" sz="1800" b="1" dirty="0">
                <a:solidFill>
                  <a:srgbClr val="B30603"/>
                </a:solidFill>
                <a:latin typeface="IRANSans"/>
                <a:ea typeface="Times New Roman" panose="02020603050405020304" pitchFamily="18" charset="0"/>
                <a:cs typeface="B Nazanin" panose="00000400000000000000" pitchFamily="2" charset="-78"/>
              </a:rPr>
              <a:t>گواهی سرمایه‌گذاری</a:t>
            </a:r>
            <a:endParaRPr lang="en-US" sz="1800" b="1" dirty="0">
              <a:solidFill>
                <a:srgbClr val="B30603"/>
              </a:solidFill>
              <a:latin typeface="IRANSans"/>
              <a:ea typeface="Times New Roman" panose="02020603050405020304" pitchFamily="18" charset="0"/>
              <a:cs typeface="B Nazanin" panose="00000400000000000000" pitchFamily="2" charset="-78"/>
            </a:endParaRPr>
          </a:p>
          <a:p>
            <a:pPr marL="0" indent="0" algn="just" rtl="1">
              <a:buNone/>
            </a:pPr>
            <a:r>
              <a:rPr lang="ar-SA" sz="2000" dirty="0">
                <a:cs typeface="B Nazanin" panose="00000400000000000000" pitchFamily="2" charset="-78"/>
              </a:rPr>
              <a:t>گواهی سرمایه گ</a:t>
            </a:r>
            <a:r>
              <a:rPr lang="fa-IR" sz="2000" dirty="0">
                <a:cs typeface="B Nazanin" panose="00000400000000000000" pitchFamily="2" charset="-78"/>
              </a:rPr>
              <a:t>ذ</a:t>
            </a:r>
            <a:r>
              <a:rPr lang="ar-SA" sz="2000" dirty="0">
                <a:cs typeface="B Nazanin" panose="00000400000000000000" pitchFamily="2" charset="-78"/>
              </a:rPr>
              <a:t>اری </a:t>
            </a:r>
            <a:r>
              <a:rPr lang="fa-IR" sz="2000" dirty="0">
                <a:cs typeface="B Nazanin" panose="00000400000000000000" pitchFamily="2" charset="-78"/>
              </a:rPr>
              <a:t>اوراق بهادار متحد الشکلی است که توسط صندوق سرمایه گذاری منتشر و در ازاء سرمایه گذاری اشخاص در صندوق با درج مشخصات صندوق و سرمایه گذار و مبلغ سرمایه گذاری به آنها ارائه می شود.</a:t>
            </a:r>
            <a:r>
              <a:rPr lang="ar-SA" sz="2000" dirty="0">
                <a:cs typeface="B Nazanin" panose="00000400000000000000" pitchFamily="2" charset="-78"/>
              </a:rPr>
              <a:t> گواهی سرمایه گداری نشان دهنده تعداد واحدهای گذاری تحت تملک هر فرد است.</a:t>
            </a:r>
            <a:endParaRPr lang="fa-IR" sz="2000" dirty="0">
              <a:cs typeface="B Nazanin" panose="00000400000000000000" pitchFamily="2" charset="-78"/>
            </a:endParaRPr>
          </a:p>
          <a:p>
            <a:endParaRPr lang="en-US" dirty="0"/>
          </a:p>
        </p:txBody>
      </p:sp>
      <p:grpSp>
        <p:nvGrpSpPr>
          <p:cNvPr id="6" name="Content Placeholder 8">
            <a:extLst>
              <a:ext uri="{FF2B5EF4-FFF2-40B4-BE49-F238E27FC236}">
                <a16:creationId xmlns:a16="http://schemas.microsoft.com/office/drawing/2014/main" id="{5139D4D6-8917-6F1A-BDB2-B2B9F9E0405B}"/>
              </a:ext>
            </a:extLst>
          </p:cNvPr>
          <p:cNvGrpSpPr>
            <a:grpSpLocks noGrp="1"/>
          </p:cNvGrpSpPr>
          <p:nvPr/>
        </p:nvGrpSpPr>
        <p:grpSpPr>
          <a:xfrm>
            <a:off x="347710" y="1196911"/>
            <a:ext cx="2679576" cy="4464178"/>
            <a:chOff x="7576765" y="3237161"/>
            <a:chExt cx="955675" cy="1567628"/>
          </a:xfrm>
        </p:grpSpPr>
        <p:pic>
          <p:nvPicPr>
            <p:cNvPr id="7" name="Picture 49" descr="E:\st\clipart\certificate_of_merit_1020.jpg">
              <a:extLst>
                <a:ext uri="{FF2B5EF4-FFF2-40B4-BE49-F238E27FC236}">
                  <a16:creationId xmlns:a16="http://schemas.microsoft.com/office/drawing/2014/main" id="{57BC00ED-2C9F-53AD-D27B-CF33B35608F9}"/>
                </a:ext>
              </a:extLst>
            </p:cNvPr>
            <p:cNvPicPr>
              <a:picLocks noChangeAspect="1" noChangeArrowheads="1"/>
            </p:cNvPicPr>
            <p:nvPr/>
          </p:nvPicPr>
          <p:blipFill>
            <a:blip r:embed="rId2" cstate="print"/>
            <a:srcRect/>
            <a:stretch>
              <a:fillRect/>
            </a:stretch>
          </p:blipFill>
          <p:spPr bwMode="auto">
            <a:xfrm>
              <a:off x="7576765" y="3237161"/>
              <a:ext cx="955675" cy="623887"/>
            </a:xfrm>
            <a:prstGeom prst="rect">
              <a:avLst/>
            </a:prstGeom>
            <a:noFill/>
            <a:ln w="9525">
              <a:noFill/>
              <a:miter lim="800000"/>
              <a:headEnd/>
              <a:tailEnd/>
            </a:ln>
          </p:spPr>
        </p:pic>
        <p:pic>
          <p:nvPicPr>
            <p:cNvPr id="8" name="Picture 19" descr="E:\st\clipart\certificate.jpg">
              <a:extLst>
                <a:ext uri="{FF2B5EF4-FFF2-40B4-BE49-F238E27FC236}">
                  <a16:creationId xmlns:a16="http://schemas.microsoft.com/office/drawing/2014/main" id="{5D593A7F-31C1-BEEF-2A2D-D90E9A0A5C7A}"/>
                </a:ext>
              </a:extLst>
            </p:cNvPr>
            <p:cNvPicPr>
              <a:picLocks noChangeAspect="1" noChangeArrowheads="1"/>
            </p:cNvPicPr>
            <p:nvPr/>
          </p:nvPicPr>
          <p:blipFill>
            <a:blip r:embed="rId3" cstate="print"/>
            <a:srcRect/>
            <a:stretch>
              <a:fillRect/>
            </a:stretch>
          </p:blipFill>
          <p:spPr bwMode="auto">
            <a:xfrm>
              <a:off x="7751699" y="4007864"/>
              <a:ext cx="500062" cy="796925"/>
            </a:xfrm>
            <a:prstGeom prst="rect">
              <a:avLst/>
            </a:prstGeom>
            <a:ln>
              <a:noFill/>
            </a:ln>
            <a:effectLst>
              <a:outerShdw blurRad="292100" dist="139700" dir="2700000" algn="tl" rotWithShape="0">
                <a:srgbClr val="333333">
                  <a:alpha val="65000"/>
                </a:srgbClr>
              </a:outerShdw>
            </a:effectLst>
          </p:spPr>
        </p:pic>
      </p:grpSp>
      <p:sp>
        <p:nvSpPr>
          <p:cNvPr id="4" name="Footer Placeholder 3"/>
          <p:cNvSpPr>
            <a:spLocks noGrp="1"/>
          </p:cNvSpPr>
          <p:nvPr>
            <p:ph type="ftr" sz="quarter" idx="11"/>
          </p:nvPr>
        </p:nvSpPr>
        <p:spPr/>
        <p:txBody>
          <a:bodyPr/>
          <a:lstStyle/>
          <a:p>
            <a:fld id="{5E28A211-8476-4377-9DFB-152B308C7C67}" type="slidenum">
              <a:rPr lang="en-US" smtClean="0"/>
              <a:pPr/>
              <a:t>39</a:t>
            </a:fld>
            <a:endParaRPr lang="en-US" dirty="0"/>
          </a:p>
        </p:txBody>
      </p:sp>
    </p:spTree>
    <p:extLst>
      <p:ext uri="{BB962C8B-B14F-4D97-AF65-F5344CB8AC3E}">
        <p14:creationId xmlns:p14="http://schemas.microsoft.com/office/powerpoint/2010/main" val="80582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altLang="ko-KR" sz="4000" b="1" dirty="0">
                <a:solidFill>
                  <a:schemeClr val="accent1">
                    <a:lumMod val="50000"/>
                  </a:schemeClr>
                </a:solidFill>
                <a:latin typeface="+mn-lt"/>
                <a:ea typeface="+mn-ea"/>
                <a:cs typeface="B Mitra" pitchFamily="2" charset="-78"/>
              </a:rPr>
              <a:t>هدف از ایجاد صندوق سرمایه گذاری</a:t>
            </a:r>
          </a:p>
        </p:txBody>
      </p:sp>
      <p:sp>
        <p:nvSpPr>
          <p:cNvPr id="3" name="Content Placeholder 2"/>
          <p:cNvSpPr>
            <a:spLocks noGrp="1"/>
          </p:cNvSpPr>
          <p:nvPr>
            <p:ph idx="1"/>
          </p:nvPr>
        </p:nvSpPr>
        <p:spPr>
          <a:xfrm>
            <a:off x="932155" y="1520429"/>
            <a:ext cx="9871976" cy="4452526"/>
          </a:xfrm>
        </p:spPr>
        <p:txBody>
          <a:bodyPr>
            <a:normAutofit/>
          </a:bodyPr>
          <a:lstStyle/>
          <a:p>
            <a:pPr marL="0" indent="0" algn="r" rtl="1" latinLnBrk="1">
              <a:lnSpc>
                <a:spcPct val="150000"/>
              </a:lnSpc>
              <a:buNone/>
            </a:pPr>
            <a:r>
              <a:rPr lang="fa-IR" dirty="0">
                <a:cs typeface="B Nazanin" panose="00000400000000000000" pitchFamily="2" charset="-78"/>
              </a:rPr>
              <a:t>صندوق سرمایه­گذاری را می­توان ابزاری برای تجمیع وجوه سرمایه گذاران دانست که هدف آن کسب سود و حداکثرسازی منافع سرمایه­گذاران از طریق سرمایه­گذاری وجوه تجمیع شده در دارایی­های مورد نظر است. </a:t>
            </a:r>
          </a:p>
          <a:p>
            <a:pPr algn="r" rtl="1">
              <a:buNone/>
            </a:pPr>
            <a:endParaRPr lang="fa-IR" dirty="0">
              <a:cs typeface="B Nazanin" panose="00000400000000000000" pitchFamily="2" charset="-78"/>
            </a:endParaRPr>
          </a:p>
          <a:p>
            <a:pPr algn="r" rtl="1">
              <a:buNone/>
            </a:pPr>
            <a:r>
              <a:rPr lang="fa-IR" dirty="0">
                <a:cs typeface="B Nazanin" panose="00000400000000000000" pitchFamily="2" charset="-78"/>
              </a:rPr>
              <a:t>با توجه به پذيرش ريسك مورد قبول، تلاش مي شود، بيشترين بازدهي ممكن نصيب سرمايه گذاران گردد. </a:t>
            </a:r>
            <a:endParaRPr lang="fa-IR" sz="1800" dirty="0">
              <a:cs typeface="B Nazanin" panose="00000400000000000000" pitchFamily="2" charset="-78"/>
            </a:endParaRPr>
          </a:p>
        </p:txBody>
      </p:sp>
      <p:sp>
        <p:nvSpPr>
          <p:cNvPr id="5" name="Footer Placeholder 4"/>
          <p:cNvSpPr>
            <a:spLocks noGrp="1"/>
          </p:cNvSpPr>
          <p:nvPr>
            <p:ph type="ftr" sz="quarter" idx="11"/>
          </p:nvPr>
        </p:nvSpPr>
        <p:spPr/>
        <p:txBody>
          <a:bodyPr/>
          <a:lstStyle/>
          <a:p>
            <a:fld id="{A0D2560F-0693-4D0E-AD4A-F3FD3903BF66}" type="slidenum">
              <a:rPr lang="en-US" smtClean="0">
                <a:cs typeface="B Nazanin" panose="00000400000000000000" pitchFamily="2" charset="-78"/>
              </a:rPr>
              <a:pPr/>
              <a:t>4</a:t>
            </a:fld>
            <a:endParaRPr lang="en-US" dirty="0"/>
          </a:p>
        </p:txBody>
      </p:sp>
    </p:spTree>
    <p:extLst>
      <p:ext uri="{BB962C8B-B14F-4D97-AF65-F5344CB8AC3E}">
        <p14:creationId xmlns:p14="http://schemas.microsoft.com/office/powerpoint/2010/main" val="33763903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B2966-4D67-7EEC-5AC5-12627B9ADC02}"/>
              </a:ext>
            </a:extLst>
          </p:cNvPr>
          <p:cNvSpPr>
            <a:spLocks noGrp="1"/>
          </p:cNvSpPr>
          <p:nvPr>
            <p:ph idx="1"/>
          </p:nvPr>
        </p:nvSpPr>
        <p:spPr>
          <a:xfrm>
            <a:off x="612560" y="1057108"/>
            <a:ext cx="10741239" cy="1944934"/>
          </a:xfrm>
        </p:spPr>
        <p:txBody>
          <a:bodyPr rtlCol="0">
            <a:normAutofit lnSpcReduction="10000"/>
          </a:bodyPr>
          <a:lstStyle/>
          <a:p>
            <a:pPr marL="0" indent="0" algn="r" rtl="1">
              <a:buNone/>
              <a:defRPr/>
            </a:pPr>
            <a:r>
              <a:rPr lang="en-US" dirty="0">
                <a:solidFill>
                  <a:schemeClr val="tx1">
                    <a:lumMod val="75000"/>
                    <a:lumOff val="25000"/>
                  </a:schemeClr>
                </a:solidFill>
                <a:cs typeface="B Nazanin" panose="00000400000000000000" pitchFamily="2" charset="-78"/>
              </a:rPr>
              <a:t> </a:t>
            </a:r>
            <a:r>
              <a:rPr lang="fa-IR" b="1" dirty="0">
                <a:solidFill>
                  <a:srgbClr val="FF0000"/>
                </a:solidFill>
                <a:cs typeface="B Nazanin" panose="00000400000000000000" pitchFamily="2" charset="-78"/>
              </a:rPr>
              <a:t>صدور- ابطال</a:t>
            </a:r>
            <a:endParaRPr lang="en-US" b="1" dirty="0">
              <a:solidFill>
                <a:srgbClr val="FF0000"/>
              </a:solidFill>
              <a:cs typeface="B Nazanin" panose="00000400000000000000" pitchFamily="2" charset="-78"/>
            </a:endParaRPr>
          </a:p>
          <a:p>
            <a:pPr marL="0" indent="0" algn="r" rtl="1">
              <a:buNone/>
              <a:defRPr/>
            </a:pPr>
            <a:r>
              <a:rPr lang="fa-IR" dirty="0">
                <a:solidFill>
                  <a:schemeClr val="tx1">
                    <a:lumMod val="75000"/>
                    <a:lumOff val="25000"/>
                  </a:schemeClr>
                </a:solidFill>
                <a:cs typeface="B Nazanin" panose="00000400000000000000" pitchFamily="2" charset="-78"/>
              </a:rPr>
              <a:t>در صورتی که ساختار </a:t>
            </a:r>
            <a:r>
              <a:rPr lang="fa-IR" dirty="0">
                <a:cs typeface="B Nazanin" panose="00000400000000000000" pitchFamily="2" charset="-78"/>
              </a:rPr>
              <a:t>صندوق مبتنی بر صدور و ابطال باشد</a:t>
            </a:r>
            <a:r>
              <a:rPr lang="fa-IR" dirty="0">
                <a:solidFill>
                  <a:schemeClr val="tx1">
                    <a:lumMod val="75000"/>
                    <a:lumOff val="25000"/>
                  </a:schemeClr>
                </a:solidFill>
                <a:cs typeface="B Nazanin" panose="00000400000000000000" pitchFamily="2" charset="-78"/>
              </a:rPr>
              <a:t>، سرمایه گذار با مراجعه به شعبی که صندوق معرفی نموده است نسبت به ارائه درخواست صدور</a:t>
            </a:r>
            <a:r>
              <a:rPr lang="ar-SA" dirty="0">
                <a:cs typeface="B Nazanin" panose="00000400000000000000" pitchFamily="2" charset="-78"/>
              </a:rPr>
              <a:t> (در زمان خرید)</a:t>
            </a:r>
            <a:r>
              <a:rPr lang="fa-IR" dirty="0">
                <a:solidFill>
                  <a:schemeClr val="tx1">
                    <a:lumMod val="75000"/>
                    <a:lumOff val="25000"/>
                  </a:schemeClr>
                </a:solidFill>
                <a:cs typeface="B Nazanin" panose="00000400000000000000" pitchFamily="2" charset="-78"/>
              </a:rPr>
              <a:t> یا ابطال</a:t>
            </a:r>
            <a:r>
              <a:rPr lang="ar-SA" dirty="0">
                <a:cs typeface="B Nazanin" panose="00000400000000000000" pitchFamily="2" charset="-78"/>
              </a:rPr>
              <a:t> (در زمان فروش)</a:t>
            </a:r>
            <a:r>
              <a:rPr lang="fa-IR" dirty="0">
                <a:solidFill>
                  <a:schemeClr val="tx1">
                    <a:lumMod val="75000"/>
                    <a:lumOff val="25000"/>
                  </a:schemeClr>
                </a:solidFill>
                <a:cs typeface="B Nazanin" panose="00000400000000000000" pitchFamily="2" charset="-78"/>
              </a:rPr>
              <a:t> واحد سرمایه گذاری اقدام می کند. (در اکثر صندوق ها امکان ارائه خدمات سرمایه گذاری غیرحضوری وجود دارد)</a:t>
            </a:r>
          </a:p>
          <a:p>
            <a:pPr marL="0" indent="0">
              <a:buNone/>
              <a:defRPr/>
            </a:pPr>
            <a:endParaRPr lang="en-US" dirty="0">
              <a:solidFill>
                <a:schemeClr val="tx1">
                  <a:lumMod val="75000"/>
                  <a:lumOff val="25000"/>
                </a:schemeClr>
              </a:solidFill>
              <a:cs typeface="B Nazanin" panose="00000400000000000000" pitchFamily="2" charset="-78"/>
            </a:endParaRPr>
          </a:p>
        </p:txBody>
      </p:sp>
      <p:sp>
        <p:nvSpPr>
          <p:cNvPr id="4" name="Title 1">
            <a:extLst>
              <a:ext uri="{FF2B5EF4-FFF2-40B4-BE49-F238E27FC236}">
                <a16:creationId xmlns:a16="http://schemas.microsoft.com/office/drawing/2014/main" id="{F822A0C1-32C6-E975-2869-E592D9B2080F}"/>
              </a:ext>
            </a:extLst>
          </p:cNvPr>
          <p:cNvSpPr txBox="1">
            <a:spLocks/>
          </p:cNvSpPr>
          <p:nvPr/>
        </p:nvSpPr>
        <p:spPr>
          <a:xfrm>
            <a:off x="3287714" y="277736"/>
            <a:ext cx="6683375" cy="627063"/>
          </a:xfrm>
          <a:prstGeom prst="rect">
            <a:avLst/>
          </a:prstGeom>
        </p:spPr>
        <p:txBody>
          <a:bodyPr vert="horz" lIns="91440" tIns="45720" rIns="91440" bIns="45720" rtlCol="0" anchor="ctr">
            <a:normAutofit/>
          </a:bodyPr>
          <a:lstStyle>
            <a:lvl1pPr algn="ctr">
              <a:lnSpc>
                <a:spcPct val="90000"/>
              </a:lnSpc>
              <a:spcBef>
                <a:spcPct val="0"/>
              </a:spcBef>
              <a:buNone/>
              <a:defRPr sz="3200" b="1">
                <a:solidFill>
                  <a:schemeClr val="accent1">
                    <a:lumMod val="50000"/>
                  </a:schemeClr>
                </a:solidFill>
                <a:cs typeface="B Mitra" pitchFamily="2" charset="-78"/>
              </a:defRPr>
            </a:lvl1pPr>
            <a:lvl2pPr algn="r" rtl="1">
              <a:defRPr sz="2000" b="1">
                <a:solidFill>
                  <a:schemeClr val="tx2"/>
                </a:solidFill>
                <a:latin typeface="Tw Cen MT" pitchFamily="34" charset="0"/>
                <a:cs typeface="B Lotus" pitchFamily="2" charset="-78"/>
              </a:defRPr>
            </a:lvl2pPr>
            <a:lvl3pPr algn="r" rtl="1">
              <a:defRPr sz="2000" b="1">
                <a:solidFill>
                  <a:schemeClr val="tx2"/>
                </a:solidFill>
                <a:latin typeface="Tw Cen MT" pitchFamily="34" charset="0"/>
                <a:cs typeface="B Lotus" pitchFamily="2" charset="-78"/>
              </a:defRPr>
            </a:lvl3pPr>
            <a:lvl4pPr algn="r" rtl="1">
              <a:defRPr sz="2000" b="1">
                <a:solidFill>
                  <a:schemeClr val="tx2"/>
                </a:solidFill>
                <a:latin typeface="Tw Cen MT" pitchFamily="34" charset="0"/>
                <a:cs typeface="B Lotus" pitchFamily="2" charset="-78"/>
              </a:defRPr>
            </a:lvl4pPr>
            <a:lvl5pPr algn="r" rtl="1">
              <a:defRPr sz="2000" b="1">
                <a:solidFill>
                  <a:schemeClr val="tx2"/>
                </a:solidFill>
                <a:latin typeface="Tw Cen MT" pitchFamily="34" charset="0"/>
                <a:cs typeface="B Lotus" pitchFamily="2" charset="-78"/>
              </a:defRPr>
            </a:lvl5pPr>
            <a:lvl6pPr marL="457200" algn="r" rtl="1" fontAlgn="base">
              <a:spcBef>
                <a:spcPct val="0"/>
              </a:spcBef>
              <a:spcAft>
                <a:spcPct val="0"/>
              </a:spcAft>
              <a:defRPr sz="2000" b="1">
                <a:solidFill>
                  <a:schemeClr val="tx2"/>
                </a:solidFill>
                <a:latin typeface="Tahoma" pitchFamily="34" charset="0"/>
                <a:cs typeface="B Nazanin" pitchFamily="2" charset="-78"/>
              </a:defRPr>
            </a:lvl6pPr>
            <a:lvl7pPr marL="914400" algn="r" rtl="1" fontAlgn="base">
              <a:spcBef>
                <a:spcPct val="0"/>
              </a:spcBef>
              <a:spcAft>
                <a:spcPct val="0"/>
              </a:spcAft>
              <a:defRPr sz="2000" b="1">
                <a:solidFill>
                  <a:schemeClr val="tx2"/>
                </a:solidFill>
                <a:latin typeface="Tahoma" pitchFamily="34" charset="0"/>
                <a:cs typeface="B Nazanin" pitchFamily="2" charset="-78"/>
              </a:defRPr>
            </a:lvl7pPr>
            <a:lvl8pPr marL="1371600" algn="r" rtl="1" fontAlgn="base">
              <a:spcBef>
                <a:spcPct val="0"/>
              </a:spcBef>
              <a:spcAft>
                <a:spcPct val="0"/>
              </a:spcAft>
              <a:defRPr sz="2000" b="1">
                <a:solidFill>
                  <a:schemeClr val="tx2"/>
                </a:solidFill>
                <a:latin typeface="Tahoma" pitchFamily="34" charset="0"/>
                <a:cs typeface="B Nazanin" pitchFamily="2" charset="-78"/>
              </a:defRPr>
            </a:lvl8pPr>
            <a:lvl9pPr marL="1828800" algn="r" rtl="1" fontAlgn="base">
              <a:spcBef>
                <a:spcPct val="0"/>
              </a:spcBef>
              <a:spcAft>
                <a:spcPct val="0"/>
              </a:spcAft>
              <a:defRPr sz="2000" b="1">
                <a:solidFill>
                  <a:schemeClr val="tx2"/>
                </a:solidFill>
                <a:latin typeface="Tahoma" pitchFamily="34" charset="0"/>
                <a:cs typeface="B Nazanin" pitchFamily="2" charset="-78"/>
              </a:defRPr>
            </a:lvl9pPr>
          </a:lstStyle>
          <a:p>
            <a:endParaRPr lang="en-US" dirty="0"/>
          </a:p>
        </p:txBody>
      </p:sp>
      <p:pic>
        <p:nvPicPr>
          <p:cNvPr id="30724" name="Picture 4">
            <a:extLst>
              <a:ext uri="{FF2B5EF4-FFF2-40B4-BE49-F238E27FC236}">
                <a16:creationId xmlns:a16="http://schemas.microsoft.com/office/drawing/2014/main" id="{85824003-F93A-0E22-8B9A-950CCD38CC1F}"/>
              </a:ext>
            </a:extLst>
          </p:cNvPr>
          <p:cNvPicPr>
            <a:picLocks noChangeAspect="1"/>
          </p:cNvPicPr>
          <p:nvPr/>
        </p:nvPicPr>
        <p:blipFill>
          <a:blip r:embed="rId2">
            <a:extLst>
              <a:ext uri="{28A0092B-C50C-407E-A947-70E740481C1C}">
                <a14:useLocalDpi xmlns:a14="http://schemas.microsoft.com/office/drawing/2010/main" val="0"/>
              </a:ext>
            </a:extLst>
          </a:blip>
          <a:srcRect l="10744" t="16441" r="616" b="21124"/>
          <a:stretch>
            <a:fillRect/>
          </a:stretch>
        </p:blipFill>
        <p:spPr bwMode="auto">
          <a:xfrm>
            <a:off x="1911427" y="3590450"/>
            <a:ext cx="786765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8A89EE5-82E9-939A-44F2-ABD4779B37C3}"/>
              </a:ext>
            </a:extLst>
          </p:cNvPr>
          <p:cNvSpPr>
            <a:spLocks noGrp="1"/>
          </p:cNvSpPr>
          <p:nvPr>
            <p:ph type="title"/>
          </p:nvPr>
        </p:nvSpPr>
        <p:spPr>
          <a:xfrm>
            <a:off x="838200" y="125427"/>
            <a:ext cx="10515600" cy="1325563"/>
          </a:xfrm>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مفاهیم و اصطلاحات رایج در صندوق‌های سرمایه‌گذاری</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Tree>
    <p:extLst>
      <p:ext uri="{BB962C8B-B14F-4D97-AF65-F5344CB8AC3E}">
        <p14:creationId xmlns:p14="http://schemas.microsoft.com/office/powerpoint/2010/main" val="185768682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AD6C-4A24-7B9A-3436-7591F38CC7A0}"/>
              </a:ext>
            </a:extLst>
          </p:cNvPr>
          <p:cNvSpPr>
            <a:spLocks noGrp="1"/>
          </p:cNvSpPr>
          <p:nvPr>
            <p:ph type="title"/>
          </p:nvPr>
        </p:nvSpPr>
        <p:spPr>
          <a:xfrm>
            <a:off x="2802864" y="461330"/>
            <a:ext cx="6683375" cy="627063"/>
          </a:xfrm>
        </p:spPr>
        <p:txBody>
          <a:bodyPr vert="horz" lIns="91440" tIns="45720" rIns="91440" bIns="45720" rtlCol="0" anchor="ctr">
            <a:normAutofit/>
          </a:bodyPr>
          <a:lstStyle/>
          <a:p>
            <a:pPr algn="ctr"/>
            <a:endParaRPr lang="en-US" sz="3200" b="1" dirty="0">
              <a:solidFill>
                <a:schemeClr val="accent1">
                  <a:lumMod val="50000"/>
                </a:schemeClr>
              </a:solidFill>
              <a:latin typeface="+mn-lt"/>
              <a:ea typeface="+mn-ea"/>
              <a:cs typeface="B Mitra" pitchFamily="2" charset="-78"/>
            </a:endParaRPr>
          </a:p>
        </p:txBody>
      </p:sp>
      <p:sp>
        <p:nvSpPr>
          <p:cNvPr id="29699" name="Content Placeholder 2">
            <a:extLst>
              <a:ext uri="{FF2B5EF4-FFF2-40B4-BE49-F238E27FC236}">
                <a16:creationId xmlns:a16="http://schemas.microsoft.com/office/drawing/2014/main" id="{BD7BD2FC-9D8D-4B01-C115-F7717E21FFA5}"/>
              </a:ext>
            </a:extLst>
          </p:cNvPr>
          <p:cNvSpPr>
            <a:spLocks noGrp="1" noChangeArrowheads="1"/>
          </p:cNvSpPr>
          <p:nvPr>
            <p:ph idx="1"/>
          </p:nvPr>
        </p:nvSpPr>
        <p:spPr>
          <a:xfrm>
            <a:off x="923277" y="1190886"/>
            <a:ext cx="9724498" cy="1460500"/>
          </a:xfrm>
        </p:spPr>
        <p:txBody>
          <a:bodyPr/>
          <a:lstStyle/>
          <a:p>
            <a:pPr marL="0" indent="0" algn="r" rtl="1">
              <a:buNone/>
            </a:pPr>
            <a:r>
              <a:rPr lang="fa-IR" sz="2000" b="1" dirty="0">
                <a:solidFill>
                  <a:srgbClr val="FF0000"/>
                </a:solidFill>
                <a:cs typeface="B Nazanin" panose="00000400000000000000" pitchFamily="2" charset="-78"/>
              </a:rPr>
              <a:t>انجام معاملات</a:t>
            </a:r>
            <a:endParaRPr lang="en-US" sz="2000" b="1" dirty="0">
              <a:solidFill>
                <a:srgbClr val="FF0000"/>
              </a:solidFill>
              <a:cs typeface="B Nazanin" panose="00000400000000000000" pitchFamily="2" charset="-78"/>
            </a:endParaRPr>
          </a:p>
          <a:p>
            <a:pPr marL="0" indent="0" algn="r" rtl="1" eaLnBrk="1" hangingPunct="1">
              <a:buNone/>
            </a:pPr>
            <a:r>
              <a:rPr lang="fa-IR" altLang="en-US" sz="2000" dirty="0">
                <a:cs typeface="B Nazanin" panose="00000400000000000000" pitchFamily="2" charset="-78"/>
              </a:rPr>
              <a:t>درصورتی که صندوق </a:t>
            </a:r>
            <a:r>
              <a:rPr lang="fa-IR" altLang="en-US" sz="2000" dirty="0">
                <a:solidFill>
                  <a:srgbClr val="FF0000"/>
                </a:solidFill>
                <a:cs typeface="B Nazanin" panose="00000400000000000000" pitchFamily="2" charset="-78"/>
              </a:rPr>
              <a:t>در بورس پذیرش شده باشد</a:t>
            </a:r>
            <a:r>
              <a:rPr lang="fa-IR" altLang="en-US" sz="2000" dirty="0">
                <a:cs typeface="B Nazanin" panose="00000400000000000000" pitchFamily="2" charset="-78"/>
              </a:rPr>
              <a:t>، سرمایه گذار می تواند با مراجعه به کارگزار نسبت به خرید و فروش واحد سرمایه گذاری اقدام کند. نام این صندوق ها مشابه سهام شرکتها در تابلوی بورس مربوطه درج می شود.</a:t>
            </a:r>
            <a:endParaRPr lang="en-US" altLang="en-US" sz="2000" dirty="0">
              <a:cs typeface="B Nazanin" panose="00000400000000000000" pitchFamily="2" charset="-78"/>
            </a:endParaRPr>
          </a:p>
          <a:p>
            <a:pPr eaLnBrk="1" hangingPunct="1"/>
            <a:endParaRPr lang="en-US" altLang="en-US" sz="2000" dirty="0"/>
          </a:p>
        </p:txBody>
      </p:sp>
      <p:pic>
        <p:nvPicPr>
          <p:cNvPr id="4" name="Picture 3">
            <a:extLst>
              <a:ext uri="{FF2B5EF4-FFF2-40B4-BE49-F238E27FC236}">
                <a16:creationId xmlns:a16="http://schemas.microsoft.com/office/drawing/2014/main" id="{6F256F08-C21F-10B6-FD1C-857271AD3FAB}"/>
              </a:ext>
            </a:extLst>
          </p:cNvPr>
          <p:cNvPicPr>
            <a:picLocks noChangeAspect="1"/>
          </p:cNvPicPr>
          <p:nvPr/>
        </p:nvPicPr>
        <p:blipFill>
          <a:blip r:embed="rId2"/>
          <a:stretch>
            <a:fillRect/>
          </a:stretch>
        </p:blipFill>
        <p:spPr>
          <a:xfrm>
            <a:off x="1074197" y="2430106"/>
            <a:ext cx="9724499" cy="4263656"/>
          </a:xfrm>
          <a:prstGeom prst="rect">
            <a:avLst/>
          </a:prstGeom>
        </p:spPr>
      </p:pic>
    </p:spTree>
    <p:extLst>
      <p:ext uri="{BB962C8B-B14F-4D97-AF65-F5344CB8AC3E}">
        <p14:creationId xmlns:p14="http://schemas.microsoft.com/office/powerpoint/2010/main" val="106302287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6502"/>
            <a:ext cx="10515600" cy="4976442"/>
          </a:xfrm>
        </p:spPr>
        <p:txBody>
          <a:bodyPr>
            <a:normAutofit fontScale="47500" lnSpcReduction="20000"/>
          </a:bodyPr>
          <a:lstStyle/>
          <a:p>
            <a:pPr algn="r" rtl="1">
              <a:lnSpc>
                <a:spcPct val="170000"/>
              </a:lnSpc>
            </a:pPr>
            <a:r>
              <a:rPr lang="ar-SA" sz="4200" b="1" dirty="0">
                <a:solidFill>
                  <a:srgbClr val="B30603"/>
                </a:solidFill>
                <a:latin typeface="IRANSans"/>
                <a:ea typeface="Times New Roman" panose="02020603050405020304" pitchFamily="18" charset="0"/>
                <a:cs typeface="B Nazanin" panose="00000400000000000000" pitchFamily="2" charset="-78"/>
              </a:rPr>
              <a:t>ارزش خالص دارایی ها</a:t>
            </a:r>
            <a:r>
              <a:rPr lang="en-US" sz="4200" b="1" dirty="0">
                <a:solidFill>
                  <a:srgbClr val="B30603"/>
                </a:solidFill>
                <a:latin typeface="IRANSans"/>
                <a:ea typeface="Times New Roman" panose="02020603050405020304" pitchFamily="18" charset="0"/>
                <a:cs typeface="B Nazanin" panose="00000400000000000000" pitchFamily="2" charset="-78"/>
              </a:rPr>
              <a:t> (NAV):</a:t>
            </a:r>
          </a:p>
          <a:p>
            <a:pPr lvl="0" algn="r" rtl="1">
              <a:lnSpc>
                <a:spcPct val="170000"/>
              </a:lnSpc>
            </a:pPr>
            <a:r>
              <a:rPr lang="ar-SA" sz="3400" dirty="0">
                <a:cs typeface="B Nazanin" panose="00000400000000000000" pitchFamily="2" charset="-78"/>
              </a:rPr>
              <a:t>ارزش خالص دارایی‌ها در حقیقت ارزش کل دارایی‌های یک صندوق در روز</a:t>
            </a:r>
            <a:r>
              <a:rPr lang="fa-IR" sz="3400" dirty="0">
                <a:cs typeface="B Nazanin" panose="00000400000000000000" pitchFamily="2" charset="-78"/>
              </a:rPr>
              <a:t> پس از کسر بدهی های صندوق در همان روز</a:t>
            </a:r>
            <a:r>
              <a:rPr lang="ar-SA" sz="3400" dirty="0">
                <a:cs typeface="B Nazanin" panose="00000400000000000000" pitchFamily="2" charset="-78"/>
              </a:rPr>
              <a:t>، تقسیم به تعداد کل واحدهای</a:t>
            </a:r>
            <a:r>
              <a:rPr lang="fa-IR" sz="3400" dirty="0">
                <a:cs typeface="B Nazanin" panose="00000400000000000000" pitchFamily="2" charset="-78"/>
              </a:rPr>
              <a:t> نزد سرمایه گذاران</a:t>
            </a:r>
            <a:r>
              <a:rPr lang="ar-SA" sz="3400" dirty="0">
                <a:cs typeface="B Nazanin" panose="00000400000000000000" pitchFamily="2" charset="-78"/>
              </a:rPr>
              <a:t> صندوق در آن روز است. این قیمت در واقع قیمت هر واحد صندوق را تعیین می‌کند و مبنای خرید و فروش واحدهای سرمایه‌گذاری قرار می‎گیرد</a:t>
            </a:r>
            <a:r>
              <a:rPr lang="fa-IR" sz="3400" dirty="0">
                <a:cs typeface="B Nazanin" panose="00000400000000000000" pitchFamily="2" charset="-78"/>
              </a:rPr>
              <a:t>.</a:t>
            </a:r>
          </a:p>
          <a:p>
            <a:pPr lvl="0" algn="r" rtl="1">
              <a:lnSpc>
                <a:spcPct val="170000"/>
              </a:lnSpc>
            </a:pPr>
            <a:r>
              <a:rPr lang="en-US" sz="3400" dirty="0">
                <a:cs typeface="B Nazanin" panose="00000400000000000000" pitchFamily="2" charset="-78"/>
              </a:rPr>
              <a:t> NAV </a:t>
            </a:r>
            <a:r>
              <a:rPr lang="ar-SA" sz="3400" dirty="0">
                <a:cs typeface="B Nazanin" panose="00000400000000000000" pitchFamily="2" charset="-78"/>
              </a:rPr>
              <a:t>هر روز در پایان روز کاری بعد مشخص می‌شود</a:t>
            </a:r>
            <a:r>
              <a:rPr lang="en-US" sz="3400" dirty="0">
                <a:cs typeface="B Nazanin" panose="00000400000000000000" pitchFamily="2" charset="-78"/>
              </a:rPr>
              <a:t>.</a:t>
            </a:r>
          </a:p>
          <a:p>
            <a:pPr lvl="0" algn="r" rtl="1" fontAlgn="base">
              <a:lnSpc>
                <a:spcPct val="170000"/>
              </a:lnSpc>
            </a:pPr>
            <a:r>
              <a:rPr lang="ar-SA" sz="3400" dirty="0">
                <a:cs typeface="B Nazanin" panose="00000400000000000000" pitchFamily="2" charset="-78"/>
              </a:rPr>
              <a:t>در سایت مربوط به هر صندوق، به صورت روزانه سه نوع ارزش خالص دارایی گزارش می‌شود:</a:t>
            </a:r>
            <a:r>
              <a:rPr lang="en-US" sz="3400" dirty="0">
                <a:cs typeface="B Nazanin" panose="00000400000000000000" pitchFamily="2" charset="-78"/>
              </a:rPr>
              <a:t/>
            </a:r>
            <a:br>
              <a:rPr lang="en-US" sz="3400" dirty="0">
                <a:cs typeface="B Nazanin" panose="00000400000000000000" pitchFamily="2" charset="-78"/>
              </a:rPr>
            </a:br>
            <a:r>
              <a:rPr lang="en-US" sz="3400" dirty="0">
                <a:cs typeface="B Nazanin" panose="00000400000000000000" pitchFamily="2" charset="-78"/>
              </a:rPr>
              <a:t/>
            </a:r>
            <a:br>
              <a:rPr lang="en-US" sz="3400" dirty="0">
                <a:cs typeface="B Nazanin" panose="00000400000000000000" pitchFamily="2" charset="-78"/>
              </a:rPr>
            </a:br>
            <a:r>
              <a:rPr lang="en-US" sz="3400" b="1" dirty="0">
                <a:cs typeface="B Nazanin" panose="00000400000000000000" pitchFamily="2" charset="-78"/>
              </a:rPr>
              <a:t>  NAV </a:t>
            </a:r>
            <a:r>
              <a:rPr lang="ar-SA" sz="3400" b="1" dirty="0">
                <a:cs typeface="B Nazanin" panose="00000400000000000000" pitchFamily="2" charset="-78"/>
              </a:rPr>
              <a:t>صدور: </a:t>
            </a:r>
            <a:r>
              <a:rPr lang="ar-SA" sz="3400" dirty="0">
                <a:cs typeface="B Nazanin" panose="00000400000000000000" pitchFamily="2" charset="-78"/>
              </a:rPr>
              <a:t>ارزش هر واحد صندوق را نشان می‌دهد. در واقع وجهی است که باید بابت خرید هر واحد در صندوق های مبتنی بر صدور و ابطال، پرداخت شود</a:t>
            </a:r>
            <a:r>
              <a:rPr lang="en-US" sz="3400" dirty="0">
                <a:cs typeface="B Nazanin" panose="00000400000000000000" pitchFamily="2" charset="-78"/>
              </a:rPr>
              <a:t>.</a:t>
            </a:r>
            <a:br>
              <a:rPr lang="en-US" sz="3400" dirty="0">
                <a:cs typeface="B Nazanin" panose="00000400000000000000" pitchFamily="2" charset="-78"/>
              </a:rPr>
            </a:br>
            <a:r>
              <a:rPr lang="en-US" sz="3400" dirty="0">
                <a:cs typeface="B Nazanin" panose="00000400000000000000" pitchFamily="2" charset="-78"/>
              </a:rPr>
              <a:t/>
            </a:r>
            <a:br>
              <a:rPr lang="en-US" sz="3400" dirty="0">
                <a:cs typeface="B Nazanin" panose="00000400000000000000" pitchFamily="2" charset="-78"/>
              </a:rPr>
            </a:br>
            <a:r>
              <a:rPr lang="en-US" sz="3400" b="1" dirty="0">
                <a:cs typeface="B Nazanin" panose="00000400000000000000" pitchFamily="2" charset="-78"/>
              </a:rPr>
              <a:t>  NAV </a:t>
            </a:r>
            <a:r>
              <a:rPr lang="ar-SA" sz="3400" b="1" dirty="0">
                <a:cs typeface="B Nazanin" panose="00000400000000000000" pitchFamily="2" charset="-78"/>
              </a:rPr>
              <a:t>ابطال: </a:t>
            </a:r>
            <a:r>
              <a:rPr lang="ar-SA" sz="3400" dirty="0">
                <a:cs typeface="B Nazanin" panose="00000400000000000000" pitchFamily="2" charset="-78"/>
              </a:rPr>
              <a:t>وجهی است که پس از انصراف از سرمایه گذاری در صندوق های مبتنی بر صدور و ابطال به ازای هر واحد به سرمایه گذار پرداخت می‌شود</a:t>
            </a:r>
            <a:r>
              <a:rPr lang="en-US" sz="3400" dirty="0">
                <a:cs typeface="B Nazanin" panose="00000400000000000000" pitchFamily="2" charset="-78"/>
              </a:rPr>
              <a:t>.</a:t>
            </a:r>
            <a:br>
              <a:rPr lang="en-US" sz="3400" dirty="0">
                <a:cs typeface="B Nazanin" panose="00000400000000000000" pitchFamily="2" charset="-78"/>
              </a:rPr>
            </a:br>
            <a:r>
              <a:rPr lang="en-US" sz="3400" dirty="0">
                <a:cs typeface="B Nazanin" panose="00000400000000000000" pitchFamily="2" charset="-78"/>
              </a:rPr>
              <a:t/>
            </a:r>
            <a:br>
              <a:rPr lang="en-US" sz="3400" dirty="0">
                <a:cs typeface="B Nazanin" panose="00000400000000000000" pitchFamily="2" charset="-78"/>
              </a:rPr>
            </a:br>
            <a:r>
              <a:rPr lang="en-US" sz="3400" b="1" dirty="0">
                <a:cs typeface="B Nazanin" panose="00000400000000000000" pitchFamily="2" charset="-78"/>
              </a:rPr>
              <a:t>  NAV </a:t>
            </a:r>
            <a:r>
              <a:rPr lang="ar-SA" sz="3400" b="1" dirty="0">
                <a:cs typeface="B Nazanin" panose="00000400000000000000" pitchFamily="2" charset="-78"/>
              </a:rPr>
              <a:t>آماری: </a:t>
            </a:r>
            <a:r>
              <a:rPr lang="ar-SA" sz="3400" dirty="0">
                <a:cs typeface="B Nazanin" panose="00000400000000000000" pitchFamily="2" charset="-78"/>
              </a:rPr>
              <a:t>در شرایط مشخصی مانند ایجاد صف فروش سنگین بر روی برخی از دارایی‌های صندوق برای مدت طولانی، مدیران صندوق‌ها می‌توانند قیمت برخی از سهم‌های موجود در سبد سرمايه گذاری خود را تعدیل کنند. به ارزش خالص دارایی گزارش‌شده در این حالت</a:t>
            </a:r>
            <a:r>
              <a:rPr lang="en-US" sz="3400" dirty="0">
                <a:cs typeface="B Nazanin" panose="00000400000000000000" pitchFamily="2" charset="-78"/>
              </a:rPr>
              <a:t> NAV </a:t>
            </a:r>
            <a:r>
              <a:rPr lang="ar-SA" sz="3400" dirty="0">
                <a:cs typeface="B Nazanin" panose="00000400000000000000" pitchFamily="2" charset="-78"/>
              </a:rPr>
              <a:t>آماری گفته می‌شود</a:t>
            </a:r>
            <a:r>
              <a:rPr lang="en-US" sz="3400" dirty="0">
                <a:cs typeface="B Nazanin" panose="00000400000000000000" pitchFamily="2" charset="-78"/>
              </a:rPr>
              <a:t>.</a:t>
            </a:r>
          </a:p>
          <a:p>
            <a:pPr>
              <a:lnSpc>
                <a:spcPct val="170000"/>
              </a:lnSpc>
            </a:pPr>
            <a:endParaRPr lang="en-US" dirty="0"/>
          </a:p>
        </p:txBody>
      </p:sp>
      <p:sp>
        <p:nvSpPr>
          <p:cNvPr id="4" name="Title 1">
            <a:extLst>
              <a:ext uri="{FF2B5EF4-FFF2-40B4-BE49-F238E27FC236}">
                <a16:creationId xmlns:a16="http://schemas.microsoft.com/office/drawing/2014/main" id="{CD7B0834-1FA3-0BC3-5361-25A0719D6049}"/>
              </a:ext>
            </a:extLst>
          </p:cNvPr>
          <p:cNvSpPr>
            <a:spLocks noGrp="1"/>
          </p:cNvSpPr>
          <p:nvPr>
            <p:ph type="title"/>
          </p:nvPr>
        </p:nvSpPr>
        <p:spPr>
          <a:xfrm>
            <a:off x="838200" y="160938"/>
            <a:ext cx="10515600" cy="1325563"/>
          </a:xfrm>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مفاهیم و اصطلاحات رایج در صندوق‌های سرمایه‌گذاری</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5" name="Footer Placeholder 4"/>
          <p:cNvSpPr>
            <a:spLocks noGrp="1"/>
          </p:cNvSpPr>
          <p:nvPr>
            <p:ph type="ftr" sz="quarter" idx="11"/>
          </p:nvPr>
        </p:nvSpPr>
        <p:spPr/>
        <p:txBody>
          <a:bodyPr/>
          <a:lstStyle/>
          <a:p>
            <a:fld id="{5E28A211-8476-4377-9DFB-152B308C7C67}" type="slidenum">
              <a:rPr lang="en-US" smtClean="0"/>
              <a:pPr/>
              <a:t>42</a:t>
            </a:fld>
            <a:endParaRPr lang="en-US" dirty="0"/>
          </a:p>
        </p:txBody>
      </p:sp>
    </p:spTree>
    <p:extLst>
      <p:ext uri="{BB962C8B-B14F-4D97-AF65-F5344CB8AC3E}">
        <p14:creationId xmlns:p14="http://schemas.microsoft.com/office/powerpoint/2010/main" val="2076925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1196327" y="2860311"/>
            <a:ext cx="1847952" cy="1550270"/>
            <a:chOff x="914400" y="3621060"/>
            <a:chExt cx="1847952" cy="985130"/>
          </a:xfrm>
        </p:grpSpPr>
        <p:sp>
          <p:nvSpPr>
            <p:cNvPr id="46088" name="AutoShape 8"/>
            <p:cNvSpPr>
              <a:spLocks noChangeArrowheads="1"/>
            </p:cNvSpPr>
            <p:nvPr/>
          </p:nvSpPr>
          <p:spPr bwMode="auto">
            <a:xfrm>
              <a:off x="914400" y="3621060"/>
              <a:ext cx="1847952" cy="792706"/>
            </a:xfrm>
            <a:prstGeom prst="chevron">
              <a:avLst>
                <a:gd name="adj" fmla="val 19371"/>
              </a:avLst>
            </a:prstGeom>
            <a:gradFill rotWithShape="1">
              <a:gsLst>
                <a:gs pos="0">
                  <a:schemeClr val="folHlink">
                    <a:gamma/>
                    <a:tint val="27451"/>
                    <a:invGamma/>
                  </a:schemeClr>
                </a:gs>
                <a:gs pos="100000">
                  <a:schemeClr val="folHlink"/>
                </a:gs>
              </a:gsLst>
              <a:lin ang="0" scaled="1"/>
            </a:gradFill>
            <a:ln w="38100">
              <a:solidFill>
                <a:schemeClr val="bg1"/>
              </a:solidFill>
              <a:miter lim="800000"/>
              <a:headEnd/>
              <a:tailEnd/>
            </a:ln>
            <a:effectLst>
              <a:outerShdw dist="109250" dir="3267739" algn="ctr" rotWithShape="0">
                <a:srgbClr val="808080">
                  <a:alpha val="50000"/>
                </a:srgbClr>
              </a:outerShdw>
            </a:effectLst>
          </p:spPr>
          <p:txBody>
            <a:bodyPr wrap="square" anchor="ctr">
              <a:spAutoFit/>
            </a:bodyPr>
            <a:lstStyle/>
            <a:p>
              <a:endParaRPr lang="fa-IR"/>
            </a:p>
          </p:txBody>
        </p:sp>
        <p:sp>
          <p:nvSpPr>
            <p:cNvPr id="12" name="Text Box 6"/>
            <p:cNvSpPr txBox="1">
              <a:spLocks noChangeArrowheads="1"/>
            </p:cNvSpPr>
            <p:nvPr/>
          </p:nvSpPr>
          <p:spPr bwMode="auto">
            <a:xfrm>
              <a:off x="1078274" y="3775193"/>
              <a:ext cx="1296144" cy="830997"/>
            </a:xfrm>
            <a:prstGeom prst="rect">
              <a:avLst/>
            </a:prstGeom>
            <a:noFill/>
            <a:ln w="9525">
              <a:noFill/>
              <a:miter lim="800000"/>
              <a:headEnd/>
              <a:tailEnd/>
            </a:ln>
            <a:effectLst/>
          </p:spPr>
          <p:txBody>
            <a:bodyPr wrap="square">
              <a:spAutoFit/>
            </a:bodyPr>
            <a:lstStyle/>
            <a:p>
              <a:pPr algn="ctr" rtl="1"/>
              <a:r>
                <a:rPr lang="fa-IR" altLang="ko-KR" sz="1600" dirty="0">
                  <a:latin typeface="Times New Roman" pitchFamily="18" charset="0"/>
                  <a:cs typeface="B Titr" pitchFamily="2" charset="-78"/>
                </a:rPr>
                <a:t>خالص ارزش هر واحد سرمایه گذاری</a:t>
              </a:r>
            </a:p>
          </p:txBody>
        </p:sp>
      </p:grpSp>
      <p:grpSp>
        <p:nvGrpSpPr>
          <p:cNvPr id="3" name="Group 32"/>
          <p:cNvGrpSpPr/>
          <p:nvPr/>
        </p:nvGrpSpPr>
        <p:grpSpPr>
          <a:xfrm>
            <a:off x="3053157" y="2923958"/>
            <a:ext cx="6308878" cy="2469920"/>
            <a:chOff x="1529157" y="2923957"/>
            <a:chExt cx="6308878" cy="2469920"/>
          </a:xfrm>
        </p:grpSpPr>
        <p:sp>
          <p:nvSpPr>
            <p:cNvPr id="46087" name="AutoShape 7"/>
            <p:cNvSpPr>
              <a:spLocks noChangeArrowheads="1"/>
            </p:cNvSpPr>
            <p:nvPr/>
          </p:nvSpPr>
          <p:spPr bwMode="auto">
            <a:xfrm>
              <a:off x="1529157" y="2923957"/>
              <a:ext cx="6308878" cy="1247459"/>
            </a:xfrm>
            <a:prstGeom prst="chevron">
              <a:avLst>
                <a:gd name="adj" fmla="val 19371"/>
              </a:avLst>
            </a:prstGeom>
            <a:gradFill rotWithShape="0">
              <a:gsLst>
                <a:gs pos="0">
                  <a:schemeClr val="accent1"/>
                </a:gs>
                <a:gs pos="100000">
                  <a:schemeClr val="accent1">
                    <a:gamma/>
                    <a:tint val="40000"/>
                    <a:invGamma/>
                  </a:schemeClr>
                </a:gs>
              </a:gsLst>
              <a:lin ang="5400000" scaled="1"/>
            </a:gradFill>
            <a:ln w="38100">
              <a:solidFill>
                <a:schemeClr val="bg1"/>
              </a:solidFill>
              <a:miter lim="800000"/>
              <a:headEnd/>
              <a:tailEnd/>
            </a:ln>
            <a:effectLst>
              <a:outerShdw dist="109250" dir="3267739" algn="ctr" rotWithShape="0">
                <a:srgbClr val="808080">
                  <a:alpha val="50000"/>
                </a:srgbClr>
              </a:outerShdw>
            </a:effectLst>
          </p:spPr>
          <p:txBody>
            <a:bodyPr wrap="square" anchor="ctr">
              <a:spAutoFit/>
            </a:bodyPr>
            <a:lstStyle/>
            <a:p>
              <a:endParaRPr lang="fa-IR" dirty="0"/>
            </a:p>
          </p:txBody>
        </p:sp>
        <p:sp>
          <p:nvSpPr>
            <p:cNvPr id="15" name="Text Box 6"/>
            <p:cNvSpPr txBox="1">
              <a:spLocks noChangeArrowheads="1"/>
            </p:cNvSpPr>
            <p:nvPr/>
          </p:nvSpPr>
          <p:spPr bwMode="auto">
            <a:xfrm>
              <a:off x="2071670" y="3286124"/>
              <a:ext cx="2804544" cy="646331"/>
            </a:xfrm>
            <a:prstGeom prst="rect">
              <a:avLst/>
            </a:prstGeom>
            <a:noFill/>
            <a:ln w="9525">
              <a:noFill/>
              <a:miter lim="800000"/>
              <a:headEnd/>
              <a:tailEnd/>
            </a:ln>
            <a:effectLst/>
          </p:spPr>
          <p:txBody>
            <a:bodyPr wrap="square">
              <a:spAutoFit/>
            </a:bodyPr>
            <a:lstStyle/>
            <a:p>
              <a:pPr algn="ctr"/>
              <a:r>
                <a:rPr lang="fa-IR" altLang="ko-KR" b="1" dirty="0">
                  <a:latin typeface="Times New Roman" pitchFamily="18" charset="0"/>
                  <a:cs typeface="B Titr" pitchFamily="2" charset="-78"/>
                </a:rPr>
                <a:t>ارزش روز دارایی های صندوق</a:t>
              </a:r>
            </a:p>
            <a:p>
              <a:pPr algn="ctr"/>
              <a:endParaRPr lang="fa-IR" altLang="ko-KR" b="1" dirty="0">
                <a:latin typeface="Times New Roman" pitchFamily="18" charset="0"/>
                <a:cs typeface="B Titr" pitchFamily="2" charset="-78"/>
              </a:endParaRPr>
            </a:p>
          </p:txBody>
        </p:sp>
        <p:sp>
          <p:nvSpPr>
            <p:cNvPr id="17" name="Text Box 6"/>
            <p:cNvSpPr txBox="1">
              <a:spLocks noChangeArrowheads="1"/>
            </p:cNvSpPr>
            <p:nvPr/>
          </p:nvSpPr>
          <p:spPr bwMode="auto">
            <a:xfrm>
              <a:off x="2976110" y="4470547"/>
              <a:ext cx="2238834" cy="923330"/>
            </a:xfrm>
            <a:prstGeom prst="rect">
              <a:avLst/>
            </a:prstGeom>
            <a:noFill/>
            <a:ln w="9525">
              <a:noFill/>
              <a:miter lim="800000"/>
              <a:headEnd/>
              <a:tailEnd/>
            </a:ln>
            <a:effectLst/>
          </p:spPr>
          <p:txBody>
            <a:bodyPr wrap="square">
              <a:spAutoFit/>
            </a:bodyPr>
            <a:lstStyle/>
            <a:p>
              <a:pPr algn="ctr"/>
              <a:r>
                <a:rPr lang="fa-IR" altLang="ko-KR" b="1" dirty="0">
                  <a:latin typeface="Times New Roman" pitchFamily="18" charset="0"/>
                  <a:cs typeface="B Titr" pitchFamily="2" charset="-78"/>
                </a:rPr>
                <a:t>تعداد واحدهای نزد سرمایه گذاران</a:t>
              </a:r>
            </a:p>
            <a:p>
              <a:pPr algn="r"/>
              <a:endParaRPr lang="fa-IR" altLang="ko-KR" b="1" dirty="0">
                <a:latin typeface="Times New Roman" pitchFamily="18" charset="0"/>
                <a:cs typeface="B Titr" pitchFamily="2" charset="-78"/>
              </a:endParaRPr>
            </a:p>
          </p:txBody>
        </p:sp>
        <p:sp>
          <p:nvSpPr>
            <p:cNvPr id="26" name="Rectangle 25"/>
            <p:cNvSpPr/>
            <p:nvPr/>
          </p:nvSpPr>
          <p:spPr>
            <a:xfrm>
              <a:off x="4720688" y="3345420"/>
              <a:ext cx="351378" cy="369332"/>
            </a:xfrm>
            <a:prstGeom prst="rect">
              <a:avLst/>
            </a:prstGeom>
          </p:spPr>
          <p:txBody>
            <a:bodyPr wrap="none">
              <a:spAutoFit/>
            </a:bodyPr>
            <a:lstStyle/>
            <a:p>
              <a:pPr algn="ctr"/>
              <a:r>
                <a:rPr lang="fa-IR" altLang="ko-KR" dirty="0">
                  <a:latin typeface="Times New Roman" pitchFamily="18" charset="0"/>
                  <a:cs typeface="B Titr" pitchFamily="2" charset="-78"/>
                </a:rPr>
                <a:t>-</a:t>
              </a:r>
            </a:p>
          </p:txBody>
        </p:sp>
        <p:cxnSp>
          <p:nvCxnSpPr>
            <p:cNvPr id="28" name="Straight Connector 27"/>
            <p:cNvCxnSpPr/>
            <p:nvPr/>
          </p:nvCxnSpPr>
          <p:spPr>
            <a:xfrm rot="10800000">
              <a:off x="2071670" y="4284668"/>
              <a:ext cx="5214974" cy="1589"/>
            </a:xfrm>
            <a:prstGeom prst="line">
              <a:avLst/>
            </a:prstGeom>
          </p:spPr>
          <p:style>
            <a:lnRef idx="3">
              <a:schemeClr val="dk1"/>
            </a:lnRef>
            <a:fillRef idx="0">
              <a:schemeClr val="dk1"/>
            </a:fillRef>
            <a:effectRef idx="2">
              <a:schemeClr val="dk1"/>
            </a:effectRef>
            <a:fontRef idx="minor">
              <a:schemeClr val="tx1"/>
            </a:fontRef>
          </p:style>
        </p:cxnSp>
        <p:sp>
          <p:nvSpPr>
            <p:cNvPr id="31" name="Double Bracket 30"/>
            <p:cNvSpPr/>
            <p:nvPr/>
          </p:nvSpPr>
          <p:spPr>
            <a:xfrm>
              <a:off x="2143108" y="3000372"/>
              <a:ext cx="4572032" cy="1071570"/>
            </a:xfrm>
            <a:prstGeom prst="bracketPair">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37" name="Text Box 6"/>
            <p:cNvSpPr txBox="1">
              <a:spLocks noChangeArrowheads="1"/>
            </p:cNvSpPr>
            <p:nvPr/>
          </p:nvSpPr>
          <p:spPr bwMode="auto">
            <a:xfrm>
              <a:off x="4714876" y="3282735"/>
              <a:ext cx="2286015" cy="646331"/>
            </a:xfrm>
            <a:prstGeom prst="rect">
              <a:avLst/>
            </a:prstGeom>
            <a:noFill/>
            <a:ln w="9525">
              <a:noFill/>
              <a:miter lim="800000"/>
              <a:headEnd/>
              <a:tailEnd/>
            </a:ln>
            <a:effectLst/>
          </p:spPr>
          <p:txBody>
            <a:bodyPr wrap="square">
              <a:spAutoFit/>
            </a:bodyPr>
            <a:lstStyle/>
            <a:p>
              <a:pPr algn="ctr" rtl="1"/>
              <a:r>
                <a:rPr lang="fa-IR" altLang="ko-KR" b="1" dirty="0">
                  <a:latin typeface="Times New Roman" pitchFamily="18" charset="0"/>
                  <a:cs typeface="B Titr" pitchFamily="2" charset="-78"/>
                </a:rPr>
                <a:t>بدهی های صندوق</a:t>
              </a:r>
            </a:p>
            <a:p>
              <a:pPr algn="r"/>
              <a:endParaRPr lang="fa-IR" altLang="ko-KR" b="1" dirty="0">
                <a:latin typeface="Times New Roman" pitchFamily="18" charset="0"/>
                <a:cs typeface="B Titr" pitchFamily="2" charset="-78"/>
              </a:endParaRPr>
            </a:p>
          </p:txBody>
        </p:sp>
      </p:grpSp>
      <p:sp>
        <p:nvSpPr>
          <p:cNvPr id="38" name="Title 1"/>
          <p:cNvSpPr>
            <a:spLocks noGrp="1"/>
          </p:cNvSpPr>
          <p:nvPr>
            <p:ph type="title"/>
          </p:nvPr>
        </p:nvSpPr>
        <p:spPr>
          <a:xfrm>
            <a:off x="3595670" y="-69238"/>
            <a:ext cx="8458200" cy="563563"/>
          </a:xfrm>
        </p:spPr>
        <p:txBody>
          <a:bodyPr/>
          <a:lstStyle/>
          <a:p>
            <a:pPr algn="r"/>
            <a:r>
              <a:rPr lang="fa-IR" sz="2400" b="1" i="1" dirty="0">
                <a:solidFill>
                  <a:srgbClr val="C00000"/>
                </a:solidFill>
                <a:cs typeface="B Mitra" pitchFamily="2" charset="-78"/>
              </a:rPr>
              <a:t>نحوه محاسبه خالص ارزش دارایی های صندوق های سرمایه گذاری</a:t>
            </a:r>
            <a:endParaRPr lang="en-US" sz="2400" b="1" i="1" dirty="0">
              <a:solidFill>
                <a:srgbClr val="C00000"/>
              </a:solidFill>
              <a:cs typeface="B Mitra" pitchFamily="2" charset="-78"/>
            </a:endParaRPr>
          </a:p>
        </p:txBody>
      </p:sp>
      <p:grpSp>
        <p:nvGrpSpPr>
          <p:cNvPr id="4" name="Group 42"/>
          <p:cNvGrpSpPr/>
          <p:nvPr/>
        </p:nvGrpSpPr>
        <p:grpSpPr>
          <a:xfrm rot="10800000">
            <a:off x="2656345" y="4696333"/>
            <a:ext cx="1928826" cy="2646878"/>
            <a:chOff x="1571604" y="-636123"/>
            <a:chExt cx="2571768" cy="3155892"/>
          </a:xfrm>
        </p:grpSpPr>
        <p:sp>
          <p:nvSpPr>
            <p:cNvPr id="44" name="Rounded Rectangular Callout 43"/>
            <p:cNvSpPr/>
            <p:nvPr/>
          </p:nvSpPr>
          <p:spPr>
            <a:xfrm>
              <a:off x="1571604" y="214290"/>
              <a:ext cx="2571768" cy="2214578"/>
            </a:xfrm>
            <a:prstGeom prst="wedgeRoundRectCallout">
              <a:avLst>
                <a:gd name="adj1" fmla="val -69624"/>
                <a:gd name="adj2" fmla="val 40590"/>
                <a:gd name="adj3" fmla="val 16667"/>
              </a:avLst>
            </a:prstGeom>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dirty="0"/>
            </a:p>
          </p:txBody>
        </p:sp>
        <p:sp>
          <p:nvSpPr>
            <p:cNvPr id="45" name="Text Box 6"/>
            <p:cNvSpPr txBox="1">
              <a:spLocks noChangeArrowheads="1"/>
            </p:cNvSpPr>
            <p:nvPr/>
          </p:nvSpPr>
          <p:spPr bwMode="auto">
            <a:xfrm rot="10800000">
              <a:off x="1857356" y="-636123"/>
              <a:ext cx="2190765" cy="3155892"/>
            </a:xfrm>
            <a:prstGeom prst="rect">
              <a:avLst/>
            </a:prstGeom>
            <a:noFill/>
            <a:ln w="9525">
              <a:noFill/>
              <a:miter lim="800000"/>
              <a:headEnd/>
              <a:tailEnd/>
            </a:ln>
            <a:effectLst/>
          </p:spPr>
          <p:txBody>
            <a:bodyPr wrap="square">
              <a:spAutoFit/>
            </a:bodyPr>
            <a:lstStyle/>
            <a:p>
              <a:pPr algn="ctr" rtl="1"/>
              <a:endParaRPr lang="fa-IR" altLang="ko-KR" sz="1600" dirty="0">
                <a:latin typeface="Times New Roman" pitchFamily="18" charset="0"/>
                <a:cs typeface="B Titr" pitchFamily="2" charset="-78"/>
              </a:endParaRPr>
            </a:p>
            <a:p>
              <a:pPr algn="ctr" rtl="1"/>
              <a:r>
                <a:rPr lang="fa-IR" altLang="ko-KR" sz="1600" dirty="0">
                  <a:latin typeface="Times New Roman" pitchFamily="18" charset="0"/>
                  <a:cs typeface="B Titr" pitchFamily="2" charset="-78"/>
                </a:rPr>
                <a:t>تعداد واحدهای صادر شده که تاکنون ابطال نگردیده اند به علاوه واحدهای سرمایه گذاری ممتاز</a:t>
              </a:r>
              <a:endParaRPr lang="en-US" altLang="ko-KR" sz="1600" dirty="0">
                <a:latin typeface="Times New Roman" pitchFamily="18" charset="0"/>
                <a:cs typeface="B Titr" pitchFamily="2" charset="-78"/>
              </a:endParaRPr>
            </a:p>
            <a:p>
              <a:endParaRPr lang="en-US" altLang="ko-KR" dirty="0">
                <a:latin typeface="Times New Roman" pitchFamily="18" charset="0"/>
                <a:cs typeface="B Titr" pitchFamily="2" charset="-78"/>
              </a:endParaRPr>
            </a:p>
            <a:p>
              <a:endParaRPr lang="fa-IR" altLang="ko-KR" dirty="0">
                <a:latin typeface="Times New Roman" pitchFamily="18" charset="0"/>
                <a:cs typeface="B Titr" pitchFamily="2" charset="-78"/>
              </a:endParaRPr>
            </a:p>
            <a:p>
              <a:pPr algn="r"/>
              <a:endParaRPr lang="fa-IR" altLang="ko-KR" dirty="0">
                <a:latin typeface="Times New Roman" pitchFamily="18" charset="0"/>
                <a:cs typeface="B Titr" pitchFamily="2" charset="-78"/>
              </a:endParaRPr>
            </a:p>
          </p:txBody>
        </p:sp>
      </p:grpSp>
      <p:grpSp>
        <p:nvGrpSpPr>
          <p:cNvPr id="5" name="Group 66"/>
          <p:cNvGrpSpPr/>
          <p:nvPr/>
        </p:nvGrpSpPr>
        <p:grpSpPr>
          <a:xfrm>
            <a:off x="7596198" y="428604"/>
            <a:ext cx="2643174" cy="2842936"/>
            <a:chOff x="6286512" y="3643315"/>
            <a:chExt cx="2857488" cy="2485746"/>
          </a:xfrm>
        </p:grpSpPr>
        <p:grpSp>
          <p:nvGrpSpPr>
            <p:cNvPr id="6" name="Group 69"/>
            <p:cNvGrpSpPr>
              <a:grpSpLocks/>
            </p:cNvGrpSpPr>
            <p:nvPr/>
          </p:nvGrpSpPr>
          <p:grpSpPr bwMode="auto">
            <a:xfrm>
              <a:off x="6286512" y="3643315"/>
              <a:ext cx="2857488" cy="2485746"/>
              <a:chOff x="4130" y="3117"/>
              <a:chExt cx="563" cy="440"/>
            </a:xfrm>
            <a:scene3d>
              <a:camera prst="orthographicFront">
                <a:rot lat="0" lon="0" rev="0"/>
              </a:camera>
              <a:lightRig rig="balanced" dir="t">
                <a:rot lat="0" lon="0" rev="8700000"/>
              </a:lightRig>
            </a:scene3d>
          </p:grpSpPr>
          <p:sp>
            <p:nvSpPr>
              <p:cNvPr id="53" name="Freeform 70"/>
              <p:cNvSpPr>
                <a:spLocks/>
              </p:cNvSpPr>
              <p:nvPr/>
            </p:nvSpPr>
            <p:spPr bwMode="auto">
              <a:xfrm>
                <a:off x="4130" y="3446"/>
                <a:ext cx="170" cy="111"/>
              </a:xfrm>
              <a:custGeom>
                <a:avLst/>
                <a:gdLst>
                  <a:gd name="T0" fmla="*/ 56 w 265"/>
                  <a:gd name="T1" fmla="*/ 0 h 153"/>
                  <a:gd name="T2" fmla="*/ 53 w 265"/>
                  <a:gd name="T3" fmla="*/ 25 h 153"/>
                  <a:gd name="T4" fmla="*/ 40 w 265"/>
                  <a:gd name="T5" fmla="*/ 51 h 153"/>
                  <a:gd name="T6" fmla="*/ 20 w 265"/>
                  <a:gd name="T7" fmla="*/ 67 h 153"/>
                  <a:gd name="T8" fmla="*/ 0 w 265"/>
                  <a:gd name="T9" fmla="*/ 80 h 153"/>
                  <a:gd name="T10" fmla="*/ 40 w 265"/>
                  <a:gd name="T11" fmla="*/ 80 h 153"/>
                  <a:gd name="T12" fmla="*/ 72 w 265"/>
                  <a:gd name="T13" fmla="*/ 67 h 153"/>
                  <a:gd name="T14" fmla="*/ 96 w 265"/>
                  <a:gd name="T15" fmla="*/ 46 h 153"/>
                  <a:gd name="T16" fmla="*/ 108 w 265"/>
                  <a:gd name="T17" fmla="*/ 17 h 153"/>
                  <a:gd name="T18" fmla="*/ 56 w 265"/>
                  <a:gd name="T19" fmla="*/ 0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5"/>
                  <a:gd name="T31" fmla="*/ 0 h 153"/>
                  <a:gd name="T32" fmla="*/ 265 w 265"/>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5" h="153">
                    <a:moveTo>
                      <a:pt x="136" y="0"/>
                    </a:moveTo>
                    <a:lnTo>
                      <a:pt x="128" y="48"/>
                    </a:lnTo>
                    <a:lnTo>
                      <a:pt x="96" y="96"/>
                    </a:lnTo>
                    <a:lnTo>
                      <a:pt x="48" y="128"/>
                    </a:lnTo>
                    <a:lnTo>
                      <a:pt x="0" y="152"/>
                    </a:lnTo>
                    <a:lnTo>
                      <a:pt x="96" y="152"/>
                    </a:lnTo>
                    <a:lnTo>
                      <a:pt x="176" y="128"/>
                    </a:lnTo>
                    <a:lnTo>
                      <a:pt x="232" y="88"/>
                    </a:lnTo>
                    <a:lnTo>
                      <a:pt x="264" y="32"/>
                    </a:lnTo>
                    <a:lnTo>
                      <a:pt x="136" y="0"/>
                    </a:lnTo>
                  </a:path>
                </a:pathLst>
              </a:custGeom>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a:lstStyle/>
              <a:p>
                <a:endParaRPr lang="fa-IR"/>
              </a:p>
            </p:txBody>
          </p:sp>
          <p:sp>
            <p:nvSpPr>
              <p:cNvPr id="54" name="AutoShape 71"/>
              <p:cNvSpPr>
                <a:spLocks noChangeArrowheads="1"/>
              </p:cNvSpPr>
              <p:nvPr/>
            </p:nvSpPr>
            <p:spPr bwMode="auto">
              <a:xfrm>
                <a:off x="4130" y="3117"/>
                <a:ext cx="563" cy="354"/>
              </a:xfrm>
              <a:prstGeom prst="roundRect">
                <a:avLst>
                  <a:gd name="adj" fmla="val 16667"/>
                </a:avLst>
              </a:prstGeom>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fa-IR"/>
              </a:p>
            </p:txBody>
          </p:sp>
        </p:grpSp>
        <p:sp>
          <p:nvSpPr>
            <p:cNvPr id="66" name="Text Box 6"/>
            <p:cNvSpPr txBox="1">
              <a:spLocks noChangeArrowheads="1"/>
            </p:cNvSpPr>
            <p:nvPr/>
          </p:nvSpPr>
          <p:spPr bwMode="auto">
            <a:xfrm>
              <a:off x="6572264" y="3857629"/>
              <a:ext cx="2214578" cy="565125"/>
            </a:xfrm>
            <a:prstGeom prst="rect">
              <a:avLst/>
            </a:prstGeom>
            <a:noFill/>
            <a:ln w="9525">
              <a:noFill/>
              <a:miter lim="800000"/>
              <a:headEnd/>
              <a:tailEnd/>
            </a:ln>
            <a:effectLst/>
          </p:spPr>
          <p:txBody>
            <a:bodyPr wrap="square">
              <a:spAutoFit/>
            </a:bodyPr>
            <a:lstStyle/>
            <a:p>
              <a:pPr algn="ctr"/>
              <a:r>
                <a:rPr lang="fa-IR" altLang="ko-KR" dirty="0">
                  <a:latin typeface="Times New Roman" pitchFamily="18" charset="0"/>
                  <a:cs typeface="B Titr" pitchFamily="2" charset="-78"/>
                </a:rPr>
                <a:t>ارزش روز کل</a:t>
              </a:r>
            </a:p>
            <a:p>
              <a:pPr algn="ctr"/>
              <a:r>
                <a:rPr lang="fa-IR" altLang="ko-KR" dirty="0">
                  <a:latin typeface="Times New Roman" pitchFamily="18" charset="0"/>
                  <a:cs typeface="B Titr" pitchFamily="2" charset="-78"/>
                </a:rPr>
                <a:t>بدهی های صندوق </a:t>
              </a:r>
            </a:p>
          </p:txBody>
        </p:sp>
      </p:grpSp>
      <p:grpSp>
        <p:nvGrpSpPr>
          <p:cNvPr id="7" name="Group 64"/>
          <p:cNvGrpSpPr/>
          <p:nvPr/>
        </p:nvGrpSpPr>
        <p:grpSpPr>
          <a:xfrm>
            <a:off x="1846045" y="134042"/>
            <a:ext cx="2925118" cy="2955706"/>
            <a:chOff x="6857516" y="2134306"/>
            <a:chExt cx="2899099" cy="2955706"/>
          </a:xfrm>
        </p:grpSpPr>
        <p:grpSp>
          <p:nvGrpSpPr>
            <p:cNvPr id="8" name="Group 69"/>
            <p:cNvGrpSpPr>
              <a:grpSpLocks/>
            </p:cNvGrpSpPr>
            <p:nvPr/>
          </p:nvGrpSpPr>
          <p:grpSpPr bwMode="auto">
            <a:xfrm>
              <a:off x="6857516" y="2134306"/>
              <a:ext cx="2899099" cy="2955706"/>
              <a:chOff x="4083" y="3105"/>
              <a:chExt cx="476" cy="442"/>
            </a:xfrm>
            <a:scene3d>
              <a:camera prst="orthographicFront">
                <a:rot lat="0" lon="0" rev="0"/>
              </a:camera>
              <a:lightRig rig="balanced" dir="t">
                <a:rot lat="0" lon="0" rev="8700000"/>
              </a:lightRig>
            </a:scene3d>
          </p:grpSpPr>
          <p:sp>
            <p:nvSpPr>
              <p:cNvPr id="61" name="Freeform 70"/>
              <p:cNvSpPr>
                <a:spLocks/>
              </p:cNvSpPr>
              <p:nvPr/>
            </p:nvSpPr>
            <p:spPr bwMode="auto">
              <a:xfrm rot="20287254">
                <a:off x="4389" y="3436"/>
                <a:ext cx="170" cy="111"/>
              </a:xfrm>
              <a:custGeom>
                <a:avLst/>
                <a:gdLst>
                  <a:gd name="T0" fmla="*/ 56 w 265"/>
                  <a:gd name="T1" fmla="*/ 0 h 153"/>
                  <a:gd name="T2" fmla="*/ 53 w 265"/>
                  <a:gd name="T3" fmla="*/ 25 h 153"/>
                  <a:gd name="T4" fmla="*/ 40 w 265"/>
                  <a:gd name="T5" fmla="*/ 51 h 153"/>
                  <a:gd name="T6" fmla="*/ 20 w 265"/>
                  <a:gd name="T7" fmla="*/ 67 h 153"/>
                  <a:gd name="T8" fmla="*/ 0 w 265"/>
                  <a:gd name="T9" fmla="*/ 80 h 153"/>
                  <a:gd name="T10" fmla="*/ 40 w 265"/>
                  <a:gd name="T11" fmla="*/ 80 h 153"/>
                  <a:gd name="T12" fmla="*/ 72 w 265"/>
                  <a:gd name="T13" fmla="*/ 67 h 153"/>
                  <a:gd name="T14" fmla="*/ 96 w 265"/>
                  <a:gd name="T15" fmla="*/ 46 h 153"/>
                  <a:gd name="T16" fmla="*/ 108 w 265"/>
                  <a:gd name="T17" fmla="*/ 17 h 153"/>
                  <a:gd name="T18" fmla="*/ 56 w 265"/>
                  <a:gd name="T19" fmla="*/ 0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5"/>
                  <a:gd name="T31" fmla="*/ 0 h 153"/>
                  <a:gd name="T32" fmla="*/ 265 w 265"/>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5" h="153">
                    <a:moveTo>
                      <a:pt x="136" y="0"/>
                    </a:moveTo>
                    <a:lnTo>
                      <a:pt x="128" y="48"/>
                    </a:lnTo>
                    <a:lnTo>
                      <a:pt x="96" y="96"/>
                    </a:lnTo>
                    <a:lnTo>
                      <a:pt x="48" y="128"/>
                    </a:lnTo>
                    <a:lnTo>
                      <a:pt x="0" y="152"/>
                    </a:lnTo>
                    <a:lnTo>
                      <a:pt x="96" y="152"/>
                    </a:lnTo>
                    <a:lnTo>
                      <a:pt x="176" y="128"/>
                    </a:lnTo>
                    <a:lnTo>
                      <a:pt x="232" y="88"/>
                    </a:lnTo>
                    <a:lnTo>
                      <a:pt x="264" y="32"/>
                    </a:lnTo>
                    <a:lnTo>
                      <a:pt x="136" y="0"/>
                    </a:lnTo>
                  </a:path>
                </a:pathLst>
              </a:custGeom>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a:lstStyle/>
              <a:p>
                <a:endParaRPr lang="fa-IR"/>
              </a:p>
            </p:txBody>
          </p:sp>
          <p:sp>
            <p:nvSpPr>
              <p:cNvPr id="62" name="AutoShape 71"/>
              <p:cNvSpPr>
                <a:spLocks noChangeArrowheads="1"/>
              </p:cNvSpPr>
              <p:nvPr/>
            </p:nvSpPr>
            <p:spPr bwMode="auto">
              <a:xfrm>
                <a:off x="4083" y="3105"/>
                <a:ext cx="434" cy="354"/>
              </a:xfrm>
              <a:prstGeom prst="roundRect">
                <a:avLst>
                  <a:gd name="adj" fmla="val 16667"/>
                </a:avLst>
              </a:prstGeom>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fa-IR"/>
              </a:p>
            </p:txBody>
          </p:sp>
        </p:grpSp>
        <p:sp>
          <p:nvSpPr>
            <p:cNvPr id="64" name="Text Box 6"/>
            <p:cNvSpPr txBox="1">
              <a:spLocks noChangeArrowheads="1"/>
            </p:cNvSpPr>
            <p:nvPr/>
          </p:nvSpPr>
          <p:spPr bwMode="auto">
            <a:xfrm>
              <a:off x="7285376" y="2792552"/>
              <a:ext cx="1578955" cy="707886"/>
            </a:xfrm>
            <a:prstGeom prst="rect">
              <a:avLst/>
            </a:prstGeom>
            <a:noFill/>
            <a:ln w="9525">
              <a:noFill/>
              <a:miter lim="800000"/>
              <a:headEnd/>
              <a:tailEnd/>
            </a:ln>
            <a:effectLst/>
          </p:spPr>
          <p:txBody>
            <a:bodyPr wrap="square">
              <a:spAutoFit/>
            </a:bodyPr>
            <a:lstStyle/>
            <a:p>
              <a:pPr algn="ctr"/>
              <a:r>
                <a:rPr lang="fa-IR" altLang="ko-KR" sz="2000" dirty="0">
                  <a:latin typeface="Times New Roman" pitchFamily="18" charset="0"/>
                  <a:cs typeface="B Titr" pitchFamily="2" charset="-78"/>
                </a:rPr>
                <a:t>ارزش روز سهام و حق تقدم سهم</a:t>
              </a:r>
            </a:p>
          </p:txBody>
        </p:sp>
      </p:grpSp>
      <p:grpSp>
        <p:nvGrpSpPr>
          <p:cNvPr id="9" name="Group 48"/>
          <p:cNvGrpSpPr/>
          <p:nvPr/>
        </p:nvGrpSpPr>
        <p:grpSpPr>
          <a:xfrm>
            <a:off x="3860885" y="332436"/>
            <a:ext cx="2214578" cy="2214578"/>
            <a:chOff x="1571604" y="214290"/>
            <a:chExt cx="2571768" cy="2214578"/>
          </a:xfrm>
        </p:grpSpPr>
        <p:sp>
          <p:nvSpPr>
            <p:cNvPr id="50" name="Rounded Rectangular Callout 49"/>
            <p:cNvSpPr/>
            <p:nvPr/>
          </p:nvSpPr>
          <p:spPr>
            <a:xfrm>
              <a:off x="1571604" y="214290"/>
              <a:ext cx="2571768" cy="2214578"/>
            </a:xfrm>
            <a:prstGeom prst="wedgeRoundRectCallout">
              <a:avLst>
                <a:gd name="adj1" fmla="val -20302"/>
                <a:gd name="adj2" fmla="val 80372"/>
                <a:gd name="adj3" fmla="val 16667"/>
              </a:avLst>
            </a:prstGeom>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51" name="Text Box 6"/>
            <p:cNvSpPr txBox="1">
              <a:spLocks noChangeArrowheads="1"/>
            </p:cNvSpPr>
            <p:nvPr/>
          </p:nvSpPr>
          <p:spPr bwMode="auto">
            <a:xfrm>
              <a:off x="1812706" y="456276"/>
              <a:ext cx="2000265" cy="1200329"/>
            </a:xfrm>
            <a:prstGeom prst="rect">
              <a:avLst/>
            </a:prstGeom>
            <a:noFill/>
            <a:ln w="9525">
              <a:noFill/>
              <a:miter lim="800000"/>
              <a:headEnd/>
              <a:tailEnd/>
            </a:ln>
            <a:effectLst/>
          </p:spPr>
          <p:txBody>
            <a:bodyPr wrap="square">
              <a:spAutoFit/>
            </a:bodyPr>
            <a:lstStyle/>
            <a:p>
              <a:pPr algn="ctr" rtl="1"/>
              <a:r>
                <a:rPr lang="fa-IR" altLang="ko-KR" dirty="0">
                  <a:latin typeface="Times New Roman" pitchFamily="18" charset="0"/>
                  <a:cs typeface="B Titr" pitchFamily="2" charset="-78"/>
                </a:rPr>
                <a:t>ارزش روز</a:t>
              </a:r>
            </a:p>
            <a:p>
              <a:pPr algn="ctr" rtl="1"/>
              <a:r>
                <a:rPr lang="fa-IR" altLang="ko-KR" dirty="0">
                  <a:latin typeface="Times New Roman" pitchFamily="18" charset="0"/>
                  <a:cs typeface="B Titr" pitchFamily="2" charset="-78"/>
                </a:rPr>
                <a:t>  اوراق  مشارکت و گواهی سپرده  سرمایه گذاری</a:t>
              </a:r>
            </a:p>
          </p:txBody>
        </p:sp>
      </p:grpSp>
      <p:grpSp>
        <p:nvGrpSpPr>
          <p:cNvPr id="10" name="Group 45"/>
          <p:cNvGrpSpPr/>
          <p:nvPr/>
        </p:nvGrpSpPr>
        <p:grpSpPr>
          <a:xfrm>
            <a:off x="5473980" y="494325"/>
            <a:ext cx="2071702" cy="2077420"/>
            <a:chOff x="1686254" y="351448"/>
            <a:chExt cx="2571768" cy="2077420"/>
          </a:xfrm>
        </p:grpSpPr>
        <p:sp>
          <p:nvSpPr>
            <p:cNvPr id="47" name="Rounded Rectangular Callout 46"/>
            <p:cNvSpPr/>
            <p:nvPr/>
          </p:nvSpPr>
          <p:spPr>
            <a:xfrm>
              <a:off x="1686254" y="351448"/>
              <a:ext cx="2571768" cy="2077420"/>
            </a:xfrm>
            <a:prstGeom prst="wedgeRoundRectCallout">
              <a:avLst>
                <a:gd name="adj1" fmla="val -20302"/>
                <a:gd name="adj2" fmla="val 80372"/>
                <a:gd name="adj3" fmla="val 16667"/>
              </a:avLst>
            </a:prstGeom>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48" name="Text Box 6"/>
            <p:cNvSpPr txBox="1">
              <a:spLocks noChangeArrowheads="1"/>
            </p:cNvSpPr>
            <p:nvPr/>
          </p:nvSpPr>
          <p:spPr bwMode="auto">
            <a:xfrm>
              <a:off x="1714480" y="428604"/>
              <a:ext cx="2392811" cy="1477328"/>
            </a:xfrm>
            <a:prstGeom prst="rect">
              <a:avLst/>
            </a:prstGeom>
            <a:noFill/>
            <a:ln w="9525">
              <a:noFill/>
              <a:miter lim="800000"/>
              <a:headEnd/>
              <a:tailEnd/>
            </a:ln>
            <a:effectLst/>
          </p:spPr>
          <p:txBody>
            <a:bodyPr wrap="square">
              <a:spAutoFit/>
            </a:bodyPr>
            <a:lstStyle/>
            <a:p>
              <a:pPr algn="ctr"/>
              <a:r>
                <a:rPr lang="fa-IR" altLang="ko-KR" dirty="0">
                  <a:latin typeface="Times New Roman" pitchFamily="18" charset="0"/>
                  <a:cs typeface="B Titr" pitchFamily="2" charset="-78"/>
                </a:rPr>
                <a:t>ارزش روز سایر دارایی های صندوق شامل وجه نقد ، حسابهای دریافتنی و سپرده گذاریها</a:t>
              </a:r>
            </a:p>
          </p:txBody>
        </p:sp>
      </p:grpSp>
      <p:grpSp>
        <p:nvGrpSpPr>
          <p:cNvPr id="13" name="Group 12">
            <a:extLst>
              <a:ext uri="{FF2B5EF4-FFF2-40B4-BE49-F238E27FC236}">
                <a16:creationId xmlns:a16="http://schemas.microsoft.com/office/drawing/2014/main" id="{1144CD8E-796D-C340-4391-F8C01CF8F514}"/>
              </a:ext>
            </a:extLst>
          </p:cNvPr>
          <p:cNvGrpSpPr/>
          <p:nvPr/>
        </p:nvGrpSpPr>
        <p:grpSpPr>
          <a:xfrm>
            <a:off x="9362035" y="3116854"/>
            <a:ext cx="2161181" cy="1071570"/>
            <a:chOff x="9362035" y="3116854"/>
            <a:chExt cx="2161181" cy="1071570"/>
          </a:xfrm>
        </p:grpSpPr>
        <p:sp>
          <p:nvSpPr>
            <p:cNvPr id="46086" name="AutoShape 6"/>
            <p:cNvSpPr>
              <a:spLocks noChangeArrowheads="1"/>
            </p:cNvSpPr>
            <p:nvPr/>
          </p:nvSpPr>
          <p:spPr bwMode="auto">
            <a:xfrm>
              <a:off x="9362035" y="3116854"/>
              <a:ext cx="2161181" cy="1071570"/>
            </a:xfrm>
            <a:prstGeom prst="chevron">
              <a:avLst>
                <a:gd name="adj" fmla="val 17409"/>
              </a:avLst>
            </a:prstGeom>
            <a:gradFill rotWithShape="0">
              <a:gsLst>
                <a:gs pos="0">
                  <a:schemeClr val="accent2"/>
                </a:gs>
                <a:gs pos="100000">
                  <a:schemeClr val="accent2">
                    <a:gamma/>
                    <a:tint val="40000"/>
                    <a:invGamma/>
                  </a:schemeClr>
                </a:gs>
              </a:gsLst>
              <a:lin ang="5400000" scaled="1"/>
            </a:gradFill>
            <a:ln w="38100">
              <a:solidFill>
                <a:schemeClr val="bg1"/>
              </a:solidFill>
              <a:miter lim="800000"/>
              <a:headEnd/>
              <a:tailEnd/>
            </a:ln>
            <a:effectLst>
              <a:outerShdw dist="109250" dir="3267739" algn="ctr" rotWithShape="0">
                <a:srgbClr val="808080">
                  <a:alpha val="50000"/>
                </a:srgbClr>
              </a:outerShdw>
            </a:effectLst>
          </p:spPr>
          <p:txBody>
            <a:bodyPr wrap="square" anchor="ctr">
              <a:spAutoFit/>
            </a:bodyPr>
            <a:lstStyle/>
            <a:p>
              <a:endParaRPr lang="fa-IR" dirty="0"/>
            </a:p>
          </p:txBody>
        </p:sp>
        <p:sp>
          <p:nvSpPr>
            <p:cNvPr id="34" name="Text Box 6"/>
            <p:cNvSpPr txBox="1">
              <a:spLocks noChangeArrowheads="1"/>
            </p:cNvSpPr>
            <p:nvPr/>
          </p:nvSpPr>
          <p:spPr bwMode="auto">
            <a:xfrm>
              <a:off x="9761828" y="3345421"/>
              <a:ext cx="1050344" cy="461665"/>
            </a:xfrm>
            <a:prstGeom prst="rect">
              <a:avLst/>
            </a:prstGeom>
            <a:noFill/>
            <a:ln w="9525">
              <a:noFill/>
              <a:miter lim="800000"/>
              <a:headEnd/>
              <a:tailEnd/>
            </a:ln>
            <a:effectLst/>
          </p:spPr>
          <p:txBody>
            <a:bodyPr wrap="square">
              <a:spAutoFit/>
            </a:bodyPr>
            <a:lstStyle/>
            <a:p>
              <a:pPr algn="ctr" rtl="1"/>
              <a:r>
                <a:rPr lang="en-US" altLang="ko-KR" sz="2400" b="1" i="1" dirty="0">
                  <a:latin typeface="Times New Roman" pitchFamily="18" charset="0"/>
                  <a:cs typeface="B Titr" pitchFamily="2" charset="-78"/>
                </a:rPr>
                <a:t>NAV</a:t>
              </a:r>
              <a:endParaRPr lang="fa-IR" altLang="ko-KR" b="1" i="1" dirty="0">
                <a:latin typeface="Times New Roman" pitchFamily="18" charset="0"/>
                <a:cs typeface="B Titr" pitchFamily="2" charset="-78"/>
              </a:endParaRPr>
            </a:p>
          </p:txBody>
        </p:sp>
      </p:grpSp>
      <p:sp>
        <p:nvSpPr>
          <p:cNvPr id="11" name="Footer Placeholder 10"/>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5245061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183"/>
            <a:ext cx="10515600" cy="4738780"/>
          </a:xfrm>
        </p:spPr>
        <p:txBody>
          <a:bodyPr>
            <a:normAutofit fontScale="70000" lnSpcReduction="20000"/>
          </a:bodyPr>
          <a:lstStyle/>
          <a:p>
            <a:pPr marL="0" indent="0" algn="r" rtl="1">
              <a:buNone/>
            </a:pPr>
            <a:r>
              <a:rPr lang="ar-SA" sz="3200" b="1" dirty="0">
                <a:solidFill>
                  <a:srgbClr val="B30603"/>
                </a:solidFill>
                <a:latin typeface="IRANSans"/>
                <a:ea typeface="Times New Roman" panose="02020603050405020304" pitchFamily="18" charset="0"/>
                <a:cs typeface="B Nazanin" panose="00000400000000000000" pitchFamily="2" charset="-78"/>
              </a:rPr>
              <a:t>پذیره</a:t>
            </a:r>
            <a:r>
              <a:rPr lang="en-US" sz="3200" b="1" dirty="0">
                <a:solidFill>
                  <a:srgbClr val="B30603"/>
                </a:solidFill>
                <a:latin typeface="IRANSans"/>
                <a:ea typeface="Times New Roman" panose="02020603050405020304" pitchFamily="18" charset="0"/>
                <a:cs typeface="B Nazanin" panose="00000400000000000000" pitchFamily="2" charset="-78"/>
              </a:rPr>
              <a:t>‌</a:t>
            </a:r>
            <a:r>
              <a:rPr lang="ar-SA" sz="3200" b="1" dirty="0">
                <a:solidFill>
                  <a:srgbClr val="B30603"/>
                </a:solidFill>
                <a:latin typeface="IRANSans"/>
                <a:ea typeface="Times New Roman" panose="02020603050405020304" pitchFamily="18" charset="0"/>
                <a:cs typeface="B Nazanin" panose="00000400000000000000" pitchFamily="2" charset="-78"/>
              </a:rPr>
              <a:t>نویسی صندوق</a:t>
            </a:r>
            <a:r>
              <a:rPr lang="en-US" sz="3200" b="1" dirty="0">
                <a:solidFill>
                  <a:srgbClr val="B30603"/>
                </a:solidFill>
                <a:latin typeface="IRANSans"/>
                <a:ea typeface="Times New Roman" panose="02020603050405020304" pitchFamily="18" charset="0"/>
                <a:cs typeface="B Nazanin" panose="00000400000000000000" pitchFamily="2" charset="-78"/>
              </a:rPr>
              <a:t>:</a:t>
            </a:r>
          </a:p>
          <a:p>
            <a:pPr marL="0" indent="0" algn="just" rtl="1">
              <a:buNone/>
            </a:pPr>
            <a:r>
              <a:rPr lang="ar-SA" sz="3400" dirty="0">
                <a:cs typeface="B Nazanin" panose="00000400000000000000" pitchFamily="2" charset="-78"/>
              </a:rPr>
              <a:t>پیش از شروع به کار یک صندوق و به منظور جمع‌آوری وجوه، سرمایه‌گذارانی که تمایل به خرید واحدهای آن را دارند، با تکمیل فرم پذیره‌نویسی و ارائه آن به مدیر صندوق، می‌توانند از طریق پذیره‌نویسی و به مبلغ اسمی هر واحد از صندوق، اقدام به سرمایه‌گذاری کنند. لازم به ذکر است که پس از شروع به فعالیت صندوق هم می‌توان نسبت به خرید واحد (صدور) اقدام نمود، با این تفاوت که در این زمان با توجه به قیمت روز دارایی‌های صندوق، قیمت خرید هر واحد صندوق تعیین می‌شود</a:t>
            </a:r>
            <a:r>
              <a:rPr lang="en-US" sz="3400" dirty="0">
                <a:cs typeface="B Nazanin" panose="00000400000000000000" pitchFamily="2" charset="-78"/>
              </a:rPr>
              <a:t>.</a:t>
            </a:r>
          </a:p>
          <a:p>
            <a:pPr marL="0" indent="0" algn="just" rtl="1">
              <a:buNone/>
            </a:pPr>
            <a:r>
              <a:rPr lang="ar-SA" b="1" dirty="0"/>
              <a:t> </a:t>
            </a:r>
            <a:endParaRPr lang="en-US" dirty="0"/>
          </a:p>
          <a:p>
            <a:pPr marL="0" indent="0" algn="just" rtl="1">
              <a:buNone/>
            </a:pPr>
            <a:r>
              <a:rPr lang="ar-SA" sz="3200" b="1" dirty="0">
                <a:solidFill>
                  <a:srgbClr val="B30603"/>
                </a:solidFill>
                <a:latin typeface="IRANSans"/>
                <a:ea typeface="Times New Roman" panose="02020603050405020304" pitchFamily="18" charset="0"/>
                <a:cs typeface="B Nazanin" panose="00000400000000000000" pitchFamily="2" charset="-78"/>
              </a:rPr>
              <a:t>اساسنامه و امیدنامه صندوق:</a:t>
            </a:r>
            <a:endParaRPr lang="en-US" sz="3200" b="1" dirty="0">
              <a:solidFill>
                <a:srgbClr val="B30603"/>
              </a:solidFill>
              <a:latin typeface="IRANSans"/>
              <a:ea typeface="Times New Roman" panose="02020603050405020304" pitchFamily="18" charset="0"/>
              <a:cs typeface="B Nazanin" panose="00000400000000000000" pitchFamily="2" charset="-78"/>
            </a:endParaRPr>
          </a:p>
          <a:p>
            <a:pPr marL="0" indent="0" algn="just" rtl="1">
              <a:buNone/>
            </a:pPr>
            <a:r>
              <a:rPr lang="ar-SA" sz="3700" dirty="0">
                <a:cs typeface="B Nazanin" panose="00000400000000000000" pitchFamily="2" charset="-78"/>
              </a:rPr>
              <a:t>اساسنامه و امید نامه صندوق ها به عنوان منشوری منسجم با اطلاعات کامل و توضیحات و قوانین لازم و مربوط به صندوق از جمله نحوه اداره صندوق، هدف از تشکیل صندوق، چارچوب فعالیت، وظایف ارکان و هر اطلاعاتی که برای آگاهی سرمایه گذاران لازم باشد را در خود جا داده‌اند</a:t>
            </a:r>
            <a:r>
              <a:rPr lang="en-US" sz="3700" dirty="0">
                <a:cs typeface="B Nazanin" panose="00000400000000000000" pitchFamily="2" charset="-78"/>
              </a:rPr>
              <a:t>. </a:t>
            </a:r>
          </a:p>
          <a:p>
            <a:pPr marL="0" indent="0" algn="just" rtl="1">
              <a:buNone/>
            </a:pPr>
            <a:r>
              <a:rPr lang="ar-SA" sz="3700" dirty="0">
                <a:cs typeface="B Nazanin" panose="00000400000000000000" pitchFamily="2" charset="-78"/>
              </a:rPr>
              <a:t>در اساسنامه کلیات مرتبط با نوع صندوق ذکر می شود و بنابراین ممکن است تشابهات زیادی بین اساسنامه صندوق های سرمایه گذاری مختلف وجود داشته باشد، اما امیدنامه هر صندوق مخصوص به خودش است و در واقع مکمل اساسنامه است. در امیدنامه جزئیاتی از جمله مشخصات ارکان، هزینه­های صندوق، نشانی صندوق، آدرس تارنما و ... ذکر می‌شود.</a:t>
            </a:r>
            <a:endParaRPr lang="en-US" sz="3700" dirty="0">
              <a:cs typeface="B Nazanin" panose="00000400000000000000" pitchFamily="2" charset="-78"/>
            </a:endParaRPr>
          </a:p>
          <a:p>
            <a:pPr marL="0" indent="0" algn="r">
              <a:buNone/>
            </a:pPr>
            <a:endParaRPr lang="en-US" dirty="0"/>
          </a:p>
        </p:txBody>
      </p:sp>
      <p:sp>
        <p:nvSpPr>
          <p:cNvPr id="4" name="Title 1">
            <a:extLst>
              <a:ext uri="{FF2B5EF4-FFF2-40B4-BE49-F238E27FC236}">
                <a16:creationId xmlns:a16="http://schemas.microsoft.com/office/drawing/2014/main" id="{CD7B0834-1FA3-0BC3-5361-25A0719D6049}"/>
              </a:ext>
            </a:extLst>
          </p:cNvPr>
          <p:cNvSpPr>
            <a:spLocks noGrp="1"/>
          </p:cNvSpPr>
          <p:nvPr>
            <p:ph type="title"/>
          </p:nvPr>
        </p:nvSpPr>
        <p:spPr>
          <a:xfrm>
            <a:off x="838200" y="231955"/>
            <a:ext cx="10515600" cy="1325563"/>
          </a:xfrm>
        </p:spPr>
        <p:txBody>
          <a:bodyPr vert="horz" lIns="91440" tIns="45720" rIns="91440" bIns="45720" rtlCol="0" anchor="ctr">
            <a:normAutofit/>
          </a:bodyPr>
          <a:lstStyle/>
          <a:p>
            <a:pPr algn="ctr"/>
            <a:r>
              <a:rPr lang="ar-SA" sz="3200" b="1" dirty="0">
                <a:solidFill>
                  <a:schemeClr val="accent1">
                    <a:lumMod val="50000"/>
                  </a:schemeClr>
                </a:solidFill>
                <a:latin typeface="+mn-lt"/>
                <a:ea typeface="+mn-ea"/>
                <a:cs typeface="B Mitra" pitchFamily="2" charset="-78"/>
              </a:rPr>
              <a:t>مفاهیم و اصطلاحات رایج در صندوق‌های سرمایه‌گذاری</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5" name="Footer Placeholder 4"/>
          <p:cNvSpPr>
            <a:spLocks noGrp="1"/>
          </p:cNvSpPr>
          <p:nvPr>
            <p:ph type="ftr" sz="quarter" idx="11"/>
          </p:nvPr>
        </p:nvSpPr>
        <p:spPr/>
        <p:txBody>
          <a:bodyPr/>
          <a:lstStyle/>
          <a:p>
            <a:fld id="{5E28A211-8476-4377-9DFB-152B308C7C67}" type="slidenum">
              <a:rPr lang="en-US" smtClean="0"/>
              <a:pPr/>
              <a:t>44</a:t>
            </a:fld>
            <a:endParaRPr lang="en-US" dirty="0"/>
          </a:p>
        </p:txBody>
      </p:sp>
    </p:spTree>
    <p:extLst>
      <p:ext uri="{BB962C8B-B14F-4D97-AF65-F5344CB8AC3E}">
        <p14:creationId xmlns:p14="http://schemas.microsoft.com/office/powerpoint/2010/main" val="667721969"/>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959" y="0"/>
            <a:ext cx="8766193" cy="1143000"/>
          </a:xfrm>
        </p:spPr>
        <p:txBody>
          <a:bodyPr vert="horz" lIns="91440" tIns="45720" rIns="91440" bIns="45720" rtlCol="0" anchor="ctr">
            <a:normAutofit/>
          </a:bodyPr>
          <a:lstStyle/>
          <a:p>
            <a:pPr algn="ctr"/>
            <a:r>
              <a:rPr lang="fa-IR" sz="3200" b="1" dirty="0">
                <a:solidFill>
                  <a:schemeClr val="accent1">
                    <a:lumMod val="50000"/>
                  </a:schemeClr>
                </a:solidFill>
                <a:latin typeface="+mn-lt"/>
                <a:ea typeface="+mn-ea"/>
                <a:cs typeface="B Mitra" pitchFamily="2" charset="-78"/>
              </a:rPr>
              <a:t>عمده مواردی که در اساسنامه و امیدنامه صندوق قید می شود:</a:t>
            </a:r>
            <a:endParaRPr lang="en-US" sz="3200" b="1" dirty="0">
              <a:solidFill>
                <a:schemeClr val="accent1">
                  <a:lumMod val="50000"/>
                </a:schemeClr>
              </a:solidFill>
              <a:latin typeface="+mn-lt"/>
              <a:ea typeface="+mn-ea"/>
              <a:cs typeface="B Mitra" pitchFamily="2" charset="-78"/>
            </a:endParaRPr>
          </a:p>
        </p:txBody>
      </p:sp>
      <p:sp>
        <p:nvSpPr>
          <p:cNvPr id="3" name="Text Placeholder 2"/>
          <p:cNvSpPr>
            <a:spLocks noGrp="1"/>
          </p:cNvSpPr>
          <p:nvPr>
            <p:ph type="body" idx="1"/>
          </p:nvPr>
        </p:nvSpPr>
        <p:spPr>
          <a:xfrm>
            <a:off x="839788" y="1050848"/>
            <a:ext cx="5157787" cy="823912"/>
          </a:xfrm>
        </p:spPr>
        <p:txBody>
          <a:bodyPr vert="horz" lIns="91440" tIns="45720" rIns="91440" bIns="45720" rtlCol="0">
            <a:normAutofit/>
          </a:bodyPr>
          <a:lstStyle/>
          <a:p>
            <a:pPr algn="r" rtl="1" latinLnBrk="1">
              <a:lnSpc>
                <a:spcPct val="150000"/>
              </a:lnSpc>
            </a:pPr>
            <a:r>
              <a:rPr lang="fa-IR" dirty="0">
                <a:solidFill>
                  <a:srgbClr val="C00000"/>
                </a:solidFill>
                <a:cs typeface="B Mitra" pitchFamily="2" charset="-78"/>
              </a:rPr>
              <a:t>امیدنامه</a:t>
            </a:r>
          </a:p>
        </p:txBody>
      </p:sp>
      <p:sp>
        <p:nvSpPr>
          <p:cNvPr id="4" name="Content Placeholder 3"/>
          <p:cNvSpPr>
            <a:spLocks noGrp="1"/>
          </p:cNvSpPr>
          <p:nvPr>
            <p:ph sz="half" idx="2"/>
          </p:nvPr>
        </p:nvSpPr>
        <p:spPr>
          <a:xfrm>
            <a:off x="839788" y="2265369"/>
            <a:ext cx="5157787" cy="3684588"/>
          </a:xfrm>
        </p:spPr>
        <p:txBody>
          <a:bodyPr vert="horz" lIns="91440" tIns="45720" rIns="91440" bIns="45720" rtlCol="0">
            <a:normAutofit fontScale="55000" lnSpcReduction="20000"/>
          </a:bodyPr>
          <a:lstStyle/>
          <a:p>
            <a:pPr algn="r" rtl="1" latinLnBrk="1">
              <a:lnSpc>
                <a:spcPct val="150000"/>
              </a:lnSpc>
            </a:pPr>
            <a:r>
              <a:rPr lang="fa-IR" sz="2400" b="1" dirty="0">
                <a:solidFill>
                  <a:schemeClr val="tx2">
                    <a:lumMod val="95000"/>
                    <a:lumOff val="5000"/>
                  </a:schemeClr>
                </a:solidFill>
                <a:cs typeface="B Mitra" pitchFamily="2" charset="-78"/>
              </a:rPr>
              <a:t>اهداف و استراتژي هاي صندوق</a:t>
            </a:r>
          </a:p>
          <a:p>
            <a:pPr algn="r" rtl="1" latinLnBrk="1">
              <a:lnSpc>
                <a:spcPct val="150000"/>
              </a:lnSpc>
            </a:pPr>
            <a:r>
              <a:rPr lang="fa-IR" sz="2400" b="1" dirty="0">
                <a:solidFill>
                  <a:schemeClr val="tx2">
                    <a:lumMod val="95000"/>
                    <a:lumOff val="5000"/>
                  </a:schemeClr>
                </a:solidFill>
                <a:cs typeface="B Mitra" pitchFamily="2" charset="-78"/>
              </a:rPr>
              <a:t>انواع واحدهاي سرمايه گذاري و حقوق دارندگان آنها</a:t>
            </a:r>
          </a:p>
          <a:p>
            <a:pPr algn="r" rtl="1" latinLnBrk="1">
              <a:lnSpc>
                <a:spcPct val="150000"/>
              </a:lnSpc>
            </a:pPr>
            <a:r>
              <a:rPr lang="ar-SA" sz="2400" b="1" dirty="0">
                <a:solidFill>
                  <a:schemeClr val="tx2">
                    <a:lumMod val="95000"/>
                    <a:lumOff val="5000"/>
                  </a:schemeClr>
                </a:solidFill>
                <a:cs typeface="B Mitra" pitchFamily="2" charset="-78"/>
              </a:rPr>
              <a:t>ترکيب </a:t>
            </a:r>
            <a:r>
              <a:rPr lang="fa-IR" sz="2400" b="1" dirty="0">
                <a:solidFill>
                  <a:schemeClr val="tx2">
                    <a:lumMod val="95000"/>
                    <a:lumOff val="5000"/>
                  </a:schemeClr>
                </a:solidFill>
                <a:cs typeface="B Mitra" pitchFamily="2" charset="-78"/>
              </a:rPr>
              <a:t>کلی </a:t>
            </a:r>
            <a:r>
              <a:rPr lang="ar-SA" sz="2400" b="1" dirty="0">
                <a:solidFill>
                  <a:schemeClr val="tx2">
                    <a:lumMod val="95000"/>
                    <a:lumOff val="5000"/>
                  </a:schemeClr>
                </a:solidFill>
                <a:cs typeface="B Mitra" pitchFamily="2" charset="-78"/>
              </a:rPr>
              <a:t>دارايي‌هاي صندوق</a:t>
            </a:r>
            <a:endParaRPr lang="en-US" sz="2400" b="1" dirty="0">
              <a:solidFill>
                <a:schemeClr val="tx2">
                  <a:lumMod val="95000"/>
                  <a:lumOff val="5000"/>
                </a:schemeClr>
              </a:solidFill>
              <a:cs typeface="B Mitra" pitchFamily="2" charset="-78"/>
              <a:hlinkClick r:id="rId2" action="ppaction://hlinkfile"/>
            </a:endParaRPr>
          </a:p>
          <a:p>
            <a:pPr algn="r" rtl="1" latinLnBrk="1">
              <a:lnSpc>
                <a:spcPct val="150000"/>
              </a:lnSpc>
            </a:pPr>
            <a:r>
              <a:rPr lang="fa-IR" sz="2400" b="1" dirty="0">
                <a:solidFill>
                  <a:schemeClr val="tx2">
                    <a:lumMod val="95000"/>
                    <a:lumOff val="5000"/>
                  </a:schemeClr>
                </a:solidFill>
                <a:cs typeface="B Mitra" pitchFamily="2" charset="-78"/>
              </a:rPr>
              <a:t>محل اقامت صندوق</a:t>
            </a:r>
          </a:p>
          <a:p>
            <a:pPr algn="r" rtl="1" latinLnBrk="1">
              <a:lnSpc>
                <a:spcPct val="150000"/>
              </a:lnSpc>
            </a:pPr>
            <a:r>
              <a:rPr lang="fa-IR" sz="2400" b="1" dirty="0">
                <a:solidFill>
                  <a:schemeClr val="tx2">
                    <a:lumMod val="95000"/>
                    <a:lumOff val="5000"/>
                  </a:schemeClr>
                </a:solidFill>
                <a:cs typeface="B Mitra" pitchFamily="2" charset="-78"/>
              </a:rPr>
              <a:t>اركان صندوق</a:t>
            </a:r>
          </a:p>
          <a:p>
            <a:pPr algn="r" rtl="1" latinLnBrk="1">
              <a:lnSpc>
                <a:spcPct val="150000"/>
              </a:lnSpc>
            </a:pPr>
            <a:r>
              <a:rPr lang="fa-IR" sz="2400" b="1" dirty="0">
                <a:solidFill>
                  <a:schemeClr val="tx2">
                    <a:lumMod val="95000"/>
                    <a:lumOff val="5000"/>
                  </a:schemeClr>
                </a:solidFill>
                <a:cs typeface="B Mitra" pitchFamily="2" charset="-78"/>
              </a:rPr>
              <a:t>صدور و ابطال واحدهاي سرمايه گذاري</a:t>
            </a:r>
          </a:p>
          <a:p>
            <a:pPr algn="r" rtl="1" latinLnBrk="1">
              <a:lnSpc>
                <a:spcPct val="150000"/>
              </a:lnSpc>
            </a:pPr>
            <a:r>
              <a:rPr lang="fa-IR" sz="2400" b="1" dirty="0">
                <a:solidFill>
                  <a:schemeClr val="tx2">
                    <a:lumMod val="95000"/>
                    <a:lumOff val="5000"/>
                  </a:schemeClr>
                </a:solidFill>
                <a:cs typeface="B Mitra" pitchFamily="2" charset="-78"/>
              </a:rPr>
              <a:t> هزينه هاي سرمايه گذاري در صندوق</a:t>
            </a:r>
          </a:p>
          <a:p>
            <a:pPr algn="r" rtl="1" latinLnBrk="1">
              <a:lnSpc>
                <a:spcPct val="150000"/>
              </a:lnSpc>
            </a:pPr>
            <a:r>
              <a:rPr lang="fa-IR" sz="2400" b="1" dirty="0">
                <a:solidFill>
                  <a:schemeClr val="tx2">
                    <a:lumMod val="95000"/>
                    <a:lumOff val="5000"/>
                  </a:schemeClr>
                </a:solidFill>
                <a:cs typeface="B Mitra" pitchFamily="2" charset="-78"/>
              </a:rPr>
              <a:t>حداقل و حداكثر واحدهاي سرمايه گذاري نزد سرمايه گذاران</a:t>
            </a:r>
          </a:p>
          <a:p>
            <a:pPr algn="r" rtl="1" latinLnBrk="1">
              <a:lnSpc>
                <a:spcPct val="150000"/>
              </a:lnSpc>
            </a:pPr>
            <a:r>
              <a:rPr lang="fa-IR" sz="2400" b="1" dirty="0">
                <a:solidFill>
                  <a:schemeClr val="tx2">
                    <a:lumMod val="95000"/>
                    <a:lumOff val="5000"/>
                  </a:schemeClr>
                </a:solidFill>
                <a:cs typeface="B Mitra" pitchFamily="2" charset="-78"/>
              </a:rPr>
              <a:t>اطلاع رساني</a:t>
            </a:r>
          </a:p>
        </p:txBody>
      </p:sp>
      <p:sp>
        <p:nvSpPr>
          <p:cNvPr id="5" name="Text Placeholder 4"/>
          <p:cNvSpPr>
            <a:spLocks noGrp="1"/>
          </p:cNvSpPr>
          <p:nvPr>
            <p:ph type="body" sz="quarter" idx="3"/>
          </p:nvPr>
        </p:nvSpPr>
        <p:spPr>
          <a:xfrm>
            <a:off x="6172200" y="1050848"/>
            <a:ext cx="5183188" cy="823912"/>
          </a:xfrm>
        </p:spPr>
        <p:txBody>
          <a:bodyPr vert="horz" lIns="91440" tIns="45720" rIns="91440" bIns="45720" rtlCol="0">
            <a:normAutofit/>
          </a:bodyPr>
          <a:lstStyle/>
          <a:p>
            <a:pPr algn="r" rtl="1" latinLnBrk="1">
              <a:lnSpc>
                <a:spcPct val="150000"/>
              </a:lnSpc>
            </a:pPr>
            <a:r>
              <a:rPr lang="fa-IR" dirty="0">
                <a:solidFill>
                  <a:srgbClr val="C00000"/>
                </a:solidFill>
                <a:cs typeface="B Mitra" pitchFamily="2" charset="-78"/>
              </a:rPr>
              <a:t>اساسنامه</a:t>
            </a:r>
          </a:p>
        </p:txBody>
      </p:sp>
      <p:sp>
        <p:nvSpPr>
          <p:cNvPr id="6" name="Content Placeholder 5"/>
          <p:cNvSpPr>
            <a:spLocks noGrp="1"/>
          </p:cNvSpPr>
          <p:nvPr>
            <p:ph sz="quarter" idx="4"/>
          </p:nvPr>
        </p:nvSpPr>
        <p:spPr>
          <a:xfrm>
            <a:off x="5500112" y="2299165"/>
            <a:ext cx="5379603" cy="3990430"/>
          </a:xfrm>
        </p:spPr>
        <p:txBody>
          <a:bodyPr vert="horz" lIns="91440" tIns="45720" rIns="91440" bIns="45720" rtlCol="0">
            <a:normAutofit fontScale="70000" lnSpcReduction="20000"/>
          </a:bodyPr>
          <a:lstStyle/>
          <a:p>
            <a:pPr algn="r" rtl="1" latinLnBrk="1">
              <a:lnSpc>
                <a:spcPct val="150000"/>
              </a:lnSpc>
            </a:pPr>
            <a:r>
              <a:rPr lang="ar-SA" sz="2400" b="1" dirty="0">
                <a:solidFill>
                  <a:schemeClr val="tx2">
                    <a:lumMod val="95000"/>
                    <a:lumOff val="5000"/>
                  </a:schemeClr>
                </a:solidFill>
                <a:cs typeface="B Mitra" pitchFamily="2" charset="-78"/>
              </a:rPr>
              <a:t>تشريفات صدور و ابطال واحدهاي سرمايه‌گذاري</a:t>
            </a:r>
            <a:endParaRPr lang="en-US" sz="2400" b="1" dirty="0">
              <a:solidFill>
                <a:schemeClr val="tx2">
                  <a:lumMod val="95000"/>
                  <a:lumOff val="5000"/>
                </a:schemeClr>
              </a:solidFill>
              <a:cs typeface="B Mitra" pitchFamily="2" charset="-78"/>
            </a:endParaRPr>
          </a:p>
          <a:p>
            <a:pPr algn="r" rtl="1" latinLnBrk="1">
              <a:lnSpc>
                <a:spcPct val="150000"/>
              </a:lnSpc>
            </a:pPr>
            <a:r>
              <a:rPr lang="ar-SA" sz="2400" b="1" dirty="0">
                <a:solidFill>
                  <a:schemeClr val="tx2">
                    <a:lumMod val="95000"/>
                    <a:lumOff val="5000"/>
                  </a:schemeClr>
                </a:solidFill>
                <a:cs typeface="B Mitra" pitchFamily="2" charset="-78"/>
              </a:rPr>
              <a:t>حداقل و حداکثر ميزان مشارکت در صندوق</a:t>
            </a:r>
            <a:endParaRPr lang="en-US" sz="2400" b="1" dirty="0">
              <a:solidFill>
                <a:schemeClr val="tx2">
                  <a:lumMod val="95000"/>
                  <a:lumOff val="5000"/>
                </a:schemeClr>
              </a:solidFill>
              <a:cs typeface="B Mitra" pitchFamily="2" charset="-78"/>
            </a:endParaRPr>
          </a:p>
          <a:p>
            <a:pPr algn="r" rtl="1" latinLnBrk="1">
              <a:lnSpc>
                <a:spcPct val="150000"/>
              </a:lnSpc>
            </a:pPr>
            <a:r>
              <a:rPr lang="ar-SA" sz="2400" b="1" dirty="0">
                <a:solidFill>
                  <a:schemeClr val="tx2">
                    <a:lumMod val="95000"/>
                    <a:lumOff val="5000"/>
                  </a:schemeClr>
                </a:solidFill>
                <a:cs typeface="B Mitra" pitchFamily="2" charset="-78"/>
              </a:rPr>
              <a:t>حساب</a:t>
            </a:r>
            <a:r>
              <a:rPr lang="en-US" sz="2400" b="1" dirty="0">
                <a:solidFill>
                  <a:schemeClr val="tx2">
                    <a:lumMod val="95000"/>
                    <a:lumOff val="5000"/>
                  </a:schemeClr>
                </a:solidFill>
                <a:cs typeface="B Mitra" pitchFamily="2" charset="-78"/>
              </a:rPr>
              <a:t>‌</a:t>
            </a:r>
            <a:r>
              <a:rPr lang="ar-SA" sz="2400" b="1" dirty="0">
                <a:solidFill>
                  <a:schemeClr val="tx2">
                    <a:lumMod val="95000"/>
                    <a:lumOff val="5000"/>
                  </a:schemeClr>
                </a:solidFill>
                <a:cs typeface="B Mitra" pitchFamily="2" charset="-78"/>
              </a:rPr>
              <a:t>های بانکي صندوق </a:t>
            </a:r>
            <a:endParaRPr lang="fa-IR" sz="2400" b="1" dirty="0">
              <a:solidFill>
                <a:schemeClr val="tx2">
                  <a:lumMod val="95000"/>
                  <a:lumOff val="5000"/>
                </a:schemeClr>
              </a:solidFill>
              <a:cs typeface="B Mitra" pitchFamily="2" charset="-78"/>
            </a:endParaRPr>
          </a:p>
          <a:p>
            <a:pPr algn="r" rtl="1" latinLnBrk="1">
              <a:lnSpc>
                <a:spcPct val="150000"/>
              </a:lnSpc>
            </a:pPr>
            <a:r>
              <a:rPr lang="ar-SA" sz="2400" b="1" dirty="0">
                <a:solidFill>
                  <a:schemeClr val="tx2">
                    <a:lumMod val="95000"/>
                    <a:lumOff val="5000"/>
                  </a:schemeClr>
                </a:solidFill>
                <a:cs typeface="B Mitra" pitchFamily="2" charset="-78"/>
              </a:rPr>
              <a:t>ترکيب </a:t>
            </a:r>
            <a:r>
              <a:rPr lang="fa-IR" sz="2400" b="1" dirty="0">
                <a:solidFill>
                  <a:schemeClr val="tx2">
                    <a:lumMod val="95000"/>
                    <a:lumOff val="5000"/>
                  </a:schemeClr>
                </a:solidFill>
                <a:cs typeface="B Mitra" pitchFamily="2" charset="-78"/>
              </a:rPr>
              <a:t>کلی </a:t>
            </a:r>
            <a:r>
              <a:rPr lang="ar-SA" sz="2400" b="1" dirty="0">
                <a:solidFill>
                  <a:schemeClr val="tx2">
                    <a:lumMod val="95000"/>
                    <a:lumOff val="5000"/>
                  </a:schemeClr>
                </a:solidFill>
                <a:cs typeface="B Mitra" pitchFamily="2" charset="-78"/>
              </a:rPr>
              <a:t>دارايي‌هاي صندوق</a:t>
            </a:r>
            <a:endParaRPr lang="en-US" sz="2400" b="1" dirty="0">
              <a:solidFill>
                <a:schemeClr val="tx2">
                  <a:lumMod val="95000"/>
                  <a:lumOff val="5000"/>
                </a:schemeClr>
              </a:solidFill>
              <a:cs typeface="B Mitra" pitchFamily="2" charset="-78"/>
              <a:hlinkClick r:id="rId2" action="ppaction://hlinkfile"/>
            </a:endParaRPr>
          </a:p>
          <a:p>
            <a:pPr algn="r" rtl="1" latinLnBrk="1">
              <a:lnSpc>
                <a:spcPct val="150000"/>
              </a:lnSpc>
            </a:pPr>
            <a:r>
              <a:rPr lang="ar-SA" sz="2400" b="1" dirty="0">
                <a:solidFill>
                  <a:schemeClr val="tx2">
                    <a:lumMod val="95000"/>
                    <a:lumOff val="5000"/>
                  </a:schemeClr>
                </a:solidFill>
                <a:cs typeface="B Mitra" pitchFamily="2" charset="-78"/>
              </a:rPr>
              <a:t>چگونگي استفاده از درآمدهاي کسب</a:t>
            </a:r>
            <a:r>
              <a:rPr lang="en-US" sz="2400" b="1" dirty="0">
                <a:solidFill>
                  <a:schemeClr val="tx2">
                    <a:lumMod val="95000"/>
                    <a:lumOff val="5000"/>
                  </a:schemeClr>
                </a:solidFill>
                <a:cs typeface="B Mitra" pitchFamily="2" charset="-78"/>
              </a:rPr>
              <a:t>‌</a:t>
            </a:r>
            <a:r>
              <a:rPr lang="ar-SA" sz="2400" b="1" dirty="0">
                <a:solidFill>
                  <a:schemeClr val="tx2">
                    <a:lumMod val="95000"/>
                    <a:lumOff val="5000"/>
                  </a:schemeClr>
                </a:solidFill>
                <a:cs typeface="B Mitra" pitchFamily="2" charset="-78"/>
              </a:rPr>
              <a:t>شده</a:t>
            </a:r>
            <a:endParaRPr lang="en-US" sz="2400" b="1" dirty="0">
              <a:solidFill>
                <a:schemeClr val="tx2">
                  <a:lumMod val="95000"/>
                  <a:lumOff val="5000"/>
                </a:schemeClr>
              </a:solidFill>
              <a:cs typeface="B Mitra" pitchFamily="2" charset="-78"/>
            </a:endParaRPr>
          </a:p>
          <a:p>
            <a:pPr algn="r" rtl="1" latinLnBrk="1">
              <a:lnSpc>
                <a:spcPct val="150000"/>
              </a:lnSpc>
            </a:pPr>
            <a:r>
              <a:rPr lang="fa-IR" sz="2400" b="1" dirty="0">
                <a:solidFill>
                  <a:schemeClr val="tx2">
                    <a:lumMod val="95000"/>
                    <a:lumOff val="5000"/>
                  </a:schemeClr>
                </a:solidFill>
                <a:cs typeface="B Mitra" pitchFamily="2" charset="-78"/>
              </a:rPr>
              <a:t>وظایف ارکان صندوق</a:t>
            </a:r>
            <a:r>
              <a:rPr lang="en-US" sz="2400" b="1" dirty="0">
                <a:solidFill>
                  <a:schemeClr val="tx2">
                    <a:lumMod val="95000"/>
                    <a:lumOff val="5000"/>
                  </a:schemeClr>
                </a:solidFill>
                <a:cs typeface="B Mitra" pitchFamily="2" charset="-78"/>
              </a:rPr>
              <a:t>	</a:t>
            </a:r>
          </a:p>
          <a:p>
            <a:pPr algn="r" rtl="1" latinLnBrk="1">
              <a:lnSpc>
                <a:spcPct val="150000"/>
              </a:lnSpc>
            </a:pPr>
            <a:r>
              <a:rPr lang="ar-SA" sz="2400" b="1" dirty="0">
                <a:solidFill>
                  <a:schemeClr val="tx2">
                    <a:lumMod val="95000"/>
                    <a:lumOff val="5000"/>
                  </a:schemeClr>
                </a:solidFill>
                <a:cs typeface="B Mitra" pitchFamily="2" charset="-78"/>
              </a:rPr>
              <a:t>پايان دوره يا تمديد دورة فعاليت صندوق</a:t>
            </a:r>
            <a:endParaRPr lang="en-US" sz="2400" b="1" dirty="0">
              <a:solidFill>
                <a:schemeClr val="tx2">
                  <a:lumMod val="95000"/>
                  <a:lumOff val="5000"/>
                </a:schemeClr>
              </a:solidFill>
              <a:cs typeface="B Mitra" pitchFamily="2" charset="-78"/>
            </a:endParaRPr>
          </a:p>
          <a:p>
            <a:pPr algn="r" rtl="1" latinLnBrk="1">
              <a:lnSpc>
                <a:spcPct val="150000"/>
              </a:lnSpc>
            </a:pPr>
            <a:r>
              <a:rPr lang="ar-SA" sz="2400" b="1" dirty="0">
                <a:solidFill>
                  <a:schemeClr val="tx2">
                    <a:lumMod val="95000"/>
                    <a:lumOff val="5000"/>
                  </a:schemeClr>
                </a:solidFill>
                <a:cs typeface="B Mitra" pitchFamily="2" charset="-78"/>
              </a:rPr>
              <a:t>مرجع رسيدگي به تخلفات و اختلافات</a:t>
            </a:r>
            <a:endParaRPr lang="fa-IR" sz="2400" b="1" dirty="0">
              <a:solidFill>
                <a:schemeClr val="tx2">
                  <a:lumMod val="95000"/>
                  <a:lumOff val="5000"/>
                </a:schemeClr>
              </a:solidFill>
              <a:cs typeface="B Mitra" pitchFamily="2" charset="-78"/>
            </a:endParaRPr>
          </a:p>
        </p:txBody>
      </p:sp>
      <p:sp>
        <p:nvSpPr>
          <p:cNvPr id="8" name="Footer Placeholder 7"/>
          <p:cNvSpPr>
            <a:spLocks noGrp="1"/>
          </p:cNvSpPr>
          <p:nvPr>
            <p:ph type="ftr" sz="quarter" idx="11"/>
          </p:nvPr>
        </p:nvSpPr>
        <p:spPr/>
        <p:txBody>
          <a:bodyPr/>
          <a:lstStyle/>
          <a:p>
            <a:fld id="{5E28A211-8476-4377-9DFB-152B308C7C67}" type="slidenum">
              <a:rPr lang="en-US" smtClean="0"/>
              <a:pPr/>
              <a:t>45</a:t>
            </a:fld>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p:cTn id="12" dur="1000" fill="hold"/>
                                        <p:tgtEl>
                                          <p:spTgt spid="6">
                                            <p:bg/>
                                          </p:spTgt>
                                        </p:tgtEl>
                                        <p:attrNameLst>
                                          <p:attrName>ppt_w</p:attrName>
                                        </p:attrNameLst>
                                      </p:cBhvr>
                                      <p:tavLst>
                                        <p:tav tm="0">
                                          <p:val>
                                            <p:strVal val="#ppt_w*0.70"/>
                                          </p:val>
                                        </p:tav>
                                        <p:tav tm="100000">
                                          <p:val>
                                            <p:strVal val="#ppt_w"/>
                                          </p:val>
                                        </p:tav>
                                      </p:tavLst>
                                    </p:anim>
                                    <p:anim calcmode="lin" valueType="num">
                                      <p:cBhvr>
                                        <p:cTn id="13" dur="1000" fill="hold"/>
                                        <p:tgtEl>
                                          <p:spTgt spid="6">
                                            <p:bg/>
                                          </p:spTgt>
                                        </p:tgtEl>
                                        <p:attrNameLst>
                                          <p:attrName>ppt_h</p:attrName>
                                        </p:attrNameLst>
                                      </p:cBhvr>
                                      <p:tavLst>
                                        <p:tav tm="0">
                                          <p:val>
                                            <p:strVal val="#ppt_h"/>
                                          </p:val>
                                        </p:tav>
                                        <p:tav tm="100000">
                                          <p:val>
                                            <p:strVal val="#ppt_h"/>
                                          </p:val>
                                        </p:tav>
                                      </p:tavLst>
                                    </p:anim>
                                    <p:animEffect transition="in" filter="fade">
                                      <p:cBhvr>
                                        <p:cTn id="14" dur="10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0" end="0"/>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p:cTn id="2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6">
                                            <p:txEl>
                                              <p:pRg st="1" end="1"/>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6">
                                            <p:txEl>
                                              <p:pRg st="2" end="2"/>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6">
                                            <p:txEl>
                                              <p:pRg st="3" end="3"/>
                                            </p:txEl>
                                          </p:spTgt>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40"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6">
                                            <p:txEl>
                                              <p:pRg st="4" end="4"/>
                                            </p:txEl>
                                          </p:spTgt>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 calcmode="lin" valueType="num">
                                      <p:cBhvr>
                                        <p:cTn id="44"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45"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46" dur="1000"/>
                                        <p:tgtEl>
                                          <p:spTgt spid="6">
                                            <p:txEl>
                                              <p:pRg st="5" end="5"/>
                                            </p:txEl>
                                          </p:spTgt>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p:cTn id="49" dur="1000" fill="hold"/>
                                        <p:tgtEl>
                                          <p:spTgt spid="6">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6">
                                            <p:txEl>
                                              <p:pRg st="6" end="6"/>
                                            </p:txEl>
                                          </p:spTgt>
                                        </p:tgtEl>
                                      </p:cBhvr>
                                    </p:animEffect>
                                  </p:childTnLst>
                                </p:cTn>
                              </p:par>
                            </p:childTnLst>
                          </p:cTn>
                        </p:par>
                        <p:par>
                          <p:cTn id="52" fill="hold">
                            <p:stCondLst>
                              <p:cond delay="1000"/>
                            </p:stCondLst>
                            <p:childTnLst>
                              <p:par>
                                <p:cTn id="53" presetID="55" presetClass="entr" presetSubtype="0" fill="hold" grpId="0" nodeType="after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p:cTn id="55" dur="10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56"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57" dur="1000"/>
                                        <p:tgtEl>
                                          <p:spTgt spid="6">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grpId="0" nodeType="clickEffect">
                                  <p:stCondLst>
                                    <p:cond delay="0"/>
                                  </p:stCondLst>
                                  <p:childTnLst>
                                    <p:set>
                                      <p:cBhvr>
                                        <p:cTn id="61" dur="1" fill="hold">
                                          <p:stCondLst>
                                            <p:cond delay="0"/>
                                          </p:stCondLst>
                                        </p:cTn>
                                        <p:tgtEl>
                                          <p:spTgt spid="3">
                                            <p:txEl>
                                              <p:pRg st="0" end="0"/>
                                            </p:txEl>
                                          </p:spTgt>
                                        </p:tgtEl>
                                        <p:attrNameLst>
                                          <p:attrName>style.visibility</p:attrName>
                                        </p:attrNameLst>
                                      </p:cBhvr>
                                      <p:to>
                                        <p:strVal val="visible"/>
                                      </p:to>
                                    </p:set>
                                    <p:anim calcmode="lin" valueType="num">
                                      <p:cBhvr>
                                        <p:cTn id="6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6" fill="hold" grpId="0" nodeType="clickEffect">
                                  <p:stCondLst>
                                    <p:cond delay="0"/>
                                  </p:stCondLst>
                                  <p:childTnLst>
                                    <p:set>
                                      <p:cBhvr>
                                        <p:cTn id="67" dur="1" fill="hold">
                                          <p:stCondLst>
                                            <p:cond delay="0"/>
                                          </p:stCondLst>
                                        </p:cTn>
                                        <p:tgtEl>
                                          <p:spTgt spid="4">
                                            <p:bg/>
                                          </p:spTgt>
                                        </p:tgtEl>
                                        <p:attrNameLst>
                                          <p:attrName>style.visibility</p:attrName>
                                        </p:attrNameLst>
                                      </p:cBhvr>
                                      <p:to>
                                        <p:strVal val="visible"/>
                                      </p:to>
                                    </p:set>
                                    <p:animEffect transition="in" filter="barn(inHorizontal)">
                                      <p:cBhvr>
                                        <p:cTn id="68" dur="500"/>
                                        <p:tgtEl>
                                          <p:spTgt spid="4">
                                            <p:bg/>
                                          </p:spTgt>
                                        </p:tgtEl>
                                      </p:cBhvr>
                                    </p:animEffect>
                                  </p:childTnLst>
                                </p:cTn>
                              </p:par>
                              <p:par>
                                <p:cTn id="69" presetID="16" presetClass="entr" presetSubtype="26" fill="hold" grpId="0" nodeType="withEffect">
                                  <p:stCondLst>
                                    <p:cond delay="0"/>
                                  </p:stCondLst>
                                  <p:childTnLst>
                                    <p:set>
                                      <p:cBhvr>
                                        <p:cTn id="70" dur="1" fill="hold">
                                          <p:stCondLst>
                                            <p:cond delay="0"/>
                                          </p:stCondLst>
                                        </p:cTn>
                                        <p:tgtEl>
                                          <p:spTgt spid="4">
                                            <p:txEl>
                                              <p:pRg st="0" end="0"/>
                                            </p:txEl>
                                          </p:spTgt>
                                        </p:tgtEl>
                                        <p:attrNameLst>
                                          <p:attrName>style.visibility</p:attrName>
                                        </p:attrNameLst>
                                      </p:cBhvr>
                                      <p:to>
                                        <p:strVal val="visible"/>
                                      </p:to>
                                    </p:set>
                                    <p:animEffect transition="in" filter="barn(inHorizontal)">
                                      <p:cBhvr>
                                        <p:cTn id="71" dur="500"/>
                                        <p:tgtEl>
                                          <p:spTgt spid="4">
                                            <p:txEl>
                                              <p:pRg st="0" end="0"/>
                                            </p:txEl>
                                          </p:spTgt>
                                        </p:tgtEl>
                                      </p:cBhvr>
                                    </p:animEffect>
                                  </p:childTnLst>
                                </p:cTn>
                              </p:par>
                            </p:childTnLst>
                          </p:cTn>
                        </p:par>
                        <p:par>
                          <p:cTn id="72" fill="hold">
                            <p:stCondLst>
                              <p:cond delay="500"/>
                            </p:stCondLst>
                            <p:childTnLst>
                              <p:par>
                                <p:cTn id="73" presetID="16" presetClass="entr" presetSubtype="26" fill="hold" grpId="0" nodeType="afterEffect">
                                  <p:stCondLst>
                                    <p:cond delay="0"/>
                                  </p:stCondLst>
                                  <p:childTnLst>
                                    <p:set>
                                      <p:cBhvr>
                                        <p:cTn id="74" dur="1" fill="hold">
                                          <p:stCondLst>
                                            <p:cond delay="0"/>
                                          </p:stCondLst>
                                        </p:cTn>
                                        <p:tgtEl>
                                          <p:spTgt spid="4">
                                            <p:txEl>
                                              <p:pRg st="1" end="1"/>
                                            </p:txEl>
                                          </p:spTgt>
                                        </p:tgtEl>
                                        <p:attrNameLst>
                                          <p:attrName>style.visibility</p:attrName>
                                        </p:attrNameLst>
                                      </p:cBhvr>
                                      <p:to>
                                        <p:strVal val="visible"/>
                                      </p:to>
                                    </p:set>
                                    <p:animEffect transition="in" filter="barn(inHorizontal)">
                                      <p:cBhvr>
                                        <p:cTn id="75" dur="500"/>
                                        <p:tgtEl>
                                          <p:spTgt spid="4">
                                            <p:txEl>
                                              <p:pRg st="1" end="1"/>
                                            </p:txEl>
                                          </p:spTgt>
                                        </p:tgtEl>
                                      </p:cBhvr>
                                    </p:animEffect>
                                  </p:childTnLst>
                                </p:cTn>
                              </p:par>
                            </p:childTnLst>
                          </p:cTn>
                        </p:par>
                        <p:par>
                          <p:cTn id="76" fill="hold">
                            <p:stCondLst>
                              <p:cond delay="1000"/>
                            </p:stCondLst>
                            <p:childTnLst>
                              <p:par>
                                <p:cTn id="77" presetID="16" presetClass="entr" presetSubtype="26" fill="hold" grpId="0" nodeType="after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Effect transition="in" filter="barn(inHorizontal)">
                                      <p:cBhvr>
                                        <p:cTn id="79" dur="500"/>
                                        <p:tgtEl>
                                          <p:spTgt spid="4">
                                            <p:txEl>
                                              <p:pRg st="2" end="2"/>
                                            </p:txEl>
                                          </p:spTgt>
                                        </p:tgtEl>
                                      </p:cBhvr>
                                    </p:animEffect>
                                  </p:childTnLst>
                                </p:cTn>
                              </p:par>
                            </p:childTnLst>
                          </p:cTn>
                        </p:par>
                        <p:par>
                          <p:cTn id="80" fill="hold">
                            <p:stCondLst>
                              <p:cond delay="1500"/>
                            </p:stCondLst>
                            <p:childTnLst>
                              <p:par>
                                <p:cTn id="81" presetID="16" presetClass="entr" presetSubtype="26" fill="hold" grpId="0" nodeType="afterEffect">
                                  <p:stCondLst>
                                    <p:cond delay="0"/>
                                  </p:stCondLst>
                                  <p:childTnLst>
                                    <p:set>
                                      <p:cBhvr>
                                        <p:cTn id="82" dur="1" fill="hold">
                                          <p:stCondLst>
                                            <p:cond delay="0"/>
                                          </p:stCondLst>
                                        </p:cTn>
                                        <p:tgtEl>
                                          <p:spTgt spid="4">
                                            <p:txEl>
                                              <p:pRg st="3" end="3"/>
                                            </p:txEl>
                                          </p:spTgt>
                                        </p:tgtEl>
                                        <p:attrNameLst>
                                          <p:attrName>style.visibility</p:attrName>
                                        </p:attrNameLst>
                                      </p:cBhvr>
                                      <p:to>
                                        <p:strVal val="visible"/>
                                      </p:to>
                                    </p:set>
                                    <p:animEffect transition="in" filter="barn(inHorizontal)">
                                      <p:cBhvr>
                                        <p:cTn id="83" dur="500"/>
                                        <p:tgtEl>
                                          <p:spTgt spid="4">
                                            <p:txEl>
                                              <p:pRg st="3" end="3"/>
                                            </p:txEl>
                                          </p:spTgt>
                                        </p:tgtEl>
                                      </p:cBhvr>
                                    </p:animEffect>
                                  </p:childTnLst>
                                </p:cTn>
                              </p:par>
                              <p:par>
                                <p:cTn id="84" presetID="16" presetClass="entr" presetSubtype="26" fill="hold" grpId="0" nodeType="withEffect">
                                  <p:stCondLst>
                                    <p:cond delay="0"/>
                                  </p:stCondLst>
                                  <p:childTnLst>
                                    <p:set>
                                      <p:cBhvr>
                                        <p:cTn id="85" dur="1" fill="hold">
                                          <p:stCondLst>
                                            <p:cond delay="0"/>
                                          </p:stCondLst>
                                        </p:cTn>
                                        <p:tgtEl>
                                          <p:spTgt spid="4">
                                            <p:txEl>
                                              <p:pRg st="4" end="4"/>
                                            </p:txEl>
                                          </p:spTgt>
                                        </p:tgtEl>
                                        <p:attrNameLst>
                                          <p:attrName>style.visibility</p:attrName>
                                        </p:attrNameLst>
                                      </p:cBhvr>
                                      <p:to>
                                        <p:strVal val="visible"/>
                                      </p:to>
                                    </p:set>
                                    <p:animEffect transition="in" filter="barn(inHorizontal)">
                                      <p:cBhvr>
                                        <p:cTn id="86" dur="500"/>
                                        <p:tgtEl>
                                          <p:spTgt spid="4">
                                            <p:txEl>
                                              <p:pRg st="4" end="4"/>
                                            </p:txEl>
                                          </p:spTgt>
                                        </p:tgtEl>
                                      </p:cBhvr>
                                    </p:animEffect>
                                  </p:childTnLst>
                                </p:cTn>
                              </p:par>
                            </p:childTnLst>
                          </p:cTn>
                        </p:par>
                        <p:par>
                          <p:cTn id="87" fill="hold">
                            <p:stCondLst>
                              <p:cond delay="2000"/>
                            </p:stCondLst>
                            <p:childTnLst>
                              <p:par>
                                <p:cTn id="88" presetID="16" presetClass="entr" presetSubtype="26" fill="hold" grpId="0" nodeType="afterEffect">
                                  <p:stCondLst>
                                    <p:cond delay="0"/>
                                  </p:stCondLst>
                                  <p:childTnLst>
                                    <p:set>
                                      <p:cBhvr>
                                        <p:cTn id="89" dur="1" fill="hold">
                                          <p:stCondLst>
                                            <p:cond delay="0"/>
                                          </p:stCondLst>
                                        </p:cTn>
                                        <p:tgtEl>
                                          <p:spTgt spid="4">
                                            <p:txEl>
                                              <p:pRg st="5" end="5"/>
                                            </p:txEl>
                                          </p:spTgt>
                                        </p:tgtEl>
                                        <p:attrNameLst>
                                          <p:attrName>style.visibility</p:attrName>
                                        </p:attrNameLst>
                                      </p:cBhvr>
                                      <p:to>
                                        <p:strVal val="visible"/>
                                      </p:to>
                                    </p:set>
                                    <p:animEffect transition="in" filter="barn(inHorizontal)">
                                      <p:cBhvr>
                                        <p:cTn id="90" dur="500"/>
                                        <p:tgtEl>
                                          <p:spTgt spid="4">
                                            <p:txEl>
                                              <p:pRg st="5" end="5"/>
                                            </p:txEl>
                                          </p:spTgt>
                                        </p:tgtEl>
                                      </p:cBhvr>
                                    </p:animEffect>
                                  </p:childTnLst>
                                </p:cTn>
                              </p:par>
                            </p:childTnLst>
                          </p:cTn>
                        </p:par>
                        <p:par>
                          <p:cTn id="91" fill="hold">
                            <p:stCondLst>
                              <p:cond delay="2500"/>
                            </p:stCondLst>
                            <p:childTnLst>
                              <p:par>
                                <p:cTn id="92" presetID="16" presetClass="entr" presetSubtype="26" fill="hold" grpId="0" nodeType="afterEffect">
                                  <p:stCondLst>
                                    <p:cond delay="0"/>
                                  </p:stCondLst>
                                  <p:childTnLst>
                                    <p:set>
                                      <p:cBhvr>
                                        <p:cTn id="93" dur="1" fill="hold">
                                          <p:stCondLst>
                                            <p:cond delay="0"/>
                                          </p:stCondLst>
                                        </p:cTn>
                                        <p:tgtEl>
                                          <p:spTgt spid="4">
                                            <p:txEl>
                                              <p:pRg st="6" end="6"/>
                                            </p:txEl>
                                          </p:spTgt>
                                        </p:tgtEl>
                                        <p:attrNameLst>
                                          <p:attrName>style.visibility</p:attrName>
                                        </p:attrNameLst>
                                      </p:cBhvr>
                                      <p:to>
                                        <p:strVal val="visible"/>
                                      </p:to>
                                    </p:set>
                                    <p:animEffect transition="in" filter="barn(inHorizontal)">
                                      <p:cBhvr>
                                        <p:cTn id="94" dur="500"/>
                                        <p:tgtEl>
                                          <p:spTgt spid="4">
                                            <p:txEl>
                                              <p:pRg st="6" end="6"/>
                                            </p:txEl>
                                          </p:spTgt>
                                        </p:tgtEl>
                                      </p:cBhvr>
                                    </p:animEffect>
                                  </p:childTnLst>
                                </p:cTn>
                              </p:par>
                            </p:childTnLst>
                          </p:cTn>
                        </p:par>
                        <p:par>
                          <p:cTn id="95" fill="hold">
                            <p:stCondLst>
                              <p:cond delay="3000"/>
                            </p:stCondLst>
                            <p:childTnLst>
                              <p:par>
                                <p:cTn id="96" presetID="16" presetClass="entr" presetSubtype="26" fill="hold" grpId="0" nodeType="afterEffect">
                                  <p:stCondLst>
                                    <p:cond delay="0"/>
                                  </p:stCondLst>
                                  <p:childTnLst>
                                    <p:set>
                                      <p:cBhvr>
                                        <p:cTn id="97" dur="1" fill="hold">
                                          <p:stCondLst>
                                            <p:cond delay="0"/>
                                          </p:stCondLst>
                                        </p:cTn>
                                        <p:tgtEl>
                                          <p:spTgt spid="4">
                                            <p:txEl>
                                              <p:pRg st="7" end="7"/>
                                            </p:txEl>
                                          </p:spTgt>
                                        </p:tgtEl>
                                        <p:attrNameLst>
                                          <p:attrName>style.visibility</p:attrName>
                                        </p:attrNameLst>
                                      </p:cBhvr>
                                      <p:to>
                                        <p:strVal val="visible"/>
                                      </p:to>
                                    </p:set>
                                    <p:animEffect transition="in" filter="barn(inHorizontal)">
                                      <p:cBhvr>
                                        <p:cTn id="98" dur="500"/>
                                        <p:tgtEl>
                                          <p:spTgt spid="4">
                                            <p:txEl>
                                              <p:pRg st="7" end="7"/>
                                            </p:txEl>
                                          </p:spTgt>
                                        </p:tgtEl>
                                      </p:cBhvr>
                                    </p:animEffect>
                                  </p:childTnLst>
                                </p:cTn>
                              </p:par>
                            </p:childTnLst>
                          </p:cTn>
                        </p:par>
                        <p:par>
                          <p:cTn id="99" fill="hold">
                            <p:stCondLst>
                              <p:cond delay="3500"/>
                            </p:stCondLst>
                            <p:childTnLst>
                              <p:par>
                                <p:cTn id="100" presetID="16" presetClass="entr" presetSubtype="26" fill="hold" grpId="0" nodeType="afterEffect">
                                  <p:stCondLst>
                                    <p:cond delay="0"/>
                                  </p:stCondLst>
                                  <p:childTnLst>
                                    <p:set>
                                      <p:cBhvr>
                                        <p:cTn id="101" dur="1" fill="hold">
                                          <p:stCondLst>
                                            <p:cond delay="0"/>
                                          </p:stCondLst>
                                        </p:cTn>
                                        <p:tgtEl>
                                          <p:spTgt spid="4">
                                            <p:txEl>
                                              <p:pRg st="8" end="8"/>
                                            </p:txEl>
                                          </p:spTgt>
                                        </p:tgtEl>
                                        <p:attrNameLst>
                                          <p:attrName>style.visibility</p:attrName>
                                        </p:attrNameLst>
                                      </p:cBhvr>
                                      <p:to>
                                        <p:strVal val="visible"/>
                                      </p:to>
                                    </p:set>
                                    <p:animEffect transition="in" filter="barn(inHorizontal)">
                                      <p:cBhvr>
                                        <p:cTn id="10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animBg="1"/>
      <p:bldP spid="5" grpId="0" build="p"/>
      <p:bldP spid="6" grpId="0" uiExpand="1"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sz="3200" b="1" dirty="0">
                <a:solidFill>
                  <a:schemeClr val="accent1">
                    <a:lumMod val="50000"/>
                  </a:schemeClr>
                </a:solidFill>
                <a:latin typeface="+mn-lt"/>
                <a:ea typeface="+mn-ea"/>
                <a:cs typeface="B Mitra" pitchFamily="2" charset="-78"/>
              </a:rPr>
              <a:t>هزینه های صندوق</a:t>
            </a:r>
          </a:p>
        </p:txBody>
      </p:sp>
      <p:sp>
        <p:nvSpPr>
          <p:cNvPr id="3" name="Content Placeholder 2"/>
          <p:cNvSpPr>
            <a:spLocks noGrp="1"/>
          </p:cNvSpPr>
          <p:nvPr>
            <p:ph idx="1"/>
          </p:nvPr>
        </p:nvSpPr>
        <p:spPr>
          <a:xfrm>
            <a:off x="838200" y="1408375"/>
            <a:ext cx="10515600" cy="4351338"/>
          </a:xfrm>
        </p:spPr>
        <p:txBody>
          <a:bodyPr vert="horz" lIns="91440" tIns="45720" rIns="91440" bIns="45720" rtlCol="0">
            <a:normAutofit fontScale="92500" lnSpcReduction="10000"/>
          </a:bodyPr>
          <a:lstStyle/>
          <a:p>
            <a:pPr algn="r" rtl="1" latinLnBrk="1">
              <a:lnSpc>
                <a:spcPct val="150000"/>
              </a:lnSpc>
            </a:pPr>
            <a:r>
              <a:rPr lang="fa-IR" sz="2400" dirty="0">
                <a:cs typeface="B Mitra" pitchFamily="2" charset="-78"/>
              </a:rPr>
              <a:t>كارمزد مدير، مدير ثبت، متولي و ضامن كه ميزان و نحوة محاسبة آن در اميدنامه قيد شده است؛</a:t>
            </a:r>
          </a:p>
          <a:p>
            <a:pPr algn="r" rtl="1" latinLnBrk="1">
              <a:lnSpc>
                <a:spcPct val="150000"/>
              </a:lnSpc>
            </a:pPr>
            <a:r>
              <a:rPr lang="fa-IR" sz="2400" dirty="0">
                <a:cs typeface="B Mitra" pitchFamily="2" charset="-78"/>
              </a:rPr>
              <a:t>حق الزحمة حسابرس كه توسط مجمع صندوق تعيين و در اميدنامه منعكس شده است؛</a:t>
            </a:r>
          </a:p>
          <a:p>
            <a:pPr algn="r" rtl="1" latinLnBrk="1">
              <a:lnSpc>
                <a:spcPct val="150000"/>
              </a:lnSpc>
            </a:pPr>
            <a:r>
              <a:rPr lang="fa-IR" sz="2400" dirty="0">
                <a:cs typeface="B Mitra" pitchFamily="2" charset="-78"/>
              </a:rPr>
              <a:t> كارمزد معاملات اوراق بهادار كه طبق مقررات يا قرارداد با كارگزار صندوق به خريد و فروش اوراق بهادار صندوق تعلق مي گيرد؛</a:t>
            </a:r>
          </a:p>
          <a:p>
            <a:pPr algn="r" rtl="1" latinLnBrk="1">
              <a:lnSpc>
                <a:spcPct val="150000"/>
              </a:lnSpc>
            </a:pPr>
            <a:r>
              <a:rPr lang="fa-IR" sz="2400" dirty="0">
                <a:cs typeface="B Mitra" pitchFamily="2" charset="-78"/>
              </a:rPr>
              <a:t>ماليات فروش اوراق بهادار صندوق؛</a:t>
            </a:r>
          </a:p>
          <a:p>
            <a:pPr algn="r" rtl="1" latinLnBrk="1">
              <a:lnSpc>
                <a:spcPct val="150000"/>
              </a:lnSpc>
            </a:pPr>
            <a:r>
              <a:rPr lang="fa-IR" sz="2400" dirty="0">
                <a:cs typeface="B Mitra" pitchFamily="2" charset="-78"/>
              </a:rPr>
              <a:t>هزينه هاي تأسيس صندوق و برگزاري مجامع صندوق به تصويب مجمع صندوق؛</a:t>
            </a:r>
          </a:p>
          <a:p>
            <a:pPr algn="r" rtl="1" latinLnBrk="1">
              <a:lnSpc>
                <a:spcPct val="150000"/>
              </a:lnSpc>
            </a:pPr>
            <a:r>
              <a:rPr lang="fa-IR" sz="2400" dirty="0">
                <a:cs typeface="B Mitra" pitchFamily="2" charset="-78"/>
              </a:rPr>
              <a:t>کارمزد يا حق الزحمة تصفيه صندوق كه ميزان و نحوه محاسبه آن در اميدنامة صندوق قيد شده است؛</a:t>
            </a:r>
          </a:p>
          <a:p>
            <a:pPr algn="r" rtl="1" latinLnBrk="1">
              <a:lnSpc>
                <a:spcPct val="150000"/>
              </a:lnSpc>
            </a:pPr>
            <a:r>
              <a:rPr lang="fa-IR" sz="2400" dirty="0">
                <a:cs typeface="B Mitra" pitchFamily="2" charset="-78"/>
              </a:rPr>
              <a:t>هزينه هاي مالي تسهيلات اخذ شده براي صندوق؛</a:t>
            </a:r>
          </a:p>
          <a:p>
            <a:pPr algn="r" rtl="1" latinLnBrk="1">
              <a:lnSpc>
                <a:spcPct val="150000"/>
              </a:lnSpc>
            </a:pPr>
            <a:endParaRPr lang="fa-IR" sz="2400" dirty="0">
              <a:cs typeface="B Mitra" pitchFamily="2" charset="-78"/>
            </a:endParaRPr>
          </a:p>
          <a:p>
            <a:pPr algn="r" rtl="1" latinLnBrk="1">
              <a:lnSpc>
                <a:spcPct val="150000"/>
              </a:lnSpc>
            </a:pPr>
            <a:endParaRPr lang="fa-IR" sz="2400" dirty="0">
              <a:cs typeface="B Mitra" pitchFamily="2" charset="-78"/>
            </a:endParaRPr>
          </a:p>
          <a:p>
            <a:pPr algn="r" rtl="1" latinLnBrk="1">
              <a:lnSpc>
                <a:spcPct val="150000"/>
              </a:lnSpc>
            </a:pPr>
            <a:endParaRPr lang="fa-IR" sz="2400" dirty="0">
              <a:cs typeface="B Mitra" pitchFamily="2" charset="-78"/>
            </a:endParaRPr>
          </a:p>
          <a:p>
            <a:pPr algn="r" rtl="1" latinLnBrk="1">
              <a:lnSpc>
                <a:spcPct val="150000"/>
              </a:lnSpc>
            </a:pPr>
            <a:endParaRPr lang="fa-IR" sz="2400" dirty="0">
              <a:cs typeface="B Mitra" pitchFamily="2" charset="-78"/>
            </a:endParaRPr>
          </a:p>
          <a:p>
            <a:pPr algn="r" rtl="1" latinLnBrk="1">
              <a:lnSpc>
                <a:spcPct val="150000"/>
              </a:lnSpc>
            </a:pPr>
            <a:endParaRPr lang="fa-IR" sz="2400" dirty="0">
              <a:cs typeface="B Mitra" pitchFamily="2" charset="-78"/>
            </a:endParaRPr>
          </a:p>
          <a:p>
            <a:pPr algn="r" rtl="1" latinLnBrk="1">
              <a:lnSpc>
                <a:spcPct val="150000"/>
              </a:lnSpc>
            </a:pPr>
            <a:endParaRPr lang="fa-IR" sz="2400" dirty="0">
              <a:cs typeface="B Mitra" pitchFamily="2" charset="-78"/>
            </a:endParaRPr>
          </a:p>
        </p:txBody>
      </p:sp>
      <p:sp>
        <p:nvSpPr>
          <p:cNvPr id="5" name="Footer Placeholder 4"/>
          <p:cNvSpPr>
            <a:spLocks noGrp="1"/>
          </p:cNvSpPr>
          <p:nvPr>
            <p:ph type="ftr" sz="quarter" idx="11"/>
          </p:nvPr>
        </p:nvSpPr>
        <p:spPr/>
        <p:txBody>
          <a:bodyPr/>
          <a:lstStyle/>
          <a:p>
            <a:fld id="{5E28A211-8476-4377-9DFB-152B308C7C67}"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5199063" y="2735263"/>
            <a:ext cx="2055812" cy="2036762"/>
            <a:chOff x="3674405" y="2735558"/>
            <a:chExt cx="2056427" cy="2036520"/>
          </a:xfrm>
        </p:grpSpPr>
        <p:grpSp>
          <p:nvGrpSpPr>
            <p:cNvPr id="3" name="Group 5"/>
            <p:cNvGrpSpPr>
              <a:grpSpLocks/>
            </p:cNvGrpSpPr>
            <p:nvPr/>
          </p:nvGrpSpPr>
          <p:grpSpPr bwMode="auto">
            <a:xfrm>
              <a:off x="3674405" y="2735558"/>
              <a:ext cx="2056427" cy="2036520"/>
              <a:chOff x="2016" y="1920"/>
              <a:chExt cx="1680" cy="1680"/>
            </a:xfrm>
          </p:grpSpPr>
          <p:sp>
            <p:nvSpPr>
              <p:cNvPr id="11321" name="Oval 6"/>
              <p:cNvSpPr>
                <a:spLocks noChangeArrowheads="1"/>
              </p:cNvSpPr>
              <p:nvPr/>
            </p:nvSpPr>
            <p:spPr bwMode="gray">
              <a:xfrm>
                <a:off x="2016" y="1920"/>
                <a:ext cx="1680" cy="1680"/>
              </a:xfrm>
              <a:prstGeom prst="ellipse">
                <a:avLst/>
              </a:prstGeom>
              <a:gradFill rotWithShape="1">
                <a:gsLst>
                  <a:gs pos="0">
                    <a:srgbClr val="FF6600"/>
                  </a:gs>
                  <a:gs pos="100000">
                    <a:srgbClr val="742E00"/>
                  </a:gs>
                </a:gsLst>
                <a:lin ang="5400000" scaled="1"/>
              </a:gradFill>
              <a:ln w="9525">
                <a:solidFill>
                  <a:schemeClr val="tx1"/>
                </a:solidFill>
                <a:round/>
                <a:headEnd/>
                <a:tailEnd/>
              </a:ln>
            </p:spPr>
            <p:txBody>
              <a:bodyPr wrap="none" anchor="ctr"/>
              <a:lstStyle/>
              <a:p>
                <a:endParaRPr lang="fa-IR">
                  <a:latin typeface="Verdana" pitchFamily="34" charset="0"/>
                </a:endParaRPr>
              </a:p>
            </p:txBody>
          </p:sp>
          <p:sp>
            <p:nvSpPr>
              <p:cNvPr id="11322" name="Freeform 7"/>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w="0">
                <a:noFill/>
                <a:round/>
                <a:headEnd/>
                <a:tailEnd/>
              </a:ln>
            </p:spPr>
            <p:txBody>
              <a:bodyPr/>
              <a:lstStyle/>
              <a:p>
                <a:endParaRPr lang="fa-IR">
                  <a:latin typeface="Verdana" pitchFamily="34" charset="0"/>
                </a:endParaRPr>
              </a:p>
            </p:txBody>
          </p:sp>
        </p:grpSp>
        <p:sp>
          <p:nvSpPr>
            <p:cNvPr id="10" name="Text Box 8"/>
            <p:cNvSpPr txBox="1">
              <a:spLocks noChangeArrowheads="1"/>
            </p:cNvSpPr>
            <p:nvPr/>
          </p:nvSpPr>
          <p:spPr bwMode="gray">
            <a:xfrm>
              <a:off x="3856881" y="3517436"/>
              <a:ext cx="1642285" cy="523220"/>
            </a:xfrm>
            <a:prstGeom prst="rect">
              <a:avLst/>
            </a:prstGeom>
            <a:noFill/>
            <a:ln w="9525">
              <a:noFill/>
              <a:miter lim="800000"/>
              <a:headEnd/>
              <a:tailEnd/>
            </a:ln>
            <a:effectLst/>
          </p:spPr>
          <p:txBody>
            <a:bodyPr>
              <a:spAutoFit/>
            </a:bodyPr>
            <a:lstStyle/>
            <a:p>
              <a:pPr algn="ctr">
                <a:defRPr/>
              </a:pPr>
              <a:r>
                <a:rPr lang="fa-IR"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کنترل بر </a:t>
              </a:r>
            </a:p>
          </p:txBody>
        </p:sp>
      </p:grpSp>
      <p:grpSp>
        <p:nvGrpSpPr>
          <p:cNvPr id="4" name="Group 70"/>
          <p:cNvGrpSpPr>
            <a:grpSpLocks/>
          </p:cNvGrpSpPr>
          <p:nvPr/>
        </p:nvGrpSpPr>
        <p:grpSpPr bwMode="auto">
          <a:xfrm>
            <a:off x="1809750" y="1928814"/>
            <a:ext cx="3614738" cy="1296987"/>
            <a:chOff x="285720" y="1928802"/>
            <a:chExt cx="3614434" cy="1297538"/>
          </a:xfrm>
        </p:grpSpPr>
        <p:grpSp>
          <p:nvGrpSpPr>
            <p:cNvPr id="5" name="Group 33"/>
            <p:cNvGrpSpPr>
              <a:grpSpLocks/>
            </p:cNvGrpSpPr>
            <p:nvPr/>
          </p:nvGrpSpPr>
          <p:grpSpPr bwMode="auto">
            <a:xfrm>
              <a:off x="3214678" y="2571744"/>
              <a:ext cx="685476" cy="654596"/>
              <a:chOff x="2455" y="1285"/>
              <a:chExt cx="1680" cy="1679"/>
            </a:xfrm>
          </p:grpSpPr>
          <p:sp>
            <p:nvSpPr>
              <p:cNvPr id="34" name="Oval 34"/>
              <p:cNvSpPr>
                <a:spLocks noChangeArrowheads="1"/>
              </p:cNvSpPr>
              <p:nvPr/>
            </p:nvSpPr>
            <p:spPr bwMode="gray">
              <a:xfrm>
                <a:off x="2454" y="1286"/>
                <a:ext cx="1681" cy="1678"/>
              </a:xfrm>
              <a:prstGeom prst="ellipse">
                <a:avLst/>
              </a:prstGeom>
              <a:gradFill rotWithShape="1">
                <a:gsLst>
                  <a:gs pos="0">
                    <a:schemeClr val="accent1"/>
                  </a:gs>
                  <a:gs pos="100000">
                    <a:schemeClr val="accent1">
                      <a:gamma/>
                      <a:shade val="45490"/>
                      <a:invGamma/>
                    </a:schemeClr>
                  </a:gs>
                </a:gsLst>
                <a:lin ang="5400000" scaled="1"/>
              </a:gradFill>
              <a:ln w="9525">
                <a:solidFill>
                  <a:srgbClr val="000000"/>
                </a:solidFill>
                <a:round/>
                <a:headEnd/>
                <a:tailEnd/>
              </a:ln>
              <a:effectLst/>
            </p:spPr>
            <p:txBody>
              <a:bodyPr wrap="none" anchor="ctr"/>
              <a:lstStyle/>
              <a:p>
                <a:pPr>
                  <a:defRPr/>
                </a:pPr>
                <a:endParaRPr lang="fa-IR"/>
              </a:p>
            </p:txBody>
          </p:sp>
          <p:sp>
            <p:nvSpPr>
              <p:cNvPr id="11318" name="Freeform 35"/>
              <p:cNvSpPr>
                <a:spLocks/>
              </p:cNvSpPr>
              <p:nvPr/>
            </p:nvSpPr>
            <p:spPr bwMode="gray">
              <a:xfrm>
                <a:off x="2645" y="1315"/>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0">
                <a:noFill/>
                <a:round/>
                <a:headEnd/>
                <a:tailEnd/>
              </a:ln>
            </p:spPr>
            <p:txBody>
              <a:bodyPr/>
              <a:lstStyle/>
              <a:p>
                <a:endParaRPr lang="fa-IR">
                  <a:latin typeface="Verdana" pitchFamily="34" charset="0"/>
                </a:endParaRPr>
              </a:p>
            </p:txBody>
          </p:sp>
        </p:grpSp>
        <p:sp>
          <p:nvSpPr>
            <p:cNvPr id="30" name="Oval 40"/>
            <p:cNvSpPr>
              <a:spLocks noChangeArrowheads="1"/>
            </p:cNvSpPr>
            <p:nvPr/>
          </p:nvSpPr>
          <p:spPr bwMode="gray">
            <a:xfrm rot="18227093">
              <a:off x="2744518" y="2378291"/>
              <a:ext cx="125466" cy="138100"/>
            </a:xfrm>
            <a:prstGeom prst="ellipse">
              <a:avLst/>
            </a:prstGeom>
            <a:gradFill rotWithShape="1">
              <a:gsLst>
                <a:gs pos="0">
                  <a:schemeClr val="accent1"/>
                </a:gs>
                <a:gs pos="100000">
                  <a:schemeClr val="accent1">
                    <a:gamma/>
                    <a:shade val="57647"/>
                    <a:invGamma/>
                  </a:schemeClr>
                </a:gs>
              </a:gsLst>
              <a:path path="shape">
                <a:fillToRect l="50000" t="50000" r="50000" b="50000"/>
              </a:path>
            </a:gradFill>
            <a:ln w="9525">
              <a:solidFill>
                <a:srgbClr val="000000"/>
              </a:solidFill>
              <a:round/>
              <a:headEnd/>
              <a:tailEnd/>
            </a:ln>
            <a:effectLst/>
          </p:spPr>
          <p:txBody>
            <a:bodyPr wrap="none" anchor="ctr"/>
            <a:lstStyle/>
            <a:p>
              <a:pPr>
                <a:defRPr/>
              </a:pPr>
              <a:endParaRPr lang="fa-IR"/>
            </a:p>
          </p:txBody>
        </p:sp>
        <p:sp>
          <p:nvSpPr>
            <p:cNvPr id="31" name="Oval 41"/>
            <p:cNvSpPr>
              <a:spLocks noChangeArrowheads="1"/>
            </p:cNvSpPr>
            <p:nvPr/>
          </p:nvSpPr>
          <p:spPr bwMode="gray">
            <a:xfrm rot="18227093">
              <a:off x="2967526" y="2517270"/>
              <a:ext cx="196934" cy="198420"/>
            </a:xfrm>
            <a:prstGeom prst="ellipse">
              <a:avLst/>
            </a:prstGeom>
            <a:gradFill rotWithShape="1">
              <a:gsLst>
                <a:gs pos="0">
                  <a:schemeClr val="accent1"/>
                </a:gs>
                <a:gs pos="100000">
                  <a:schemeClr val="accent1">
                    <a:gamma/>
                    <a:shade val="48627"/>
                    <a:invGamma/>
                  </a:schemeClr>
                </a:gs>
              </a:gsLst>
              <a:path path="shape">
                <a:fillToRect l="50000" t="50000" r="50000" b="50000"/>
              </a:path>
            </a:gradFill>
            <a:ln w="9525">
              <a:solidFill>
                <a:srgbClr val="000000"/>
              </a:solidFill>
              <a:round/>
              <a:headEnd/>
              <a:tailEnd/>
            </a:ln>
            <a:effectLst/>
          </p:spPr>
          <p:txBody>
            <a:bodyPr wrap="none" anchor="ctr"/>
            <a:lstStyle/>
            <a:p>
              <a:pPr>
                <a:defRPr/>
              </a:pPr>
              <a:endParaRPr lang="fa-IR"/>
            </a:p>
          </p:txBody>
        </p:sp>
        <p:sp>
          <p:nvSpPr>
            <p:cNvPr id="23" name="Text Box 47"/>
            <p:cNvSpPr txBox="1">
              <a:spLocks noChangeArrowheads="1"/>
            </p:cNvSpPr>
            <p:nvPr/>
          </p:nvSpPr>
          <p:spPr bwMode="auto">
            <a:xfrm>
              <a:off x="285720" y="1928802"/>
              <a:ext cx="2242076" cy="400031"/>
            </a:xfrm>
            <a:prstGeom prst="rect">
              <a:avLst/>
            </a:prstGeom>
            <a:noFill/>
            <a:ln w="9525">
              <a:noFill/>
              <a:miter lim="800000"/>
              <a:headEnd/>
              <a:tailEnd/>
            </a:ln>
            <a:effectLst/>
          </p:spPr>
          <p:txBody>
            <a:bodyPr>
              <a:spAutoFit/>
            </a:bodyPr>
            <a:lstStyle/>
            <a:p>
              <a:pPr>
                <a:defRPr/>
              </a:pPr>
              <a:r>
                <a:rPr lang="fa-IR" sz="2000" b="1" cap="all" dirty="0">
                  <a:ln w="9000" cmpd="sng">
                    <a:solidFill>
                      <a:schemeClr val="accent4">
                        <a:shade val="50000"/>
                        <a:satMod val="120000"/>
                      </a:schemeClr>
                    </a:solidFill>
                    <a:prstDash val="solid"/>
                  </a:ln>
                  <a:cs typeface="B Nazanin" pitchFamily="2" charset="-78"/>
                </a:rPr>
                <a:t>بررسي تركيب پرتفوی</a:t>
              </a:r>
            </a:p>
          </p:txBody>
        </p:sp>
      </p:grpSp>
      <p:grpSp>
        <p:nvGrpSpPr>
          <p:cNvPr id="6" name="Group 72"/>
          <p:cNvGrpSpPr>
            <a:grpSpLocks/>
          </p:cNvGrpSpPr>
          <p:nvPr/>
        </p:nvGrpSpPr>
        <p:grpSpPr bwMode="auto">
          <a:xfrm>
            <a:off x="4171950" y="1062038"/>
            <a:ext cx="3778250" cy="1638300"/>
            <a:chOff x="2647779" y="1062702"/>
            <a:chExt cx="3778049" cy="1637812"/>
          </a:xfrm>
        </p:grpSpPr>
        <p:grpSp>
          <p:nvGrpSpPr>
            <p:cNvPr id="7" name="Group 10"/>
            <p:cNvGrpSpPr>
              <a:grpSpLocks/>
            </p:cNvGrpSpPr>
            <p:nvPr/>
          </p:nvGrpSpPr>
          <p:grpSpPr bwMode="auto">
            <a:xfrm>
              <a:off x="4315152" y="2071678"/>
              <a:ext cx="685476" cy="628836"/>
              <a:chOff x="2016" y="1920"/>
              <a:chExt cx="1680" cy="1680"/>
            </a:xfrm>
          </p:grpSpPr>
          <p:sp>
            <p:nvSpPr>
              <p:cNvPr id="52" name="Oval 11"/>
              <p:cNvSpPr>
                <a:spLocks noChangeArrowheads="1"/>
              </p:cNvSpPr>
              <p:nvPr/>
            </p:nvSpPr>
            <p:spPr bwMode="gray">
              <a:xfrm>
                <a:off x="2015" y="1921"/>
                <a:ext cx="1681" cy="1679"/>
              </a:xfrm>
              <a:prstGeom prst="ellipse">
                <a:avLst/>
              </a:prstGeom>
              <a:gradFill rotWithShape="1">
                <a:gsLst>
                  <a:gs pos="0">
                    <a:schemeClr val="accent2"/>
                  </a:gs>
                  <a:gs pos="100000">
                    <a:schemeClr val="accent2">
                      <a:gamma/>
                      <a:shade val="42353"/>
                      <a:invGamma/>
                    </a:schemeClr>
                  </a:gs>
                </a:gsLst>
                <a:lin ang="5400000" scaled="1"/>
              </a:gradFill>
              <a:ln w="9525">
                <a:solidFill>
                  <a:srgbClr val="000000"/>
                </a:solidFill>
                <a:round/>
                <a:headEnd/>
                <a:tailEnd/>
              </a:ln>
              <a:effectLst/>
            </p:spPr>
            <p:txBody>
              <a:bodyPr wrap="none" anchor="ctr"/>
              <a:lstStyle/>
              <a:p>
                <a:pPr>
                  <a:defRPr/>
                </a:pPr>
                <a:endParaRPr lang="fa-IR"/>
              </a:p>
            </p:txBody>
          </p:sp>
          <p:sp>
            <p:nvSpPr>
              <p:cNvPr id="11312" name="Freeform 12"/>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round/>
                <a:headEnd/>
                <a:tailEnd/>
              </a:ln>
            </p:spPr>
            <p:txBody>
              <a:bodyPr/>
              <a:lstStyle/>
              <a:p>
                <a:endParaRPr lang="fa-IR">
                  <a:latin typeface="Verdana" pitchFamily="34" charset="0"/>
                </a:endParaRPr>
              </a:p>
            </p:txBody>
          </p:sp>
        </p:grpSp>
        <p:sp>
          <p:nvSpPr>
            <p:cNvPr id="28" name="Oval 43"/>
            <p:cNvSpPr>
              <a:spLocks noChangeArrowheads="1"/>
            </p:cNvSpPr>
            <p:nvPr/>
          </p:nvSpPr>
          <p:spPr bwMode="gray">
            <a:xfrm rot="18227093">
              <a:off x="4673337" y="1521335"/>
              <a:ext cx="125376" cy="138106"/>
            </a:xfrm>
            <a:prstGeom prst="ellipse">
              <a:avLst/>
            </a:prstGeom>
            <a:gradFill rotWithShape="1">
              <a:gsLst>
                <a:gs pos="0">
                  <a:schemeClr val="accent2"/>
                </a:gs>
                <a:gs pos="100000">
                  <a:schemeClr val="accent2">
                    <a:gamma/>
                    <a:shade val="45490"/>
                    <a:invGamma/>
                  </a:schemeClr>
                </a:gs>
              </a:gsLst>
              <a:path path="shape">
                <a:fillToRect l="50000" t="50000" r="50000" b="50000"/>
              </a:path>
            </a:gradFill>
            <a:ln w="9525">
              <a:solidFill>
                <a:srgbClr val="000000"/>
              </a:solidFill>
              <a:round/>
              <a:headEnd/>
              <a:tailEnd/>
            </a:ln>
            <a:effectLst/>
          </p:spPr>
          <p:txBody>
            <a:bodyPr wrap="none" anchor="ctr"/>
            <a:lstStyle/>
            <a:p>
              <a:pPr>
                <a:defRPr/>
              </a:pPr>
              <a:endParaRPr lang="fa-IR"/>
            </a:p>
          </p:txBody>
        </p:sp>
        <p:sp>
          <p:nvSpPr>
            <p:cNvPr id="29" name="Oval 44"/>
            <p:cNvSpPr>
              <a:spLocks noChangeArrowheads="1"/>
            </p:cNvSpPr>
            <p:nvPr/>
          </p:nvSpPr>
          <p:spPr bwMode="gray">
            <a:xfrm rot="18227093">
              <a:off x="4597152" y="1756206"/>
              <a:ext cx="219010" cy="219063"/>
            </a:xfrm>
            <a:prstGeom prst="ellipse">
              <a:avLst/>
            </a:prstGeom>
            <a:gradFill rotWithShape="1">
              <a:gsLst>
                <a:gs pos="0">
                  <a:schemeClr val="accent2"/>
                </a:gs>
                <a:gs pos="100000">
                  <a:schemeClr val="accent2">
                    <a:gamma/>
                    <a:shade val="48627"/>
                    <a:invGamma/>
                  </a:schemeClr>
                </a:gs>
              </a:gsLst>
              <a:path path="shape">
                <a:fillToRect l="50000" t="50000" r="50000" b="50000"/>
              </a:path>
            </a:gradFill>
            <a:ln w="9525">
              <a:solidFill>
                <a:srgbClr val="000000"/>
              </a:solidFill>
              <a:round/>
              <a:headEnd/>
              <a:tailEnd/>
            </a:ln>
            <a:effectLst/>
          </p:spPr>
          <p:txBody>
            <a:bodyPr wrap="none" anchor="ctr"/>
            <a:lstStyle/>
            <a:p>
              <a:pPr>
                <a:defRPr/>
              </a:pPr>
              <a:endParaRPr lang="fa-IR"/>
            </a:p>
          </p:txBody>
        </p:sp>
        <p:sp>
          <p:nvSpPr>
            <p:cNvPr id="24" name="Text Box 48"/>
            <p:cNvSpPr txBox="1">
              <a:spLocks noChangeArrowheads="1"/>
            </p:cNvSpPr>
            <p:nvPr/>
          </p:nvSpPr>
          <p:spPr bwMode="auto">
            <a:xfrm>
              <a:off x="2647779" y="1062702"/>
              <a:ext cx="3778049" cy="400031"/>
            </a:xfrm>
            <a:prstGeom prst="rect">
              <a:avLst/>
            </a:prstGeom>
            <a:noFill/>
            <a:ln w="9525">
              <a:noFill/>
              <a:miter lim="800000"/>
              <a:headEnd/>
              <a:tailEnd/>
            </a:ln>
            <a:effectLst/>
          </p:spPr>
          <p:txBody>
            <a:bodyPr>
              <a:spAutoFit/>
            </a:bodyPr>
            <a:lstStyle/>
            <a:p>
              <a:pPr>
                <a:defRPr/>
              </a:pPr>
              <a:r>
                <a:rPr lang="fa-IR" sz="2000" b="1" cap="all" dirty="0">
                  <a:ln w="9000" cmpd="sng">
                    <a:solidFill>
                      <a:schemeClr val="accent4">
                        <a:shade val="50000"/>
                        <a:satMod val="120000"/>
                      </a:schemeClr>
                    </a:solidFill>
                    <a:prstDash val="solid"/>
                  </a:ln>
                  <a:cs typeface="B Nazanin" pitchFamily="2" charset="-78"/>
                </a:rPr>
                <a:t>قيمت های صدور ، ابطال و آماری</a:t>
              </a:r>
            </a:p>
          </p:txBody>
        </p:sp>
      </p:grpSp>
      <p:grpSp>
        <p:nvGrpSpPr>
          <p:cNvPr id="8" name="Group 80"/>
          <p:cNvGrpSpPr>
            <a:grpSpLocks/>
          </p:cNvGrpSpPr>
          <p:nvPr/>
        </p:nvGrpSpPr>
        <p:grpSpPr bwMode="auto">
          <a:xfrm>
            <a:off x="7310439" y="3214688"/>
            <a:ext cx="2827382" cy="628650"/>
            <a:chOff x="5786446" y="3214686"/>
            <a:chExt cx="2826890" cy="628836"/>
          </a:xfrm>
        </p:grpSpPr>
        <p:grpSp>
          <p:nvGrpSpPr>
            <p:cNvPr id="9" name="Group 64"/>
            <p:cNvGrpSpPr>
              <a:grpSpLocks/>
            </p:cNvGrpSpPr>
            <p:nvPr/>
          </p:nvGrpSpPr>
          <p:grpSpPr bwMode="auto">
            <a:xfrm>
              <a:off x="5786446" y="3214686"/>
              <a:ext cx="685476" cy="628836"/>
              <a:chOff x="6476997" y="3286124"/>
              <a:chExt cx="685476" cy="628836"/>
            </a:xfrm>
          </p:grpSpPr>
          <p:sp>
            <p:nvSpPr>
              <p:cNvPr id="11305" name="Oval 11"/>
              <p:cNvSpPr>
                <a:spLocks noChangeArrowheads="1"/>
              </p:cNvSpPr>
              <p:nvPr/>
            </p:nvSpPr>
            <p:spPr bwMode="gray">
              <a:xfrm>
                <a:off x="6476997" y="3286124"/>
                <a:ext cx="685476" cy="628836"/>
              </a:xfrm>
              <a:prstGeom prst="ellipse">
                <a:avLst/>
              </a:prstGeom>
              <a:solidFill>
                <a:srgbClr val="FF0066"/>
              </a:solidFill>
              <a:ln w="9525">
                <a:solidFill>
                  <a:srgbClr val="000000"/>
                </a:solidFill>
                <a:round/>
                <a:headEnd/>
                <a:tailEnd/>
              </a:ln>
            </p:spPr>
            <p:txBody>
              <a:bodyPr wrap="none" anchor="ctr"/>
              <a:lstStyle/>
              <a:p>
                <a:endParaRPr lang="fa-IR">
                  <a:latin typeface="Verdana" pitchFamily="34" charset="0"/>
                </a:endParaRPr>
              </a:p>
            </p:txBody>
          </p:sp>
          <p:sp>
            <p:nvSpPr>
              <p:cNvPr id="11306" name="Freeform 12"/>
              <p:cNvSpPr>
                <a:spLocks/>
              </p:cNvSpPr>
              <p:nvPr/>
            </p:nvSpPr>
            <p:spPr bwMode="gray">
              <a:xfrm>
                <a:off x="6555337" y="3296605"/>
                <a:ext cx="528796" cy="237311"/>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1154528567 w 1321"/>
                  <a:gd name="T53" fmla="*/ 2147483647 h 712"/>
                  <a:gd name="T54" fmla="*/ 384896195 w 1321"/>
                  <a:gd name="T55" fmla="*/ 2147483647 h 712"/>
                  <a:gd name="T56" fmla="*/ 0 w 1321"/>
                  <a:gd name="T57" fmla="*/ 2147483647 h 712"/>
                  <a:gd name="T58" fmla="*/ 0 w 1321"/>
                  <a:gd name="T59" fmla="*/ 2147483647 h 712"/>
                  <a:gd name="T60" fmla="*/ 256544124 w 1321"/>
                  <a:gd name="T61" fmla="*/ 2147483647 h 712"/>
                  <a:gd name="T62" fmla="*/ 1026336615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1740226964 h 712"/>
                  <a:gd name="T78" fmla="*/ 2147483647 w 1321"/>
                  <a:gd name="T79" fmla="*/ 777520228 h 712"/>
                  <a:gd name="T80" fmla="*/ 2147483647 w 1321"/>
                  <a:gd name="T81" fmla="*/ 222180431 h 712"/>
                  <a:gd name="T82" fmla="*/ 2147483647 w 1321"/>
                  <a:gd name="T83" fmla="*/ 0 h 712"/>
                  <a:gd name="T84" fmla="*/ 2147483647 w 1321"/>
                  <a:gd name="T85" fmla="*/ 0 h 712"/>
                  <a:gd name="T86" fmla="*/ 2147483647 w 1321"/>
                  <a:gd name="T87" fmla="*/ 222180431 h 712"/>
                  <a:gd name="T88" fmla="*/ 2147483647 w 1321"/>
                  <a:gd name="T89" fmla="*/ 851617229 h 712"/>
                  <a:gd name="T90" fmla="*/ 2147483647 w 1321"/>
                  <a:gd name="T91" fmla="*/ 1962408645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FFCCFF"/>
              </a:solidFill>
              <a:ln w="0">
                <a:noFill/>
                <a:round/>
                <a:headEnd/>
                <a:tailEnd/>
              </a:ln>
            </p:spPr>
            <p:txBody>
              <a:bodyPr/>
              <a:lstStyle/>
              <a:p>
                <a:endParaRPr lang="fa-IR">
                  <a:latin typeface="Verdana" pitchFamily="34" charset="0"/>
                </a:endParaRPr>
              </a:p>
            </p:txBody>
          </p:sp>
        </p:grpSp>
        <p:sp>
          <p:nvSpPr>
            <p:cNvPr id="11302" name="Oval 43"/>
            <p:cNvSpPr>
              <a:spLocks noChangeArrowheads="1"/>
            </p:cNvSpPr>
            <p:nvPr/>
          </p:nvSpPr>
          <p:spPr bwMode="gray">
            <a:xfrm rot="-3372907">
              <a:off x="6552152" y="3409599"/>
              <a:ext cx="260416" cy="253116"/>
            </a:xfrm>
            <a:prstGeom prst="ellipse">
              <a:avLst/>
            </a:prstGeom>
            <a:solidFill>
              <a:srgbClr val="FF0066"/>
            </a:solidFill>
            <a:ln w="9525">
              <a:solidFill>
                <a:srgbClr val="000000"/>
              </a:solidFill>
              <a:round/>
              <a:headEnd/>
              <a:tailEnd/>
            </a:ln>
          </p:spPr>
          <p:txBody>
            <a:bodyPr wrap="none" anchor="ctr"/>
            <a:lstStyle/>
            <a:p>
              <a:endParaRPr lang="fa-IR">
                <a:latin typeface="Verdana" pitchFamily="34" charset="0"/>
              </a:endParaRPr>
            </a:p>
          </p:txBody>
        </p:sp>
        <p:sp>
          <p:nvSpPr>
            <p:cNvPr id="11303" name="Oval 44"/>
            <p:cNvSpPr>
              <a:spLocks noChangeArrowheads="1"/>
            </p:cNvSpPr>
            <p:nvPr/>
          </p:nvSpPr>
          <p:spPr bwMode="gray">
            <a:xfrm rot="-3372907">
              <a:off x="6959243" y="3521432"/>
              <a:ext cx="124252" cy="138047"/>
            </a:xfrm>
            <a:prstGeom prst="ellipse">
              <a:avLst/>
            </a:prstGeom>
            <a:solidFill>
              <a:srgbClr val="FF0066"/>
            </a:solidFill>
            <a:ln w="9525">
              <a:solidFill>
                <a:srgbClr val="000000"/>
              </a:solidFill>
              <a:round/>
              <a:headEnd/>
              <a:tailEnd/>
            </a:ln>
          </p:spPr>
          <p:txBody>
            <a:bodyPr wrap="none" anchor="ctr"/>
            <a:lstStyle/>
            <a:p>
              <a:endParaRPr lang="fa-IR">
                <a:latin typeface="Verdana" pitchFamily="34" charset="0"/>
              </a:endParaRPr>
            </a:p>
          </p:txBody>
        </p:sp>
        <p:sp>
          <p:nvSpPr>
            <p:cNvPr id="66" name="Rectangle 65"/>
            <p:cNvSpPr/>
            <p:nvPr/>
          </p:nvSpPr>
          <p:spPr>
            <a:xfrm>
              <a:off x="7358082" y="3357562"/>
              <a:ext cx="1255254" cy="400228"/>
            </a:xfrm>
            <a:prstGeom prst="rect">
              <a:avLst/>
            </a:prstGeom>
          </p:spPr>
          <p:txBody>
            <a:bodyPr wrap="none">
              <a:spAutoFit/>
            </a:bodyPr>
            <a:lstStyle/>
            <a:p>
              <a:pPr>
                <a:defRPr/>
              </a:pPr>
              <a:r>
                <a:rPr lang="fa-IR" sz="2000" b="1" cap="all" dirty="0">
                  <a:ln w="9000" cmpd="sng">
                    <a:solidFill>
                      <a:schemeClr val="accent4">
                        <a:shade val="50000"/>
                        <a:satMod val="120000"/>
                      </a:schemeClr>
                    </a:solidFill>
                    <a:prstDash val="solid"/>
                  </a:ln>
                  <a:cs typeface="B Nazanin" pitchFamily="2" charset="-78"/>
                </a:rPr>
                <a:t>سايت صندوق</a:t>
              </a:r>
            </a:p>
          </p:txBody>
        </p:sp>
      </p:grpSp>
      <p:grpSp>
        <p:nvGrpSpPr>
          <p:cNvPr id="11" name="Group 81"/>
          <p:cNvGrpSpPr>
            <a:grpSpLocks/>
          </p:cNvGrpSpPr>
          <p:nvPr/>
        </p:nvGrpSpPr>
        <p:grpSpPr bwMode="auto">
          <a:xfrm>
            <a:off x="6881814" y="4429126"/>
            <a:ext cx="3571875" cy="1285875"/>
            <a:chOff x="5357818" y="4429132"/>
            <a:chExt cx="3571900" cy="1285884"/>
          </a:xfrm>
        </p:grpSpPr>
        <p:grpSp>
          <p:nvGrpSpPr>
            <p:cNvPr id="12" name="Group 28"/>
            <p:cNvGrpSpPr>
              <a:grpSpLocks/>
            </p:cNvGrpSpPr>
            <p:nvPr/>
          </p:nvGrpSpPr>
          <p:grpSpPr bwMode="auto">
            <a:xfrm>
              <a:off x="5357818" y="4429132"/>
              <a:ext cx="653741" cy="593985"/>
              <a:chOff x="3060" y="612"/>
              <a:chExt cx="1680" cy="1680"/>
            </a:xfrm>
          </p:grpSpPr>
          <p:sp>
            <p:nvSpPr>
              <p:cNvPr id="11299" name="Oval 29"/>
              <p:cNvSpPr>
                <a:spLocks noChangeArrowheads="1"/>
              </p:cNvSpPr>
              <p:nvPr/>
            </p:nvSpPr>
            <p:spPr bwMode="gray">
              <a:xfrm>
                <a:off x="3060" y="612"/>
                <a:ext cx="1680" cy="1680"/>
              </a:xfrm>
              <a:prstGeom prst="ellipse">
                <a:avLst/>
              </a:prstGeom>
              <a:gradFill rotWithShape="1">
                <a:gsLst>
                  <a:gs pos="0">
                    <a:srgbClr val="006D2A"/>
                  </a:gs>
                  <a:gs pos="50000">
                    <a:srgbClr val="009E41"/>
                  </a:gs>
                  <a:gs pos="100000">
                    <a:srgbClr val="00BD4F"/>
                  </a:gs>
                </a:gsLst>
                <a:lin ang="13500000" scaled="1"/>
              </a:gradFill>
              <a:ln w="9525">
                <a:solidFill>
                  <a:srgbClr val="000000"/>
                </a:solidFill>
                <a:round/>
                <a:headEnd/>
                <a:tailEnd/>
              </a:ln>
            </p:spPr>
            <p:txBody>
              <a:bodyPr wrap="none" anchor="ctr"/>
              <a:lstStyle/>
              <a:p>
                <a:endParaRPr lang="fa-IR">
                  <a:latin typeface="Verdana" pitchFamily="34" charset="0"/>
                </a:endParaRPr>
              </a:p>
            </p:txBody>
          </p:sp>
          <p:sp>
            <p:nvSpPr>
              <p:cNvPr id="11300" name="Freeform 30"/>
              <p:cNvSpPr>
                <a:spLocks/>
              </p:cNvSpPr>
              <p:nvPr/>
            </p:nvSpPr>
            <p:spPr bwMode="gray">
              <a:xfrm>
                <a:off x="3277" y="63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92D050"/>
              </a:solidFill>
              <a:ln w="0">
                <a:noFill/>
                <a:round/>
                <a:headEnd/>
                <a:tailEnd/>
              </a:ln>
            </p:spPr>
            <p:txBody>
              <a:bodyPr/>
              <a:lstStyle/>
              <a:p>
                <a:endParaRPr lang="fa-IR">
                  <a:latin typeface="Verdana" pitchFamily="34" charset="0"/>
                </a:endParaRPr>
              </a:p>
            </p:txBody>
          </p:sp>
        </p:grpSp>
        <p:sp>
          <p:nvSpPr>
            <p:cNvPr id="11296" name="Oval 37"/>
            <p:cNvSpPr>
              <a:spLocks noChangeArrowheads="1"/>
            </p:cNvSpPr>
            <p:nvPr/>
          </p:nvSpPr>
          <p:spPr bwMode="gray">
            <a:xfrm rot="-3372907">
              <a:off x="6316300" y="5164507"/>
              <a:ext cx="124252" cy="138047"/>
            </a:xfrm>
            <a:prstGeom prst="ellipse">
              <a:avLst/>
            </a:prstGeom>
            <a:gradFill rotWithShape="1">
              <a:gsLst>
                <a:gs pos="0">
                  <a:srgbClr val="006D2A"/>
                </a:gs>
                <a:gs pos="50000">
                  <a:srgbClr val="009E41"/>
                </a:gs>
                <a:gs pos="100000">
                  <a:srgbClr val="00BD4F"/>
                </a:gs>
              </a:gsLst>
              <a:lin ang="5400000" scaled="1"/>
            </a:gradFill>
            <a:ln w="9525">
              <a:solidFill>
                <a:srgbClr val="000000"/>
              </a:solidFill>
              <a:round/>
              <a:headEnd/>
              <a:tailEnd/>
            </a:ln>
          </p:spPr>
          <p:txBody>
            <a:bodyPr wrap="none" anchor="ctr"/>
            <a:lstStyle/>
            <a:p>
              <a:endParaRPr lang="fa-IR">
                <a:latin typeface="Verdana" pitchFamily="34" charset="0"/>
              </a:endParaRPr>
            </a:p>
          </p:txBody>
        </p:sp>
        <p:sp>
          <p:nvSpPr>
            <p:cNvPr id="27" name="Text Box 51"/>
            <p:cNvSpPr txBox="1">
              <a:spLocks noChangeArrowheads="1"/>
            </p:cNvSpPr>
            <p:nvPr/>
          </p:nvSpPr>
          <p:spPr bwMode="auto">
            <a:xfrm>
              <a:off x="6273500" y="5007130"/>
              <a:ext cx="2656218" cy="707886"/>
            </a:xfrm>
            <a:prstGeom prst="rect">
              <a:avLst/>
            </a:prstGeom>
            <a:noFill/>
            <a:ln w="9525">
              <a:noFill/>
              <a:miter lim="800000"/>
              <a:headEnd/>
              <a:tailEnd/>
            </a:ln>
            <a:effectLst/>
          </p:spPr>
          <p:txBody>
            <a:bodyPr>
              <a:spAutoFit/>
            </a:bodyPr>
            <a:lstStyle/>
            <a:p>
              <a:pPr algn="ctr">
                <a:defRPr/>
              </a:pPr>
              <a:r>
                <a:rPr lang="fa-IR" sz="2000" b="1" cap="all" dirty="0">
                  <a:ln w="9000" cmpd="sng">
                    <a:solidFill>
                      <a:schemeClr val="accent4">
                        <a:shade val="50000"/>
                        <a:satMod val="120000"/>
                      </a:schemeClr>
                    </a:solidFill>
                    <a:prstDash val="solid"/>
                  </a:ln>
                  <a:cs typeface="B Nazanin" pitchFamily="2" charset="-78"/>
                </a:rPr>
                <a:t>صحت محاسبات مربوط به ذخايرو کارمزدها</a:t>
              </a:r>
            </a:p>
          </p:txBody>
        </p:sp>
        <p:sp>
          <p:nvSpPr>
            <p:cNvPr id="11298" name="Oval 37"/>
            <p:cNvSpPr>
              <a:spLocks noChangeArrowheads="1"/>
            </p:cNvSpPr>
            <p:nvPr/>
          </p:nvSpPr>
          <p:spPr bwMode="gray">
            <a:xfrm rot="-3372907">
              <a:off x="5919631" y="4918404"/>
              <a:ext cx="315219" cy="316949"/>
            </a:xfrm>
            <a:prstGeom prst="ellipse">
              <a:avLst/>
            </a:prstGeom>
            <a:gradFill rotWithShape="1">
              <a:gsLst>
                <a:gs pos="0">
                  <a:srgbClr val="006D2A"/>
                </a:gs>
                <a:gs pos="50000">
                  <a:srgbClr val="009E41"/>
                </a:gs>
                <a:gs pos="100000">
                  <a:srgbClr val="00BD4F"/>
                </a:gs>
              </a:gsLst>
              <a:lin ang="5400000" scaled="1"/>
            </a:gradFill>
            <a:ln w="9525">
              <a:solidFill>
                <a:srgbClr val="000000"/>
              </a:solidFill>
              <a:round/>
              <a:headEnd/>
              <a:tailEnd/>
            </a:ln>
          </p:spPr>
          <p:txBody>
            <a:bodyPr wrap="none" anchor="ctr"/>
            <a:lstStyle/>
            <a:p>
              <a:endParaRPr lang="fa-IR">
                <a:latin typeface="Verdana" pitchFamily="34" charset="0"/>
              </a:endParaRPr>
            </a:p>
          </p:txBody>
        </p:sp>
      </p:grpSp>
      <p:grpSp>
        <p:nvGrpSpPr>
          <p:cNvPr id="13" name="Group 82"/>
          <p:cNvGrpSpPr>
            <a:grpSpLocks/>
          </p:cNvGrpSpPr>
          <p:nvPr/>
        </p:nvGrpSpPr>
        <p:grpSpPr bwMode="auto">
          <a:xfrm>
            <a:off x="1595439" y="4429126"/>
            <a:ext cx="3971925" cy="1408113"/>
            <a:chOff x="71088" y="4429132"/>
            <a:chExt cx="3971942" cy="1407346"/>
          </a:xfrm>
        </p:grpSpPr>
        <p:sp>
          <p:nvSpPr>
            <p:cNvPr id="11289" name="Oval 15"/>
            <p:cNvSpPr>
              <a:spLocks noChangeArrowheads="1"/>
            </p:cNvSpPr>
            <p:nvPr/>
          </p:nvSpPr>
          <p:spPr bwMode="gray">
            <a:xfrm rot="-3372907">
              <a:off x="2958714" y="5378820"/>
              <a:ext cx="124252" cy="138047"/>
            </a:xfrm>
            <a:prstGeom prst="ellipse">
              <a:avLst/>
            </a:prstGeom>
            <a:gradFill rotWithShape="1">
              <a:gsLst>
                <a:gs pos="0">
                  <a:srgbClr val="537E25"/>
                </a:gs>
                <a:gs pos="50000">
                  <a:srgbClr val="7AB73A"/>
                </a:gs>
                <a:gs pos="100000">
                  <a:srgbClr val="92DA46"/>
                </a:gs>
              </a:gsLst>
              <a:lin ang="10800000" scaled="1"/>
            </a:gradFill>
            <a:ln w="9525">
              <a:solidFill>
                <a:srgbClr val="000000"/>
              </a:solidFill>
              <a:round/>
              <a:headEnd/>
              <a:tailEnd/>
            </a:ln>
          </p:spPr>
          <p:txBody>
            <a:bodyPr wrap="none" anchor="ctr"/>
            <a:lstStyle/>
            <a:p>
              <a:endParaRPr lang="fa-IR">
                <a:latin typeface="Verdana" pitchFamily="34" charset="0"/>
              </a:endParaRPr>
            </a:p>
          </p:txBody>
        </p:sp>
        <p:grpSp>
          <p:nvGrpSpPr>
            <p:cNvPr id="14" name="Group 18"/>
            <p:cNvGrpSpPr>
              <a:grpSpLocks/>
            </p:cNvGrpSpPr>
            <p:nvPr/>
          </p:nvGrpSpPr>
          <p:grpSpPr bwMode="auto">
            <a:xfrm>
              <a:off x="3357554" y="4429132"/>
              <a:ext cx="685476" cy="654596"/>
              <a:chOff x="998" y="1007"/>
              <a:chExt cx="1680" cy="1679"/>
            </a:xfrm>
          </p:grpSpPr>
          <p:sp>
            <p:nvSpPr>
              <p:cNvPr id="11293" name="Oval 19"/>
              <p:cNvSpPr>
                <a:spLocks noChangeArrowheads="1"/>
              </p:cNvSpPr>
              <p:nvPr/>
            </p:nvSpPr>
            <p:spPr bwMode="gray">
              <a:xfrm>
                <a:off x="998" y="1007"/>
                <a:ext cx="1680" cy="1679"/>
              </a:xfrm>
              <a:prstGeom prst="ellipse">
                <a:avLst/>
              </a:prstGeom>
              <a:solidFill>
                <a:srgbClr val="00B050"/>
              </a:solidFill>
              <a:ln w="9525">
                <a:solidFill>
                  <a:srgbClr val="000000"/>
                </a:solidFill>
                <a:round/>
                <a:headEnd/>
                <a:tailEnd/>
              </a:ln>
            </p:spPr>
            <p:txBody>
              <a:bodyPr wrap="none" anchor="ctr"/>
              <a:lstStyle/>
              <a:p>
                <a:endParaRPr lang="fa-IR">
                  <a:latin typeface="Verdana" pitchFamily="34" charset="0"/>
                </a:endParaRPr>
              </a:p>
            </p:txBody>
          </p:sp>
          <p:sp>
            <p:nvSpPr>
              <p:cNvPr id="11294" name="Freeform 20"/>
              <p:cNvSpPr>
                <a:spLocks/>
              </p:cNvSpPr>
              <p:nvPr/>
            </p:nvSpPr>
            <p:spPr bwMode="gray">
              <a:xfrm>
                <a:off x="1190" y="1035"/>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92D050"/>
              </a:solidFill>
              <a:ln w="0">
                <a:noFill/>
                <a:round/>
                <a:headEnd/>
                <a:tailEnd/>
              </a:ln>
            </p:spPr>
            <p:txBody>
              <a:bodyPr/>
              <a:lstStyle/>
              <a:p>
                <a:endParaRPr lang="fa-IR">
                  <a:latin typeface="Verdana" pitchFamily="34" charset="0"/>
                </a:endParaRPr>
              </a:p>
            </p:txBody>
          </p:sp>
        </p:grpSp>
        <p:sp>
          <p:nvSpPr>
            <p:cNvPr id="26" name="Text Box 50"/>
            <p:cNvSpPr txBox="1">
              <a:spLocks noChangeArrowheads="1"/>
            </p:cNvSpPr>
            <p:nvPr/>
          </p:nvSpPr>
          <p:spPr bwMode="auto">
            <a:xfrm>
              <a:off x="71088" y="4820815"/>
              <a:ext cx="2643524" cy="1015663"/>
            </a:xfrm>
            <a:prstGeom prst="rect">
              <a:avLst/>
            </a:prstGeom>
            <a:noFill/>
            <a:ln w="9525">
              <a:noFill/>
              <a:miter lim="800000"/>
              <a:headEnd/>
              <a:tailEnd/>
            </a:ln>
            <a:effectLst/>
          </p:spPr>
          <p:txBody>
            <a:bodyPr>
              <a:spAutoFit/>
            </a:bodyPr>
            <a:lstStyle/>
            <a:p>
              <a:pPr algn="ctr">
                <a:defRPr/>
              </a:pPr>
              <a:r>
                <a:rPr lang="fa-IR" sz="2000" b="1" cap="all" dirty="0">
                  <a:ln w="9000" cmpd="sng">
                    <a:solidFill>
                      <a:schemeClr val="accent4">
                        <a:shade val="50000"/>
                        <a:satMod val="120000"/>
                      </a:schemeClr>
                    </a:solidFill>
                    <a:prstDash val="solid"/>
                  </a:ln>
                  <a:cs typeface="B Nazanin" pitchFamily="2" charset="-78"/>
                </a:rPr>
                <a:t>روند صدور و ابطال و رعايت الزامات واحدهاي تحت تملك اركان و سرمايه‌گذاران</a:t>
              </a:r>
            </a:p>
          </p:txBody>
        </p:sp>
        <p:sp>
          <p:nvSpPr>
            <p:cNvPr id="11292" name="Oval 15"/>
            <p:cNvSpPr>
              <a:spLocks noChangeArrowheads="1"/>
            </p:cNvSpPr>
            <p:nvPr/>
          </p:nvSpPr>
          <p:spPr bwMode="gray">
            <a:xfrm rot="-3372907">
              <a:off x="3156492" y="5043701"/>
              <a:ext cx="210253" cy="199621"/>
            </a:xfrm>
            <a:prstGeom prst="ellipse">
              <a:avLst/>
            </a:prstGeom>
            <a:gradFill rotWithShape="1">
              <a:gsLst>
                <a:gs pos="0">
                  <a:srgbClr val="537E25"/>
                </a:gs>
                <a:gs pos="50000">
                  <a:srgbClr val="7AB73A"/>
                </a:gs>
                <a:gs pos="100000">
                  <a:srgbClr val="92DA46"/>
                </a:gs>
              </a:gsLst>
              <a:lin ang="10800000" scaled="1"/>
            </a:gradFill>
            <a:ln w="9525">
              <a:solidFill>
                <a:srgbClr val="000000"/>
              </a:solidFill>
              <a:round/>
              <a:headEnd/>
              <a:tailEnd/>
            </a:ln>
          </p:spPr>
          <p:txBody>
            <a:bodyPr wrap="none" anchor="ctr"/>
            <a:lstStyle/>
            <a:p>
              <a:endParaRPr lang="fa-IR">
                <a:latin typeface="Verdana" pitchFamily="34" charset="0"/>
              </a:endParaRPr>
            </a:p>
          </p:txBody>
        </p:sp>
      </p:grpSp>
      <p:grpSp>
        <p:nvGrpSpPr>
          <p:cNvPr id="15" name="Group 75"/>
          <p:cNvGrpSpPr>
            <a:grpSpLocks/>
          </p:cNvGrpSpPr>
          <p:nvPr/>
        </p:nvGrpSpPr>
        <p:grpSpPr bwMode="auto">
          <a:xfrm>
            <a:off x="6953251" y="2143126"/>
            <a:ext cx="3643313" cy="1019175"/>
            <a:chOff x="5429256" y="2143116"/>
            <a:chExt cx="3643861" cy="1019362"/>
          </a:xfrm>
        </p:grpSpPr>
        <p:sp>
          <p:nvSpPr>
            <p:cNvPr id="21" name="Oval 45"/>
            <p:cNvSpPr>
              <a:spLocks noChangeArrowheads="1"/>
            </p:cNvSpPr>
            <p:nvPr/>
          </p:nvSpPr>
          <p:spPr bwMode="gray">
            <a:xfrm rot="18227093">
              <a:off x="6334265" y="2462265"/>
              <a:ext cx="196886" cy="219108"/>
            </a:xfrm>
            <a:prstGeom prst="ellipse">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w="9525">
              <a:solidFill>
                <a:srgbClr val="000000"/>
              </a:solidFill>
              <a:round/>
              <a:headEnd/>
              <a:tailEnd/>
            </a:ln>
            <a:effectLst/>
          </p:spPr>
          <p:txBody>
            <a:bodyPr wrap="none" anchor="ctr"/>
            <a:lstStyle/>
            <a:p>
              <a:pPr>
                <a:defRPr/>
              </a:pPr>
              <a:endParaRPr lang="fa-IR"/>
            </a:p>
          </p:txBody>
        </p:sp>
        <p:sp>
          <p:nvSpPr>
            <p:cNvPr id="22" name="Oval 46"/>
            <p:cNvSpPr>
              <a:spLocks noChangeArrowheads="1"/>
            </p:cNvSpPr>
            <p:nvPr/>
          </p:nvSpPr>
          <p:spPr bwMode="gray">
            <a:xfrm rot="18227093">
              <a:off x="6744696" y="2378906"/>
              <a:ext cx="123848" cy="138134"/>
            </a:xfrm>
            <a:prstGeom prst="ellipse">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w="9525">
              <a:solidFill>
                <a:srgbClr val="000000"/>
              </a:solidFill>
              <a:round/>
              <a:headEnd/>
              <a:tailEnd/>
            </a:ln>
            <a:effectLst/>
          </p:spPr>
          <p:txBody>
            <a:bodyPr wrap="none" anchor="ctr"/>
            <a:lstStyle/>
            <a:p>
              <a:pPr>
                <a:defRPr/>
              </a:pPr>
              <a:endParaRPr lang="fa-IR"/>
            </a:p>
          </p:txBody>
        </p:sp>
        <p:sp>
          <p:nvSpPr>
            <p:cNvPr id="25" name="Text Box 49"/>
            <p:cNvSpPr txBox="1">
              <a:spLocks noChangeArrowheads="1"/>
            </p:cNvSpPr>
            <p:nvPr/>
          </p:nvSpPr>
          <p:spPr bwMode="auto">
            <a:xfrm>
              <a:off x="6858016" y="2143116"/>
              <a:ext cx="2215101" cy="400110"/>
            </a:xfrm>
            <a:prstGeom prst="rect">
              <a:avLst/>
            </a:prstGeom>
            <a:noFill/>
            <a:ln w="9525">
              <a:noFill/>
              <a:miter lim="800000"/>
              <a:headEnd/>
              <a:tailEnd/>
            </a:ln>
            <a:effectLst/>
          </p:spPr>
          <p:txBody>
            <a:bodyPr>
              <a:spAutoFit/>
            </a:bodyPr>
            <a:lstStyle/>
            <a:p>
              <a:pPr algn="ctr">
                <a:defRPr/>
              </a:pPr>
              <a:r>
                <a:rPr lang="fa-IR" sz="2000" b="1" cap="all" dirty="0">
                  <a:ln w="9000" cmpd="sng">
                    <a:solidFill>
                      <a:schemeClr val="accent4">
                        <a:shade val="50000"/>
                        <a:satMod val="120000"/>
                      </a:schemeClr>
                    </a:solidFill>
                    <a:prstDash val="solid"/>
                  </a:ln>
                  <a:cs typeface="B Nazanin" pitchFamily="2" charset="-78"/>
                </a:rPr>
                <a:t> معاملات  صندوق</a:t>
              </a:r>
            </a:p>
          </p:txBody>
        </p:sp>
        <p:grpSp>
          <p:nvGrpSpPr>
            <p:cNvPr id="16" name="Group 58"/>
            <p:cNvGrpSpPr>
              <a:grpSpLocks/>
            </p:cNvGrpSpPr>
            <p:nvPr/>
          </p:nvGrpSpPr>
          <p:grpSpPr bwMode="auto">
            <a:xfrm>
              <a:off x="5429256" y="2500306"/>
              <a:ext cx="682302" cy="662172"/>
              <a:chOff x="6129287" y="2195324"/>
              <a:chExt cx="682302" cy="662172"/>
            </a:xfrm>
          </p:grpSpPr>
          <p:sp>
            <p:nvSpPr>
              <p:cNvPr id="42" name="Oval 24"/>
              <p:cNvSpPr>
                <a:spLocks noChangeArrowheads="1"/>
              </p:cNvSpPr>
              <p:nvPr/>
            </p:nvSpPr>
            <p:spPr bwMode="gray">
              <a:xfrm>
                <a:off x="6129287" y="2195388"/>
                <a:ext cx="682728" cy="662108"/>
              </a:xfrm>
              <a:prstGeom prst="ellipse">
                <a:avLst/>
              </a:prstGeom>
              <a:solidFill>
                <a:schemeClr val="accent5">
                  <a:lumMod val="50000"/>
                </a:schemeClr>
              </a:solidFill>
              <a:ln w="9525">
                <a:solidFill>
                  <a:srgbClr val="000000"/>
                </a:solidFill>
                <a:round/>
                <a:headEnd/>
                <a:tailEnd/>
              </a:ln>
              <a:effectLst/>
            </p:spPr>
            <p:txBody>
              <a:bodyPr wrap="none" anchor="ctr"/>
              <a:lstStyle/>
              <a:p>
                <a:pPr>
                  <a:defRPr/>
                </a:pPr>
                <a:endParaRPr lang="fa-IR"/>
              </a:p>
            </p:txBody>
          </p:sp>
          <p:sp>
            <p:nvSpPr>
              <p:cNvPr id="11288" name="Freeform 35"/>
              <p:cNvSpPr>
                <a:spLocks/>
              </p:cNvSpPr>
              <p:nvPr/>
            </p:nvSpPr>
            <p:spPr bwMode="gray">
              <a:xfrm>
                <a:off x="6212062" y="2204549"/>
                <a:ext cx="528796" cy="247179"/>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1154528567 w 1321"/>
                  <a:gd name="T53" fmla="*/ 2147483647 h 712"/>
                  <a:gd name="T54" fmla="*/ 384896195 w 1321"/>
                  <a:gd name="T55" fmla="*/ 2147483647 h 712"/>
                  <a:gd name="T56" fmla="*/ 0 w 1321"/>
                  <a:gd name="T57" fmla="*/ 2147483647 h 712"/>
                  <a:gd name="T58" fmla="*/ 0 w 1321"/>
                  <a:gd name="T59" fmla="*/ 2147483647 h 712"/>
                  <a:gd name="T60" fmla="*/ 256544124 w 1321"/>
                  <a:gd name="T61" fmla="*/ 2147483647 h 712"/>
                  <a:gd name="T62" fmla="*/ 1026336615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1966542258 h 712"/>
                  <a:gd name="T78" fmla="*/ 2147483647 w 1321"/>
                  <a:gd name="T79" fmla="*/ 878598496 h 712"/>
                  <a:gd name="T80" fmla="*/ 2147483647 w 1321"/>
                  <a:gd name="T81" fmla="*/ 251045686 h 712"/>
                  <a:gd name="T82" fmla="*/ 2147483647 w 1321"/>
                  <a:gd name="T83" fmla="*/ 0 h 712"/>
                  <a:gd name="T84" fmla="*/ 2147483647 w 1321"/>
                  <a:gd name="T85" fmla="*/ 0 h 712"/>
                  <a:gd name="T86" fmla="*/ 2147483647 w 1321"/>
                  <a:gd name="T87" fmla="*/ 251045686 h 712"/>
                  <a:gd name="T88" fmla="*/ 2147483647 w 1321"/>
                  <a:gd name="T89" fmla="*/ 962360903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0">
                <a:noFill/>
                <a:round/>
                <a:headEnd/>
                <a:tailEnd/>
              </a:ln>
            </p:spPr>
            <p:txBody>
              <a:bodyPr/>
              <a:lstStyle/>
              <a:p>
                <a:endParaRPr lang="fa-IR">
                  <a:latin typeface="Verdana" pitchFamily="34" charset="0"/>
                </a:endParaRPr>
              </a:p>
            </p:txBody>
          </p:sp>
        </p:grpSp>
      </p:grpSp>
      <p:grpSp>
        <p:nvGrpSpPr>
          <p:cNvPr id="17" name="Group 84"/>
          <p:cNvGrpSpPr>
            <a:grpSpLocks/>
          </p:cNvGrpSpPr>
          <p:nvPr/>
        </p:nvGrpSpPr>
        <p:grpSpPr bwMode="auto">
          <a:xfrm>
            <a:off x="1595438" y="3214688"/>
            <a:ext cx="3471862" cy="842962"/>
            <a:chOff x="71406" y="3214686"/>
            <a:chExt cx="3471558" cy="843150"/>
          </a:xfrm>
        </p:grpSpPr>
        <p:sp>
          <p:nvSpPr>
            <p:cNvPr id="11276" name="Oval 15"/>
            <p:cNvSpPr>
              <a:spLocks noChangeArrowheads="1"/>
            </p:cNvSpPr>
            <p:nvPr/>
          </p:nvSpPr>
          <p:spPr bwMode="gray">
            <a:xfrm rot="-3432686">
              <a:off x="2374241" y="3638357"/>
              <a:ext cx="319402" cy="295665"/>
            </a:xfrm>
            <a:prstGeom prst="ellipse">
              <a:avLst/>
            </a:prstGeom>
            <a:solidFill>
              <a:srgbClr val="FF0066"/>
            </a:solidFill>
            <a:ln w="9525">
              <a:solidFill>
                <a:srgbClr val="000000"/>
              </a:solidFill>
              <a:round/>
              <a:headEnd/>
              <a:tailEnd/>
            </a:ln>
          </p:spPr>
          <p:txBody>
            <a:bodyPr wrap="none" anchor="ctr"/>
            <a:lstStyle/>
            <a:p>
              <a:endParaRPr lang="fa-IR">
                <a:latin typeface="Verdana" pitchFamily="34" charset="0"/>
              </a:endParaRPr>
            </a:p>
          </p:txBody>
        </p:sp>
        <p:grpSp>
          <p:nvGrpSpPr>
            <p:cNvPr id="18" name="Group 83"/>
            <p:cNvGrpSpPr>
              <a:grpSpLocks/>
            </p:cNvGrpSpPr>
            <p:nvPr/>
          </p:nvGrpSpPr>
          <p:grpSpPr bwMode="auto">
            <a:xfrm>
              <a:off x="71406" y="3214686"/>
              <a:ext cx="3471558" cy="843150"/>
              <a:chOff x="71406" y="3214686"/>
              <a:chExt cx="3471558" cy="843150"/>
            </a:xfrm>
          </p:grpSpPr>
          <p:sp>
            <p:nvSpPr>
              <p:cNvPr id="11278" name="Oval 15"/>
              <p:cNvSpPr>
                <a:spLocks noChangeArrowheads="1"/>
              </p:cNvSpPr>
              <p:nvPr/>
            </p:nvSpPr>
            <p:spPr bwMode="gray">
              <a:xfrm rot="-3432686">
                <a:off x="2101214" y="3663897"/>
                <a:ext cx="124252" cy="138047"/>
              </a:xfrm>
              <a:prstGeom prst="ellipse">
                <a:avLst/>
              </a:prstGeom>
              <a:solidFill>
                <a:srgbClr val="FF0066"/>
              </a:solidFill>
              <a:ln w="9525">
                <a:solidFill>
                  <a:srgbClr val="000000"/>
                </a:solidFill>
                <a:round/>
                <a:headEnd/>
                <a:tailEnd/>
              </a:ln>
            </p:spPr>
            <p:txBody>
              <a:bodyPr wrap="none" anchor="ctr"/>
              <a:lstStyle/>
              <a:p>
                <a:endParaRPr lang="fa-IR">
                  <a:latin typeface="Verdana" pitchFamily="34" charset="0"/>
                </a:endParaRPr>
              </a:p>
            </p:txBody>
          </p:sp>
          <p:sp>
            <p:nvSpPr>
              <p:cNvPr id="74" name="Text Box 47"/>
              <p:cNvSpPr txBox="1">
                <a:spLocks noChangeArrowheads="1"/>
              </p:cNvSpPr>
              <p:nvPr/>
            </p:nvSpPr>
            <p:spPr bwMode="auto">
              <a:xfrm>
                <a:off x="71406" y="3214686"/>
                <a:ext cx="2242076" cy="707886"/>
              </a:xfrm>
              <a:prstGeom prst="rect">
                <a:avLst/>
              </a:prstGeom>
              <a:noFill/>
              <a:ln w="9525">
                <a:noFill/>
                <a:miter lim="800000"/>
                <a:headEnd/>
                <a:tailEnd/>
              </a:ln>
              <a:effectLst/>
            </p:spPr>
            <p:txBody>
              <a:bodyPr>
                <a:spAutoFit/>
              </a:bodyPr>
              <a:lstStyle/>
              <a:p>
                <a:pPr algn="ctr">
                  <a:defRPr/>
                </a:pPr>
                <a:r>
                  <a:rPr lang="fa-IR" sz="2000" b="1" cap="all" dirty="0">
                    <a:ln w="9000" cmpd="sng">
                      <a:solidFill>
                        <a:schemeClr val="accent4">
                          <a:shade val="50000"/>
                          <a:satMod val="120000"/>
                        </a:schemeClr>
                      </a:solidFill>
                      <a:prstDash val="solid"/>
                    </a:ln>
                    <a:cs typeface="B Nazanin" pitchFamily="2" charset="-78"/>
                  </a:rPr>
                  <a:t>حساب‌هاي في‌مابين صندوق با كارگزاران</a:t>
                </a:r>
              </a:p>
            </p:txBody>
          </p:sp>
          <p:grpSp>
            <p:nvGrpSpPr>
              <p:cNvPr id="19" name="Group 76"/>
              <p:cNvGrpSpPr>
                <a:grpSpLocks/>
              </p:cNvGrpSpPr>
              <p:nvPr/>
            </p:nvGrpSpPr>
            <p:grpSpPr bwMode="auto">
              <a:xfrm>
                <a:off x="2857488" y="3429000"/>
                <a:ext cx="685476" cy="628836"/>
                <a:chOff x="6476997" y="3286124"/>
                <a:chExt cx="685476" cy="628836"/>
              </a:xfrm>
            </p:grpSpPr>
            <p:sp>
              <p:nvSpPr>
                <p:cNvPr id="11281" name="Oval 11"/>
                <p:cNvSpPr>
                  <a:spLocks noChangeArrowheads="1"/>
                </p:cNvSpPr>
                <p:nvPr/>
              </p:nvSpPr>
              <p:spPr bwMode="gray">
                <a:xfrm>
                  <a:off x="6476997" y="3286124"/>
                  <a:ext cx="685476" cy="628836"/>
                </a:xfrm>
                <a:prstGeom prst="ellipse">
                  <a:avLst/>
                </a:prstGeom>
                <a:solidFill>
                  <a:srgbClr val="FF0066"/>
                </a:solidFill>
                <a:ln w="9525">
                  <a:solidFill>
                    <a:srgbClr val="000000"/>
                  </a:solidFill>
                  <a:round/>
                  <a:headEnd/>
                  <a:tailEnd/>
                </a:ln>
              </p:spPr>
              <p:txBody>
                <a:bodyPr wrap="none" anchor="ctr"/>
                <a:lstStyle/>
                <a:p>
                  <a:endParaRPr lang="fa-IR">
                    <a:latin typeface="Verdana" pitchFamily="34" charset="0"/>
                  </a:endParaRPr>
                </a:p>
              </p:txBody>
            </p:sp>
            <p:sp>
              <p:nvSpPr>
                <p:cNvPr id="11282" name="Freeform 12"/>
                <p:cNvSpPr>
                  <a:spLocks/>
                </p:cNvSpPr>
                <p:nvPr/>
              </p:nvSpPr>
              <p:spPr bwMode="gray">
                <a:xfrm>
                  <a:off x="6555337" y="3296605"/>
                  <a:ext cx="528796" cy="237311"/>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1154528567 w 1321"/>
                    <a:gd name="T53" fmla="*/ 2147483647 h 712"/>
                    <a:gd name="T54" fmla="*/ 384896195 w 1321"/>
                    <a:gd name="T55" fmla="*/ 2147483647 h 712"/>
                    <a:gd name="T56" fmla="*/ 0 w 1321"/>
                    <a:gd name="T57" fmla="*/ 2147483647 h 712"/>
                    <a:gd name="T58" fmla="*/ 0 w 1321"/>
                    <a:gd name="T59" fmla="*/ 2147483647 h 712"/>
                    <a:gd name="T60" fmla="*/ 256544124 w 1321"/>
                    <a:gd name="T61" fmla="*/ 2147483647 h 712"/>
                    <a:gd name="T62" fmla="*/ 1026336615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1740226964 h 712"/>
                    <a:gd name="T78" fmla="*/ 2147483647 w 1321"/>
                    <a:gd name="T79" fmla="*/ 777520228 h 712"/>
                    <a:gd name="T80" fmla="*/ 2147483647 w 1321"/>
                    <a:gd name="T81" fmla="*/ 222180431 h 712"/>
                    <a:gd name="T82" fmla="*/ 2147483647 w 1321"/>
                    <a:gd name="T83" fmla="*/ 0 h 712"/>
                    <a:gd name="T84" fmla="*/ 2147483647 w 1321"/>
                    <a:gd name="T85" fmla="*/ 0 h 712"/>
                    <a:gd name="T86" fmla="*/ 2147483647 w 1321"/>
                    <a:gd name="T87" fmla="*/ 222180431 h 712"/>
                    <a:gd name="T88" fmla="*/ 2147483647 w 1321"/>
                    <a:gd name="T89" fmla="*/ 851617229 h 712"/>
                    <a:gd name="T90" fmla="*/ 2147483647 w 1321"/>
                    <a:gd name="T91" fmla="*/ 1962408645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FFCCFF"/>
                </a:solidFill>
                <a:ln w="0">
                  <a:noFill/>
                  <a:round/>
                  <a:headEnd/>
                  <a:tailEnd/>
                </a:ln>
              </p:spPr>
              <p:txBody>
                <a:bodyPr/>
                <a:lstStyle/>
                <a:p>
                  <a:endParaRPr lang="fa-IR">
                    <a:latin typeface="Verdana" pitchFamily="34" charset="0"/>
                  </a:endParaRPr>
                </a:p>
              </p:txBody>
            </p:sp>
          </p:grpSp>
        </p:grpSp>
      </p:grpSp>
      <p:sp>
        <p:nvSpPr>
          <p:cNvPr id="69" name="Title 1"/>
          <p:cNvSpPr>
            <a:spLocks noGrp="1"/>
          </p:cNvSpPr>
          <p:nvPr>
            <p:ph type="title"/>
          </p:nvPr>
        </p:nvSpPr>
        <p:spPr>
          <a:xfrm>
            <a:off x="911320" y="176966"/>
            <a:ext cx="10299510" cy="563562"/>
          </a:xfrm>
        </p:spPr>
        <p:txBody>
          <a:bodyPr vert="horz" lIns="91440" tIns="45720" rIns="91440" bIns="45720" rtlCol="0" anchor="ctr">
            <a:normAutofit/>
          </a:bodyPr>
          <a:lstStyle/>
          <a:p>
            <a:pPr algn="ctr"/>
            <a:r>
              <a:rPr lang="fa-IR" sz="3200" b="1" dirty="0">
                <a:solidFill>
                  <a:schemeClr val="accent1">
                    <a:lumMod val="50000"/>
                  </a:schemeClr>
                </a:solidFill>
                <a:latin typeface="+mn-lt"/>
                <a:ea typeface="+mn-ea"/>
                <a:cs typeface="B Mitra" pitchFamily="2" charset="-78"/>
              </a:rPr>
              <a:t>سرفصل موارد نظارت مستمر بر صندوق‌هاي سرمايه‌گذاري</a:t>
            </a:r>
          </a:p>
        </p:txBody>
      </p:sp>
      <p:sp>
        <p:nvSpPr>
          <p:cNvPr id="20" name="Footer Placeholder 19">
            <a:extLst>
              <a:ext uri="{FF2B5EF4-FFF2-40B4-BE49-F238E27FC236}">
                <a16:creationId xmlns:a16="http://schemas.microsoft.com/office/drawing/2014/main" id="{35662E97-E55E-8C16-AA3E-49A2538E2618}"/>
              </a:ext>
            </a:extLst>
          </p:cNvPr>
          <p:cNvSpPr>
            <a:spLocks noGrp="1"/>
          </p:cNvSpPr>
          <p:nvPr>
            <p:ph type="ftr" sz="quarter" idx="11"/>
          </p:nvPr>
        </p:nvSpPr>
        <p:spPr/>
        <p:txBody>
          <a:bodyPr/>
          <a:lstStyle/>
          <a:p>
            <a:fld id="{5E28A211-8476-4377-9DFB-152B308C7C67}" type="slidenum">
              <a:rPr lang="en-US" smtClean="0"/>
              <a:pPr/>
              <a:t>47</a:t>
            </a:fld>
            <a:endParaRPr lang="en-US" dirty="0"/>
          </a:p>
        </p:txBody>
      </p:sp>
    </p:spTree>
    <p:extLst>
      <p:ext uri="{BB962C8B-B14F-4D97-AF65-F5344CB8AC3E}">
        <p14:creationId xmlns:p14="http://schemas.microsoft.com/office/powerpoint/2010/main" val="1770115607"/>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4"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to="" calcmode="lin" valueType="num">
                                      <p:cBhvr>
                                        <p:cTn id="14" dur="1" fill="hold"/>
                                        <p:tgtEl>
                                          <p:spTgt spid="6"/>
                                        </p:tgtEl>
                                        <p:attrNameLst>
                                          <p:attrName/>
                                        </p:attrNameLst>
                                      </p:cBhvr>
                                    </p:anim>
                                  </p:childTnLst>
                                </p:cTn>
                              </p:par>
                            </p:childTnLst>
                          </p:cTn>
                        </p:par>
                        <p:par>
                          <p:cTn id="15" fill="hold">
                            <p:stCondLst>
                              <p:cond delay="500"/>
                            </p:stCondLst>
                            <p:childTnLst>
                              <p:par>
                                <p:cTn id="16" presetID="3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800" decel="100000"/>
                                        <p:tgtEl>
                                          <p:spTgt spid="15"/>
                                        </p:tgtEl>
                                      </p:cBhvr>
                                    </p:animEffect>
                                    <p:anim calcmode="lin" valueType="num">
                                      <p:cBhvr>
                                        <p:cTn id="19" dur="800" decel="100000" fill="hold"/>
                                        <p:tgtEl>
                                          <p:spTgt spid="15"/>
                                        </p:tgtEl>
                                        <p:attrNameLst>
                                          <p:attrName>style.rotation</p:attrName>
                                        </p:attrNameLst>
                                      </p:cBhvr>
                                      <p:tavLst>
                                        <p:tav tm="0">
                                          <p:val>
                                            <p:fltVal val="-90"/>
                                          </p:val>
                                        </p:tav>
                                        <p:tav tm="100000">
                                          <p:val>
                                            <p:fltVal val="0"/>
                                          </p:val>
                                        </p:tav>
                                      </p:tavLst>
                                    </p:anim>
                                    <p:anim calcmode="lin" valueType="num">
                                      <p:cBhvr>
                                        <p:cTn id="20" dur="800" decel="100000" fill="hold"/>
                                        <p:tgtEl>
                                          <p:spTgt spid="15"/>
                                        </p:tgtEl>
                                        <p:attrNameLst>
                                          <p:attrName>ppt_x</p:attrName>
                                        </p:attrNameLst>
                                      </p:cBhvr>
                                      <p:tavLst>
                                        <p:tav tm="0">
                                          <p:val>
                                            <p:strVal val="#ppt_x+0.4"/>
                                          </p:val>
                                        </p:tav>
                                        <p:tav tm="100000">
                                          <p:val>
                                            <p:strVal val="#ppt_x-0.05"/>
                                          </p:val>
                                        </p:tav>
                                      </p:tavLst>
                                    </p:anim>
                                    <p:anim calcmode="lin" valueType="num">
                                      <p:cBhvr>
                                        <p:cTn id="21" dur="800" decel="100000" fill="hold"/>
                                        <p:tgtEl>
                                          <p:spTgt spid="15"/>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 calcmode="lin" valueType="num">
                                      <p:cBhvr>
                                        <p:cTn id="29" dur="500" fill="hold"/>
                                        <p:tgtEl>
                                          <p:spTgt spid="8"/>
                                        </p:tgtEl>
                                        <p:attrNameLst>
                                          <p:attrName>style.rotation</p:attrName>
                                        </p:attrNameLst>
                                      </p:cBhvr>
                                      <p:tavLst>
                                        <p:tav tm="0">
                                          <p:val>
                                            <p:fltVal val="360"/>
                                          </p:val>
                                        </p:tav>
                                        <p:tav tm="100000">
                                          <p:val>
                                            <p:fltVal val="0"/>
                                          </p:val>
                                        </p:tav>
                                      </p:tavLst>
                                    </p:anim>
                                    <p:animEffect transition="in" filter="fade">
                                      <p:cBhvr>
                                        <p:cTn id="30" dur="500"/>
                                        <p:tgtEl>
                                          <p:spTgt spid="8"/>
                                        </p:tgtEl>
                                      </p:cBhvr>
                                    </p:animEffect>
                                  </p:childTnLst>
                                </p:cTn>
                              </p:par>
                            </p:childTnLst>
                          </p:cTn>
                        </p:par>
                        <p:par>
                          <p:cTn id="31" fill="hold">
                            <p:stCondLst>
                              <p:cond delay="2000"/>
                            </p:stCondLst>
                            <p:childTnLst>
                              <p:par>
                                <p:cTn id="32" presetID="24"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to="" calcmode="lin" valueType="num">
                                      <p:cBhvr>
                                        <p:cTn id="34" dur="1" fill="hold"/>
                                        <p:tgtEl>
                                          <p:spTgt spid="11"/>
                                        </p:tgtEl>
                                        <p:attrNameLst>
                                          <p:attrName/>
                                        </p:attrNameLst>
                                      </p:cBhvr>
                                    </p:anim>
                                  </p:childTnLst>
                                </p:cTn>
                              </p:par>
                            </p:childTnLst>
                          </p:cTn>
                        </p:par>
                        <p:par>
                          <p:cTn id="35" fill="hold">
                            <p:stCondLst>
                              <p:cond delay="2000"/>
                            </p:stCondLst>
                            <p:childTnLst>
                              <p:par>
                                <p:cTn id="36" presetID="24"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to="" calcmode="lin" valueType="num">
                                      <p:cBhvr>
                                        <p:cTn id="38" dur="1" fill="hold"/>
                                        <p:tgtEl>
                                          <p:spTgt spid="13"/>
                                        </p:tgtEl>
                                        <p:attrNameLst>
                                          <p:attrName/>
                                        </p:attrNameLst>
                                      </p:cBhvr>
                                    </p:anim>
                                  </p:childTnLst>
                                </p:cTn>
                              </p:par>
                            </p:childTnLst>
                          </p:cTn>
                        </p:par>
                        <p:par>
                          <p:cTn id="39" fill="hold">
                            <p:stCondLst>
                              <p:cond delay="2000"/>
                            </p:stCondLst>
                            <p:childTnLst>
                              <p:par>
                                <p:cTn id="40" presetID="24"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to="" calcmode="lin" valueType="num">
                                      <p:cBhvr>
                                        <p:cTn id="42"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latin typeface="Calibri" panose="020F0502020204030204" pitchFamily="34" charset="0"/>
                <a:ea typeface="Calibri" panose="020F0502020204030204" pitchFamily="34" charset="0"/>
                <a:cs typeface="B Nazanin" panose="00000400000000000000" pitchFamily="2" charset="-78"/>
              </a:rPr>
              <a:t>نحوه نظارت سازمان بورس بر صندوق های سرمایه گذاری</a:t>
            </a:r>
            <a:r>
              <a:rPr lang="en-US" sz="3600" dirty="0">
                <a:latin typeface="Calibri" panose="020F0502020204030204" pitchFamily="34" charset="0"/>
                <a:ea typeface="Calibri" panose="020F0502020204030204" pitchFamily="34" charset="0"/>
                <a:cs typeface="Arial" panose="020B0604020202020204" pitchFamily="34" charset="0"/>
              </a:rPr>
              <a:t/>
            </a:r>
            <a:br>
              <a:rPr lang="en-US" sz="36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7" name="Rectangle 6"/>
          <p:cNvSpPr/>
          <p:nvPr/>
        </p:nvSpPr>
        <p:spPr>
          <a:xfrm>
            <a:off x="337351" y="1463683"/>
            <a:ext cx="11454315" cy="5355312"/>
          </a:xfrm>
          <a:prstGeom prst="rect">
            <a:avLst/>
          </a:prstGeom>
        </p:spPr>
        <p:txBody>
          <a:bodyPr wrap="square">
            <a:spAutoFit/>
          </a:bodyPr>
          <a:lstStyle/>
          <a:p>
            <a:pPr algn="just" rtl="1">
              <a:spcAft>
                <a:spcPts val="0"/>
              </a:spcAft>
            </a:pPr>
            <a:r>
              <a:rPr lang="ar-SA" dirty="0">
                <a:solidFill>
                  <a:srgbClr val="262626"/>
                </a:solidFill>
                <a:latin typeface="IRANSans"/>
                <a:ea typeface="Times New Roman" panose="02020603050405020304" pitchFamily="18" charset="0"/>
                <a:cs typeface="B Nazanin" panose="00000400000000000000" pitchFamily="2" charset="-78"/>
              </a:rPr>
              <a:t> </a:t>
            </a:r>
            <a:endParaRPr lang="en-US" dirty="0">
              <a:latin typeface="Times New Roman" panose="02020603050405020304" pitchFamily="18" charset="0"/>
              <a:ea typeface="Times New Roman" panose="02020603050405020304" pitchFamily="18" charset="0"/>
            </a:endParaRPr>
          </a:p>
          <a:p>
            <a:pPr algn="just" rtl="1">
              <a:spcAft>
                <a:spcPts val="0"/>
              </a:spcAft>
            </a:pPr>
            <a:r>
              <a:rPr lang="ar-SA" dirty="0">
                <a:solidFill>
                  <a:srgbClr val="262626"/>
                </a:solidFill>
                <a:latin typeface="IRANSans"/>
                <a:ea typeface="Times New Roman" panose="02020603050405020304" pitchFamily="18" charset="0"/>
                <a:cs typeface="B Nazanin" panose="00000400000000000000" pitchFamily="2" charset="-78"/>
              </a:rPr>
              <a:t>سازمان بورس و اوراق بهادار عملکرد صندوق‌ها را دائما تحت نظر دارد. تمامی فرم‌های تکمیل‌شده صدور و ابطال و نحوه بایگانی اسناد بررسی می‌شوند. همچنین ناظرهای سازمان بورس، محل دفتر شرکت و امکانات و تجهیزات آن را مورد بررسی قرار می‌دهد. علاوه براین، نرم‌افزار صندوق‌ها امکان نظارت لحظه‌ای بر عملکرد صندوق را فراهم می‌کند و امکانات و اطلاعات زیر را در اختیار سازمان می‌گذارد:</a:t>
            </a:r>
            <a:endParaRPr lang="en-US" dirty="0">
              <a:latin typeface="Times New Roman" panose="02020603050405020304" pitchFamily="18" charset="0"/>
              <a:ea typeface="Times New Roman" panose="02020603050405020304" pitchFamily="18" charset="0"/>
            </a:endParaRPr>
          </a:p>
          <a:p>
            <a:pPr marL="342900" lvl="0" indent="-342900" algn="just" rtl="1">
              <a:spcAft>
                <a:spcPts val="0"/>
              </a:spcAft>
              <a:buFont typeface="Calibri" panose="020F0502020204030204" pitchFamily="34" charset="0"/>
              <a:buChar char="-"/>
            </a:pPr>
            <a:r>
              <a:rPr lang="ar-SA" dirty="0">
                <a:solidFill>
                  <a:srgbClr val="262626"/>
                </a:solidFill>
                <a:latin typeface="IRANSans"/>
                <a:ea typeface="Times New Roman" panose="02020603050405020304" pitchFamily="18" charset="0"/>
                <a:cs typeface="B Nazanin" panose="00000400000000000000" pitchFamily="2" charset="-78"/>
              </a:rPr>
              <a:t>صورت‌های مالی</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lvl="0" indent="-342900" algn="just" rtl="1">
              <a:spcAft>
                <a:spcPts val="0"/>
              </a:spcAft>
              <a:buFont typeface="Calibri" panose="020F0502020204030204" pitchFamily="34" charset="0"/>
              <a:buChar char="-"/>
            </a:pPr>
            <a:r>
              <a:rPr lang="ar-SA" dirty="0">
                <a:solidFill>
                  <a:srgbClr val="262626"/>
                </a:solidFill>
                <a:latin typeface="IRANSans"/>
                <a:ea typeface="Times New Roman" panose="02020603050405020304" pitchFamily="18" charset="0"/>
                <a:cs typeface="B Nazanin" panose="00000400000000000000" pitchFamily="2" charset="-78"/>
              </a:rPr>
              <a:t>گزارش بازرسی</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lvl="0" indent="-342900" algn="just" rtl="1">
              <a:spcAft>
                <a:spcPts val="0"/>
              </a:spcAft>
              <a:buFont typeface="Calibri" panose="020F0502020204030204" pitchFamily="34" charset="0"/>
              <a:buChar char="-"/>
            </a:pPr>
            <a:r>
              <a:rPr lang="ar-SA" dirty="0">
                <a:solidFill>
                  <a:srgbClr val="262626"/>
                </a:solidFill>
                <a:latin typeface="IRANSans"/>
                <a:ea typeface="Times New Roman" panose="02020603050405020304" pitchFamily="18" charset="0"/>
                <a:cs typeface="B Nazanin" panose="00000400000000000000" pitchFamily="2" charset="-78"/>
              </a:rPr>
              <a:t>ثبت اسناد</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lvl="0" indent="-342900" algn="just" rtl="1">
              <a:spcAft>
                <a:spcPts val="0"/>
              </a:spcAft>
              <a:buFont typeface="Calibri" panose="020F0502020204030204" pitchFamily="34" charset="0"/>
              <a:buChar char="-"/>
            </a:pPr>
            <a:r>
              <a:rPr lang="ar-SA" dirty="0">
                <a:solidFill>
                  <a:srgbClr val="262626"/>
                </a:solidFill>
                <a:latin typeface="IRANSans"/>
                <a:ea typeface="Times New Roman" panose="02020603050405020304" pitchFamily="18" charset="0"/>
                <a:cs typeface="B Nazanin" panose="00000400000000000000" pitchFamily="2" charset="-78"/>
              </a:rPr>
              <a:t>صورت حساب مشتری</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lvl="0" indent="-342900" algn="just" rtl="1">
              <a:spcAft>
                <a:spcPts val="0"/>
              </a:spcAft>
              <a:buFont typeface="Calibri" panose="020F0502020204030204" pitchFamily="34" charset="0"/>
              <a:buChar char="-"/>
            </a:pPr>
            <a:r>
              <a:rPr lang="ar-SA" dirty="0">
                <a:solidFill>
                  <a:srgbClr val="262626"/>
                </a:solidFill>
                <a:latin typeface="IRANSans"/>
                <a:ea typeface="Times New Roman" panose="02020603050405020304" pitchFamily="18" charset="0"/>
                <a:cs typeface="B Nazanin" panose="00000400000000000000" pitchFamily="2" charset="-78"/>
              </a:rPr>
              <a:t>امکان ارتباط آنلاین و ذخیره اطلاعات</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lvl="0" indent="-342900" algn="just" rtl="1">
              <a:spcAft>
                <a:spcPts val="0"/>
              </a:spcAft>
              <a:buFont typeface="Calibri" panose="020F0502020204030204" pitchFamily="34" charset="0"/>
              <a:buChar char="-"/>
            </a:pPr>
            <a:r>
              <a:rPr lang="ar-SA" dirty="0">
                <a:solidFill>
                  <a:srgbClr val="262626"/>
                </a:solidFill>
                <a:latin typeface="IRANSans"/>
                <a:ea typeface="Times New Roman" panose="02020603050405020304" pitchFamily="18" charset="0"/>
                <a:cs typeface="B Nazanin" panose="00000400000000000000" pitchFamily="2" charset="-78"/>
              </a:rPr>
              <a:t>انجام مراحل صدور و ابطال</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lvl="0" indent="-342900" algn="just" rtl="1">
              <a:spcAft>
                <a:spcPts val="0"/>
              </a:spcAft>
              <a:buFont typeface="Calibri" panose="020F0502020204030204" pitchFamily="34" charset="0"/>
              <a:buChar char="-"/>
            </a:pPr>
            <a:r>
              <a:rPr lang="ar-SA" dirty="0">
                <a:solidFill>
                  <a:srgbClr val="262626"/>
                </a:solidFill>
                <a:latin typeface="IRANSans"/>
                <a:ea typeface="Times New Roman" panose="02020603050405020304" pitchFamily="18" charset="0"/>
                <a:cs typeface="B Nazanin" panose="00000400000000000000" pitchFamily="2" charset="-78"/>
              </a:rPr>
              <a:t>محاسبه</a:t>
            </a:r>
            <a:r>
              <a:rPr lang="ar-SA" dirty="0">
                <a:solidFill>
                  <a:srgbClr val="262626"/>
                </a:solidFill>
                <a:latin typeface="Times New Roman" panose="02020603050405020304" pitchFamily="18" charset="0"/>
                <a:ea typeface="Times New Roman" panose="02020603050405020304" pitchFamily="18" charset="0"/>
                <a:cs typeface="Cambria" panose="02040503050406030204" pitchFamily="18" charset="0"/>
              </a:rPr>
              <a:t> </a:t>
            </a:r>
            <a:r>
              <a:rPr lang="ar-SA" b="1" dirty="0">
                <a:solidFill>
                  <a:srgbClr val="262626"/>
                </a:solidFill>
                <a:latin typeface="IRANSans"/>
                <a:ea typeface="Times New Roman" panose="02020603050405020304" pitchFamily="18" charset="0"/>
                <a:cs typeface="B Nazanin" panose="00000400000000000000" pitchFamily="2" charset="-78"/>
              </a:rPr>
              <a:t>ارزش خالص دارایی</a:t>
            </a:r>
            <a:r>
              <a:rPr lang="ar-SA" b="1" dirty="0">
                <a:solidFill>
                  <a:srgbClr val="262626"/>
                </a:solidFill>
                <a:latin typeface="Times New Roman" panose="02020603050405020304" pitchFamily="18" charset="0"/>
                <a:ea typeface="Times New Roman" panose="02020603050405020304" pitchFamily="18" charset="0"/>
                <a:cs typeface="Cambria" panose="02040503050406030204" pitchFamily="18" charset="0"/>
              </a:rPr>
              <a:t> </a:t>
            </a:r>
            <a:r>
              <a:rPr lang="ar-SA" b="1" dirty="0">
                <a:solidFill>
                  <a:srgbClr val="262626"/>
                </a:solidFill>
                <a:latin typeface="IRANSans"/>
                <a:ea typeface="Times New Roman" panose="02020603050405020304" pitchFamily="18" charset="0"/>
                <a:cs typeface="B Nazanin" panose="00000400000000000000" pitchFamily="2" charset="-78"/>
              </a:rPr>
              <a:t>(</a:t>
            </a:r>
            <a:r>
              <a:rPr lang="en-US" b="1" dirty="0">
                <a:solidFill>
                  <a:srgbClr val="262626"/>
                </a:solidFill>
                <a:latin typeface="IRANSans"/>
                <a:ea typeface="Times New Roman" panose="02020603050405020304" pitchFamily="18" charset="0"/>
                <a:cs typeface="B Nazanin" panose="00000400000000000000" pitchFamily="2" charset="-78"/>
              </a:rPr>
              <a:t>NAV</a:t>
            </a:r>
            <a:r>
              <a:rPr lang="ar-SA" b="1" dirty="0">
                <a:solidFill>
                  <a:srgbClr val="262626"/>
                </a:solidFill>
                <a:latin typeface="IRANSans"/>
                <a:ea typeface="Times New Roman" panose="02020603050405020304" pitchFamily="18" charset="0"/>
                <a:cs typeface="B Nazanin" panose="00000400000000000000" pitchFamily="2" charset="-78"/>
              </a:rPr>
              <a:t>)</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342900" lvl="0" indent="-342900" algn="just" rtl="1">
              <a:spcAft>
                <a:spcPts val="0"/>
              </a:spcAft>
              <a:buFont typeface="Calibri" panose="020F0502020204030204" pitchFamily="34" charset="0"/>
              <a:buChar char="-"/>
            </a:pPr>
            <a:r>
              <a:rPr lang="ar-SA" b="1" dirty="0">
                <a:solidFill>
                  <a:srgbClr val="262626"/>
                </a:solidFill>
                <a:latin typeface="IRANSans"/>
                <a:ea typeface="Times New Roman" panose="02020603050405020304" pitchFamily="18" charset="0"/>
                <a:cs typeface="B Nazanin" panose="00000400000000000000" pitchFamily="2" charset="-78"/>
              </a:rPr>
              <a:t>سیستم نظارت داخلی صندوق‌های سرمایه‌گذاری</a:t>
            </a:r>
            <a:endParaRPr lang="fa-IR" b="1" dirty="0">
              <a:solidFill>
                <a:srgbClr val="262626"/>
              </a:solidFill>
              <a:latin typeface="IRANSans"/>
              <a:ea typeface="Times New Roman" panose="02020603050405020304" pitchFamily="18" charset="0"/>
              <a:cs typeface="B Nazanin" panose="00000400000000000000" pitchFamily="2" charset="-78"/>
            </a:endParaRPr>
          </a:p>
          <a:p>
            <a:pPr lvl="0" algn="just" rtl="1">
              <a:spcAft>
                <a:spcPts val="0"/>
              </a:spcAft>
            </a:pP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spcAft>
                <a:spcPts val="0"/>
              </a:spcAft>
            </a:pPr>
            <a:r>
              <a:rPr lang="ar-SA" dirty="0">
                <a:solidFill>
                  <a:srgbClr val="262626"/>
                </a:solidFill>
                <a:latin typeface="IRANSans"/>
                <a:ea typeface="Times New Roman" panose="02020603050405020304" pitchFamily="18" charset="0"/>
                <a:cs typeface="B Nazanin" panose="00000400000000000000" pitchFamily="2" charset="-78"/>
              </a:rPr>
              <a:t>ارکان صندوق، یک سیستم نظارت داخلی را اجرا می‌کنند. منظور از ارکان، مدیر، متولی و حسابرس صندوق است.</a:t>
            </a:r>
            <a:r>
              <a:rPr lang="ar-SA" dirty="0">
                <a:solidFill>
                  <a:srgbClr val="262626"/>
                </a:solidFill>
                <a:latin typeface="Times New Roman" panose="02020603050405020304" pitchFamily="18" charset="0"/>
                <a:ea typeface="Times New Roman" panose="02020603050405020304" pitchFamily="18" charset="0"/>
                <a:cs typeface="Cambria" panose="02040503050406030204" pitchFamily="18" charset="0"/>
              </a:rPr>
              <a:t> </a:t>
            </a:r>
            <a:r>
              <a:rPr lang="fa-IR" dirty="0">
                <a:solidFill>
                  <a:srgbClr val="262626"/>
                </a:solidFill>
                <a:latin typeface="IRANSans"/>
                <a:ea typeface="Times New Roman" panose="02020603050405020304" pitchFamily="18" charset="0"/>
                <a:cs typeface="B Nazanin" panose="00000400000000000000" pitchFamily="2" charset="-78"/>
              </a:rPr>
              <a:t>متولی </a:t>
            </a:r>
            <a:r>
              <a:rPr lang="ar-SA" dirty="0">
                <a:solidFill>
                  <a:srgbClr val="262626"/>
                </a:solidFill>
                <a:latin typeface="IRANSans"/>
                <a:ea typeface="Times New Roman" panose="02020603050405020304" pitchFamily="18" charset="0"/>
                <a:cs typeface="B Nazanin" panose="00000400000000000000" pitchFamily="2" charset="-78"/>
              </a:rPr>
              <a:t>بر تمام مراحل اجرایی صندوق و دریافت و پرداخت‌ها نظارت دارد و همچنین، عملکرد کارگزاران و مدیر سرمایه‌گذاری صندوق را تحت نظر می‌گیرد.</a:t>
            </a:r>
            <a:r>
              <a:rPr lang="ar-SA" dirty="0">
                <a:solidFill>
                  <a:srgbClr val="262626"/>
                </a:solidFill>
                <a:latin typeface="Times New Roman" panose="02020603050405020304" pitchFamily="18" charset="0"/>
                <a:ea typeface="Times New Roman" panose="02020603050405020304" pitchFamily="18" charset="0"/>
                <a:cs typeface="Cambria" panose="02040503050406030204" pitchFamily="18" charset="0"/>
              </a:rPr>
              <a:t> </a:t>
            </a:r>
            <a:r>
              <a:rPr lang="ar-SA" dirty="0">
                <a:solidFill>
                  <a:srgbClr val="262626"/>
                </a:solidFill>
                <a:latin typeface="IRANSans"/>
                <a:ea typeface="Times New Roman" panose="02020603050405020304" pitchFamily="18" charset="0"/>
                <a:cs typeface="B Nazanin" panose="00000400000000000000" pitchFamily="2" charset="-78"/>
              </a:rPr>
              <a:t>متولی صندوق به صورت مستمر بر عملکرد مدیر و ضامن نظارت دارد. او از ارائه به موقع گزارش‌ها و نظرات حسابرس و انتشار به موقع اطلاعات توسط مدیر اطمینان حاصل می‌کند. همچنین وظیفه طرح موارد تخلف مدیر، ضامن و حسابرس صندوق نزد سبا یا دیگر مراجع به عهده متولی است.</a:t>
            </a:r>
            <a:r>
              <a:rPr lang="ar-SA" dirty="0">
                <a:solidFill>
                  <a:srgbClr val="262626"/>
                </a:solidFill>
                <a:latin typeface="Times New Roman" panose="02020603050405020304" pitchFamily="18" charset="0"/>
                <a:ea typeface="Times New Roman" panose="02020603050405020304" pitchFamily="18" charset="0"/>
                <a:cs typeface="Cambria" panose="02040503050406030204" pitchFamily="18" charset="0"/>
              </a:rPr>
              <a:t> </a:t>
            </a:r>
            <a:r>
              <a:rPr lang="ar-SA" dirty="0">
                <a:solidFill>
                  <a:srgbClr val="262626"/>
                </a:solidFill>
                <a:latin typeface="IRANSans"/>
                <a:ea typeface="Times New Roman" panose="02020603050405020304" pitchFamily="18" charset="0"/>
                <a:cs typeface="B Nazanin" panose="00000400000000000000" pitchFamily="2" charset="-78"/>
              </a:rPr>
              <a:t>حسابرس نحوه طراحی و اجرای سیستم کنترل داخلی و تمامی عملیات مالی صندوق را کنترل می‌کند و صحت محاسبه خالص ارزش دارایی صندوق را مورد بررسی قرار می‌دهد. او همچنین گزارش‌ها، صورت‌های مالی و اطلاعات تهیه شده توسط مدیر را تحت نظر دارد.</a:t>
            </a:r>
            <a:endParaRPr lang="en-US" dirty="0">
              <a:effectLst/>
              <a:latin typeface="Times New Roman" panose="02020603050405020304" pitchFamily="18" charset="0"/>
              <a:ea typeface="Times New Roman" panose="02020603050405020304" pitchFamily="18" charset="0"/>
            </a:endParaRPr>
          </a:p>
        </p:txBody>
      </p:sp>
      <p:sp>
        <p:nvSpPr>
          <p:cNvPr id="11" name="Footer Placeholder 10"/>
          <p:cNvSpPr>
            <a:spLocks noGrp="1"/>
          </p:cNvSpPr>
          <p:nvPr>
            <p:ph type="ftr" sz="quarter" idx="11"/>
          </p:nvPr>
        </p:nvSpPr>
        <p:spPr/>
        <p:txBody>
          <a:bodyPr/>
          <a:lstStyle/>
          <a:p>
            <a:fld id="{5E28A211-8476-4377-9DFB-152B308C7C67}" type="slidenum">
              <a:rPr lang="en-US" smtClean="0"/>
              <a:pPr/>
              <a:t>48</a:t>
            </a:fld>
            <a:endParaRPr lang="en-US" dirty="0"/>
          </a:p>
        </p:txBody>
      </p:sp>
    </p:spTree>
    <p:extLst>
      <p:ext uri="{BB962C8B-B14F-4D97-AF65-F5344CB8AC3E}">
        <p14:creationId xmlns:p14="http://schemas.microsoft.com/office/powerpoint/2010/main" val="1722237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D268-648A-DC96-926A-60DD0EEABB28}"/>
              </a:ext>
            </a:extLst>
          </p:cNvPr>
          <p:cNvSpPr>
            <a:spLocks noGrp="1"/>
          </p:cNvSpPr>
          <p:nvPr>
            <p:ph type="title"/>
          </p:nvPr>
        </p:nvSpPr>
        <p:spPr/>
        <p:txBody>
          <a:bodyPr vert="horz" lIns="91440" tIns="45720" rIns="91440" bIns="45720" rtlCol="0" anchor="ctr">
            <a:normAutofit fontScale="90000"/>
          </a:bodyPr>
          <a:lstStyle/>
          <a:p>
            <a:pPr algn="ctr"/>
            <a:r>
              <a:rPr lang="fa-IR" sz="3200" b="1" dirty="0">
                <a:solidFill>
                  <a:schemeClr val="accent1">
                    <a:lumMod val="50000"/>
                  </a:schemeClr>
                </a:solidFill>
                <a:latin typeface="+mn-lt"/>
                <a:ea typeface="+mn-ea"/>
                <a:cs typeface="B Mitra" pitchFamily="2" charset="-78"/>
              </a:rPr>
              <a:t>بررسی </a:t>
            </a:r>
            <a:r>
              <a:rPr lang="ar-SA" sz="3200" b="1" dirty="0">
                <a:solidFill>
                  <a:schemeClr val="accent1">
                    <a:lumMod val="50000"/>
                  </a:schemeClr>
                </a:solidFill>
                <a:latin typeface="+mn-lt"/>
                <a:ea typeface="+mn-ea"/>
                <a:cs typeface="B Mitra" pitchFamily="2" charset="-78"/>
              </a:rPr>
              <a:t>ساز و کار</a:t>
            </a:r>
            <a:r>
              <a:rPr lang="fa-IR" sz="3200" b="1" dirty="0">
                <a:solidFill>
                  <a:schemeClr val="accent1">
                    <a:lumMod val="50000"/>
                  </a:schemeClr>
                </a:solidFill>
                <a:latin typeface="+mn-lt"/>
                <a:ea typeface="+mn-ea"/>
                <a:cs typeface="B Mitra" pitchFamily="2" charset="-78"/>
              </a:rPr>
              <a:t>های</a:t>
            </a:r>
            <a:r>
              <a:rPr lang="ar-SA" sz="3200" b="1" dirty="0">
                <a:solidFill>
                  <a:schemeClr val="accent1">
                    <a:lumMod val="50000"/>
                  </a:schemeClr>
                </a:solidFill>
                <a:latin typeface="+mn-lt"/>
                <a:ea typeface="+mn-ea"/>
                <a:cs typeface="B Mitra" pitchFamily="2" charset="-78"/>
              </a:rPr>
              <a:t> مقرراتی ناظر بر تاسیس و فعالیت صندوق‌های سرمایه‌گذاری</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3" name="Content Placeholder 2">
            <a:extLst>
              <a:ext uri="{FF2B5EF4-FFF2-40B4-BE49-F238E27FC236}">
                <a16:creationId xmlns:a16="http://schemas.microsoft.com/office/drawing/2014/main" id="{5D4CAD47-BD50-412D-31F9-245F4E76523C}"/>
              </a:ext>
            </a:extLst>
          </p:cNvPr>
          <p:cNvSpPr>
            <a:spLocks noGrp="1"/>
          </p:cNvSpPr>
          <p:nvPr>
            <p:ph idx="1"/>
          </p:nvPr>
        </p:nvSpPr>
        <p:spPr/>
        <p:txBody>
          <a:bodyPr/>
          <a:lstStyle/>
          <a:p>
            <a:pPr marL="342900" indent="-342900" algn="r" rtl="1">
              <a:lnSpc>
                <a:spcPct val="107000"/>
              </a:lnSpc>
              <a:spcAft>
                <a:spcPts val="800"/>
              </a:spcAft>
              <a:buFont typeface="+mj-lt"/>
              <a:buAutoNum type="arabicPeriod"/>
            </a:pPr>
            <a:r>
              <a:rPr lang="ar-SA" sz="1800" dirty="0">
                <a:latin typeface="Calibri" panose="020F0502020204030204" pitchFamily="34" charset="0"/>
                <a:ea typeface="Calibri" panose="020F0502020204030204" pitchFamily="34" charset="0"/>
                <a:cs typeface="B Nazanin" panose="00000400000000000000" pitchFamily="2" charset="-78"/>
              </a:rPr>
              <a:t>تشریح </a:t>
            </a:r>
            <a:r>
              <a:rPr lang="fa-IR" sz="1800" dirty="0">
                <a:latin typeface="Calibri" panose="020F0502020204030204" pitchFamily="34" charset="0"/>
                <a:ea typeface="Calibri" panose="020F0502020204030204" pitchFamily="34" charset="0"/>
                <a:cs typeface="B Nazanin" panose="00000400000000000000" pitchFamily="2" charset="-78"/>
              </a:rPr>
              <a:t> قوانین، </a:t>
            </a:r>
            <a:r>
              <a:rPr lang="ar-SA" sz="1800" dirty="0">
                <a:latin typeface="Calibri" panose="020F0502020204030204" pitchFamily="34" charset="0"/>
                <a:ea typeface="Calibri" panose="020F0502020204030204" pitchFamily="34" charset="0"/>
                <a:cs typeface="B Nazanin" panose="00000400000000000000" pitchFamily="2" charset="-78"/>
              </a:rPr>
              <a:t>ابلاغیه‌ها، اطلاعیه‌ها، بخشنامه‌ها و دستورالعمل‌های حاکم بر</a:t>
            </a:r>
            <a:r>
              <a:rPr lang="fa-IR" sz="1800" dirty="0">
                <a:latin typeface="Calibri" panose="020F0502020204030204" pitchFamily="34" charset="0"/>
                <a:ea typeface="Calibri" panose="020F0502020204030204" pitchFamily="34" charset="0"/>
                <a:cs typeface="B Nazanin" panose="00000400000000000000" pitchFamily="2" charset="-78"/>
              </a:rPr>
              <a:t> تاسیس و</a:t>
            </a:r>
            <a:r>
              <a:rPr lang="ar-SA" sz="1800" dirty="0">
                <a:latin typeface="Calibri" panose="020F0502020204030204" pitchFamily="34" charset="0"/>
                <a:ea typeface="Calibri" panose="020F0502020204030204" pitchFamily="34" charset="0"/>
                <a:cs typeface="B Nazanin" panose="00000400000000000000" pitchFamily="2" charset="-78"/>
              </a:rPr>
              <a:t> فعالیت صندوق‌های سرمایه‌گذاری.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ar-SA" sz="1800" dirty="0">
                <a:effectLst/>
                <a:latin typeface="Calibri" panose="020F0502020204030204" pitchFamily="34" charset="0"/>
                <a:ea typeface="Calibri" panose="020F0502020204030204" pitchFamily="34" charset="0"/>
                <a:cs typeface="B Nazanin" panose="00000400000000000000" pitchFamily="2" charset="-78"/>
              </a:rPr>
              <a:t>تنظیم فرم‌ موافقت اصولی جهت تاسیس صندوق‌های سرمایه‌گذاری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ar-SA" sz="1800" dirty="0">
                <a:effectLst/>
                <a:latin typeface="Calibri" panose="020F0502020204030204" pitchFamily="34" charset="0"/>
                <a:ea typeface="Calibri" panose="020F0502020204030204" pitchFamily="34" charset="0"/>
                <a:cs typeface="B Nazanin" panose="00000400000000000000" pitchFamily="2" charset="-78"/>
              </a:rPr>
              <a:t>تنظیم اساسنامه و امیدنامه جهت تاسیس صندوق‌های سرمایه‌گذاری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ar-SA" sz="1800" dirty="0">
                <a:effectLst/>
                <a:latin typeface="Calibri" panose="020F0502020204030204" pitchFamily="34" charset="0"/>
                <a:ea typeface="Calibri" panose="020F0502020204030204" pitchFamily="34" charset="0"/>
                <a:cs typeface="B Nazanin" panose="00000400000000000000" pitchFamily="2" charset="-78"/>
              </a:rPr>
              <a:t>تشریح مفاد اساسنامه و امیدنامه صندوق‌های سرمایه‌گذاری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304C6737-F301-0B3E-D35C-448D71802C5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136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766272"/>
            <a:ext cx="10326255" cy="5325455"/>
          </a:xfrm>
        </p:spPr>
        <p:txBody>
          <a:bodyPr vert="horz" lIns="91440" tIns="45720" rIns="91440" bIns="45720" rtlCol="0">
            <a:normAutofit/>
          </a:bodyPr>
          <a:lstStyle/>
          <a:p>
            <a:pPr marL="0" indent="0" algn="r" rtl="1" latinLnBrk="1">
              <a:lnSpc>
                <a:spcPct val="150000"/>
              </a:lnSpc>
              <a:buNone/>
            </a:pPr>
            <a:r>
              <a:rPr lang="fa-IR" sz="2400" b="1" dirty="0">
                <a:solidFill>
                  <a:schemeClr val="tx2">
                    <a:lumMod val="95000"/>
                    <a:lumOff val="5000"/>
                  </a:schemeClr>
                </a:solidFill>
                <a:cs typeface="B Mitra" pitchFamily="2" charset="-78"/>
              </a:rPr>
              <a:t>صندوق سرمایه گذاری در اوراق بهادار در دارايي هايي به شرح زير سرمايه گذاري مي كند:</a:t>
            </a:r>
          </a:p>
          <a:p>
            <a:pPr algn="r" rtl="1" latinLnBrk="1">
              <a:lnSpc>
                <a:spcPct val="150000"/>
              </a:lnSpc>
            </a:pPr>
            <a:r>
              <a:rPr lang="fa-IR" sz="2600" dirty="0">
                <a:cs typeface="B Nazanin" panose="00000400000000000000" pitchFamily="2" charset="-78"/>
              </a:rPr>
              <a:t>سهام پذيرفته شده در بورس تهران يا بازار اول و دوم فرابورس ايران، سهام قابل معامله در بازار پايه فرابورس ايران و حق تقدم سهام و قرارداد اختيار معامله سهام آنها؛</a:t>
            </a:r>
          </a:p>
          <a:p>
            <a:pPr algn="r" rtl="1" latinLnBrk="1">
              <a:lnSpc>
                <a:spcPct val="150000"/>
              </a:lnSpc>
            </a:pPr>
            <a:r>
              <a:rPr lang="fa-IR" sz="2600" dirty="0">
                <a:cs typeface="B Nazanin" panose="00000400000000000000" pitchFamily="2" charset="-78"/>
              </a:rPr>
              <a:t>واحدهاي سرمايه گذاري سایر صندوق هاي سرمايه گذاري مطابق مقررات مربوطه؛</a:t>
            </a:r>
          </a:p>
          <a:p>
            <a:pPr algn="r" rtl="1" latinLnBrk="1">
              <a:lnSpc>
                <a:spcPct val="150000"/>
              </a:lnSpc>
            </a:pPr>
            <a:r>
              <a:rPr lang="fa-IR" sz="2600" dirty="0">
                <a:cs typeface="B Nazanin" panose="00000400000000000000" pitchFamily="2" charset="-78"/>
              </a:rPr>
              <a:t>اوراق بهادار با درآمد ثابت، گواهي سپردة بانکی و سپرده های بانکی؛</a:t>
            </a:r>
          </a:p>
          <a:p>
            <a:pPr algn="r" rtl="1" latinLnBrk="1">
              <a:lnSpc>
                <a:spcPct val="150000"/>
              </a:lnSpc>
            </a:pPr>
            <a:r>
              <a:rPr lang="fa-IR" sz="2600" dirty="0">
                <a:cs typeface="B Nazanin" panose="00000400000000000000" pitchFamily="2" charset="-78"/>
              </a:rPr>
              <a:t>گواهی سپرده کالایی پذيرفته شده نزد يكي از بورس ها.</a:t>
            </a:r>
          </a:p>
        </p:txBody>
      </p:sp>
      <p:sp>
        <p:nvSpPr>
          <p:cNvPr id="2" name="Footer Placeholder 1"/>
          <p:cNvSpPr>
            <a:spLocks noGrp="1"/>
          </p:cNvSpPr>
          <p:nvPr>
            <p:ph type="ftr" sz="quarter" idx="11"/>
          </p:nvPr>
        </p:nvSpPr>
        <p:spPr/>
        <p:txBody>
          <a:bodyPr/>
          <a:lstStyle/>
          <a:p>
            <a:fld id="{A0D2560F-0693-4D0E-AD4A-F3FD3903BF66}" type="slidenum">
              <a:rPr lang="en-US" smtClean="0">
                <a:cs typeface="B Nazanin" panose="00000400000000000000" pitchFamily="2" charset="-78"/>
              </a:rPr>
              <a:pPr/>
              <a:t>5</a:t>
            </a:fld>
            <a:endParaRPr lang="en-US" dirty="0"/>
          </a:p>
        </p:txBody>
      </p:sp>
    </p:spTree>
  </p:cSld>
  <p:clrMapOvr>
    <a:masterClrMapping/>
  </p:clrMapOvr>
  <p:transition>
    <p:strips dir="l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848" y="1328476"/>
            <a:ext cx="10515600" cy="4351338"/>
          </a:xfrm>
        </p:spPr>
        <p:txBody>
          <a:bodyPr>
            <a:normAutofit fontScale="92500" lnSpcReduction="10000"/>
          </a:bodyPr>
          <a:lstStyle/>
          <a:p>
            <a:pPr marL="0" indent="0" rtl="1">
              <a:buNone/>
            </a:pPr>
            <a:r>
              <a:rPr lang="fa-IR" sz="2600" dirty="0">
                <a:cs typeface="B Nazanin" panose="00000400000000000000" pitchFamily="2" charset="-78"/>
              </a:rPr>
              <a:t> </a:t>
            </a:r>
            <a:endParaRPr lang="en-US" sz="2600" dirty="0">
              <a:cs typeface="B Nazanin" panose="00000400000000000000" pitchFamily="2" charset="-78"/>
            </a:endParaRPr>
          </a:p>
          <a:p>
            <a:pPr marL="342900" lvl="0" indent="-342900" algn="r" rtl="1">
              <a:lnSpc>
                <a:spcPct val="107000"/>
              </a:lnSpc>
              <a:spcAft>
                <a:spcPts val="800"/>
              </a:spcAft>
              <a:buFont typeface="Courier New" panose="02070309020205020404" pitchFamily="49" charset="0"/>
              <a:buChar char="o"/>
            </a:pPr>
            <a:r>
              <a:rPr lang="fa-IR" sz="1800" kern="1200" dirty="0">
                <a:effectLst/>
                <a:latin typeface="Calibri" panose="020F0502020204030204" pitchFamily="34" charset="0"/>
                <a:ea typeface="Calibri" panose="020F0502020204030204" pitchFamily="34" charset="0"/>
                <a:cs typeface="B Nazanin" panose="00000400000000000000" pitchFamily="2" charset="-78"/>
              </a:rPr>
              <a:t>قانون بازار اوراق بهادار جمهوری اسلامی ایران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Courier New" panose="02070309020205020404" pitchFamily="49" charset="0"/>
              <a:buChar char="o"/>
            </a:pPr>
            <a:r>
              <a:rPr lang="fa-IR" sz="1800" kern="1200" dirty="0">
                <a:effectLst/>
                <a:latin typeface="Calibri" panose="020F0502020204030204" pitchFamily="34" charset="0"/>
                <a:ea typeface="Calibri" panose="020F0502020204030204" pitchFamily="34" charset="0"/>
                <a:cs typeface="B Nazanin" panose="00000400000000000000" pitchFamily="2" charset="-78"/>
              </a:rPr>
              <a:t>قانون توسعه ابزارها و نهادهای مالی جدید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Courier New" panose="02070309020205020404" pitchFamily="49" charset="0"/>
              <a:buChar char="o"/>
            </a:pPr>
            <a:r>
              <a:rPr lang="fa-IR" sz="1800" kern="1200" dirty="0">
                <a:effectLst/>
                <a:latin typeface="Calibri" panose="020F0502020204030204" pitchFamily="34" charset="0"/>
                <a:ea typeface="Calibri" panose="020F0502020204030204" pitchFamily="34" charset="0"/>
                <a:cs typeface="B Nazanin" panose="00000400000000000000" pitchFamily="2" charset="-78"/>
              </a:rPr>
              <a:t>قانون مبارزه با پولشویی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Courier New" panose="02070309020205020404" pitchFamily="49" charset="0"/>
              <a:buChar char="o"/>
            </a:pPr>
            <a:r>
              <a:rPr lang="fa-IR" sz="1800" kern="1200" dirty="0">
                <a:effectLst/>
                <a:latin typeface="Calibri" panose="020F0502020204030204" pitchFamily="34" charset="0"/>
                <a:ea typeface="Calibri" panose="020F0502020204030204" pitchFamily="34" charset="0"/>
                <a:cs typeface="B Nazanin" panose="00000400000000000000" pitchFamily="2" charset="-78"/>
              </a:rPr>
              <a:t>قانون احکام دائمی برنامه های توسعه کشور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Courier New" panose="02070309020205020404" pitchFamily="49" charset="0"/>
              <a:buChar char="o"/>
            </a:pPr>
            <a:r>
              <a:rPr lang="fa-IR" sz="1800" kern="1200" dirty="0">
                <a:effectLst/>
                <a:latin typeface="Calibri" panose="020F0502020204030204" pitchFamily="34" charset="0"/>
                <a:ea typeface="Calibri" panose="020F0502020204030204" pitchFamily="34" charset="0"/>
                <a:cs typeface="B Nazanin" panose="00000400000000000000" pitchFamily="2" charset="-78"/>
              </a:rPr>
              <a:t>قوانین بودجه سالانه حسب موضوع</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Courier New" panose="02070309020205020404" pitchFamily="49" charset="0"/>
              <a:buChar char="o"/>
            </a:pPr>
            <a:r>
              <a:rPr lang="fa-IR" sz="1800" kern="1200" dirty="0">
                <a:effectLst/>
                <a:latin typeface="Calibri" panose="020F0502020204030204" pitchFamily="34" charset="0"/>
                <a:ea typeface="Calibri" panose="020F0502020204030204" pitchFamily="34" charset="0"/>
                <a:cs typeface="B Nazanin" panose="00000400000000000000" pitchFamily="2" charset="-78"/>
              </a:rPr>
              <a:t>قوانین برنامه پنجساله توسعه اقتصادی، اجتماعی و فرهنگی کشور حسب موضوع</a:t>
            </a:r>
          </a:p>
          <a:p>
            <a:pPr marL="342900" lvl="0" indent="-342900" algn="r" rtl="1">
              <a:lnSpc>
                <a:spcPct val="107000"/>
              </a:lnSpc>
              <a:spcAft>
                <a:spcPts val="800"/>
              </a:spcAft>
              <a:buFont typeface="Courier New" panose="02070309020205020404" pitchFamily="49" charset="0"/>
              <a:buChar char="o"/>
            </a:pPr>
            <a:r>
              <a:rPr lang="fa-IR" sz="1800" dirty="0">
                <a:latin typeface="Calibri" panose="020F0502020204030204" pitchFamily="34" charset="0"/>
                <a:ea typeface="Calibri" panose="020F0502020204030204" pitchFamily="34" charset="0"/>
                <a:cs typeface="B Nazanin" panose="00000400000000000000" pitchFamily="2" charset="-78"/>
              </a:rPr>
              <a:t>مقررات مصوب سازمان بورس یا شورای عالی بورس و اوراق بهادار در قالب دستورالعمل یا ابلاغیه </a:t>
            </a:r>
          </a:p>
          <a:p>
            <a:pPr marL="342900" lvl="0" indent="-342900" algn="r" rtl="1">
              <a:lnSpc>
                <a:spcPct val="107000"/>
              </a:lnSpc>
              <a:spcAft>
                <a:spcPts val="800"/>
              </a:spcAft>
              <a:buFont typeface="Courier New" panose="02070309020205020404" pitchFamily="49" charset="0"/>
              <a:buChar char="o"/>
            </a:pPr>
            <a:r>
              <a:rPr lang="fa-IR" sz="1800" dirty="0">
                <a:effectLst/>
                <a:latin typeface="Calibri" panose="020F0502020204030204" pitchFamily="34" charset="0"/>
                <a:ea typeface="Calibri" panose="020F0502020204030204" pitchFamily="34" charset="0"/>
                <a:cs typeface="B Nazanin" panose="00000400000000000000" pitchFamily="2" charset="-78"/>
              </a:rPr>
              <a:t>اساسنامه و امیدنامه صندوق 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5" name="Title 4"/>
          <p:cNvSpPr>
            <a:spLocks noGrp="1"/>
          </p:cNvSpPr>
          <p:nvPr>
            <p:ph type="title"/>
          </p:nvPr>
        </p:nvSpPr>
        <p:spPr/>
        <p:txBody>
          <a:bodyPr vert="horz" lIns="91440" tIns="45720" rIns="91440" bIns="45720" rtlCol="0" anchor="ctr">
            <a:normAutofit/>
          </a:bodyPr>
          <a:lstStyle/>
          <a:p>
            <a:pPr algn="ctr"/>
            <a:r>
              <a:rPr lang="fa-IR" sz="3200" b="1" dirty="0">
                <a:solidFill>
                  <a:schemeClr val="accent1">
                    <a:lumMod val="50000"/>
                  </a:schemeClr>
                </a:solidFill>
                <a:latin typeface="+mn-lt"/>
                <a:ea typeface="+mn-ea"/>
                <a:cs typeface="B Mitra" pitchFamily="2" charset="-78"/>
              </a:rPr>
              <a:t>قوانین و مقررات حاکم بر تاسیس و فعالیت صندوق ها</a:t>
            </a:r>
            <a:r>
              <a:rPr lang="en-US" sz="3200" b="1" dirty="0">
                <a:solidFill>
                  <a:schemeClr val="accent1">
                    <a:lumMod val="50000"/>
                  </a:schemeClr>
                </a:solidFill>
                <a:latin typeface="+mn-lt"/>
                <a:ea typeface="+mn-ea"/>
                <a:cs typeface="B Mitra" pitchFamily="2" charset="-78"/>
              </a:rPr>
              <a:t/>
            </a:r>
            <a:br>
              <a:rPr lang="en-US" sz="3200" b="1" dirty="0">
                <a:solidFill>
                  <a:schemeClr val="accent1">
                    <a:lumMod val="50000"/>
                  </a:schemeClr>
                </a:solidFill>
                <a:latin typeface="+mn-lt"/>
                <a:ea typeface="+mn-ea"/>
                <a:cs typeface="B Mitra" pitchFamily="2" charset="-78"/>
              </a:rPr>
            </a:br>
            <a:endParaRPr lang="en-US" sz="3200" b="1" dirty="0">
              <a:solidFill>
                <a:schemeClr val="accent1">
                  <a:lumMod val="50000"/>
                </a:schemeClr>
              </a:solidFill>
              <a:latin typeface="+mn-lt"/>
              <a:ea typeface="+mn-ea"/>
              <a:cs typeface="B Mitra" pitchFamily="2" charset="-78"/>
            </a:endParaRP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03798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617716" y="155938"/>
            <a:ext cx="7330282" cy="563563"/>
          </a:xfrm>
        </p:spPr>
        <p:txBody>
          <a:bodyPr vert="horz" lIns="91440" tIns="45720" rIns="91440" bIns="45720" rtlCol="0" anchor="ctr">
            <a:normAutofit fontScale="90000"/>
          </a:bodyPr>
          <a:lstStyle/>
          <a:p>
            <a:pPr algn="ctr"/>
            <a:r>
              <a:rPr lang="fa-IR" sz="3200" b="1" dirty="0">
                <a:solidFill>
                  <a:schemeClr val="accent1">
                    <a:lumMod val="50000"/>
                  </a:schemeClr>
                </a:solidFill>
                <a:latin typeface="+mn-lt"/>
                <a:ea typeface="+mn-ea"/>
                <a:cs typeface="B Mitra" pitchFamily="2" charset="-78"/>
              </a:rPr>
              <a:t>مراحل تأسیس و فعالیت صندوق های سـرمایه گـذاری</a:t>
            </a:r>
            <a:endParaRPr lang="en-US" sz="3200" b="1" dirty="0">
              <a:solidFill>
                <a:schemeClr val="accent1">
                  <a:lumMod val="50000"/>
                </a:schemeClr>
              </a:solidFill>
              <a:latin typeface="+mn-lt"/>
              <a:ea typeface="+mn-ea"/>
              <a:cs typeface="B Mitra" pitchFamily="2" charset="-78"/>
            </a:endParaRPr>
          </a:p>
        </p:txBody>
      </p:sp>
      <p:sp>
        <p:nvSpPr>
          <p:cNvPr id="37" name="Slide Number Placeholder 5"/>
          <p:cNvSpPr txBox="1">
            <a:spLocks/>
          </p:cNvSpPr>
          <p:nvPr/>
        </p:nvSpPr>
        <p:spPr>
          <a:xfrm>
            <a:off x="6096000" y="6309321"/>
            <a:ext cx="936104" cy="365125"/>
          </a:xfrm>
          <a:prstGeom prst="rect">
            <a:avLst/>
          </a:prstGeom>
        </p:spPr>
        <p:txBody>
          <a:bodyPr vert="horz" lIns="0" tIns="0" rIns="0" bIns="0" anchor="b"/>
          <a:lstStyle/>
          <a:p>
            <a:pPr algn="ctr">
              <a:defRPr/>
            </a:pPr>
            <a:endParaRPr lang="fa-IR" sz="1200" b="1" dirty="0">
              <a:solidFill>
                <a:srgbClr val="C00000"/>
              </a:solidFill>
            </a:endParaRPr>
          </a:p>
          <a:p>
            <a:pPr algn="ctr" rtl="1">
              <a:defRPr/>
            </a:pPr>
            <a:r>
              <a:rPr lang="fa-IR" sz="1200" b="1" dirty="0">
                <a:solidFill>
                  <a:srgbClr val="C00000"/>
                </a:solidFill>
              </a:rPr>
              <a:t>4</a:t>
            </a:r>
          </a:p>
        </p:txBody>
      </p:sp>
      <p:sp>
        <p:nvSpPr>
          <p:cNvPr id="9" name="Footer Placeholder 8"/>
          <p:cNvSpPr>
            <a:spLocks noGrp="1"/>
          </p:cNvSpPr>
          <p:nvPr>
            <p:ph type="ftr" sz="quarter" idx="11"/>
          </p:nvPr>
        </p:nvSpPr>
        <p:spPr/>
        <p:txBody>
          <a:bodyPr/>
          <a:lstStyle/>
          <a:p>
            <a:endParaRPr lang="en-US"/>
          </a:p>
        </p:txBody>
      </p:sp>
      <p:sp>
        <p:nvSpPr>
          <p:cNvPr id="10" name="Content Placeholder 1">
            <a:extLst>
              <a:ext uri="{FF2B5EF4-FFF2-40B4-BE49-F238E27FC236}">
                <a16:creationId xmlns:a16="http://schemas.microsoft.com/office/drawing/2014/main" id="{9DB39152-3944-0060-0873-18B0164D1585}"/>
              </a:ext>
            </a:extLst>
          </p:cNvPr>
          <p:cNvSpPr>
            <a:spLocks noGrp="1"/>
          </p:cNvSpPr>
          <p:nvPr>
            <p:ph idx="1"/>
          </p:nvPr>
        </p:nvSpPr>
        <p:spPr>
          <a:xfrm>
            <a:off x="1607127" y="1315228"/>
            <a:ext cx="8109528" cy="4351338"/>
          </a:xfrm>
        </p:spPr>
        <p:txBody>
          <a:bodyPr>
            <a:normAutofit/>
          </a:bodyPr>
          <a:lstStyle/>
          <a:p>
            <a:pPr marL="0" indent="0" rtl="1">
              <a:buNone/>
            </a:pPr>
            <a:r>
              <a:rPr lang="fa-IR" sz="2000" dirty="0">
                <a:cs typeface="B Nazanin" panose="00000400000000000000" pitchFamily="2" charset="-78"/>
              </a:rPr>
              <a:t> </a:t>
            </a:r>
            <a:endParaRPr lang="en-US" sz="2000" dirty="0">
              <a:cs typeface="B Nazanin" panose="00000400000000000000" pitchFamily="2" charset="-78"/>
            </a:endParaRPr>
          </a:p>
          <a:p>
            <a:pPr marL="342900" lvl="0" indent="-342900" algn="r" rtl="1">
              <a:lnSpc>
                <a:spcPct val="107000"/>
              </a:lnSpc>
              <a:spcAft>
                <a:spcPts val="800"/>
              </a:spcAft>
              <a:buFont typeface="Courier New" panose="02070309020205020404" pitchFamily="49" charset="0"/>
              <a:buChar char="o"/>
            </a:pPr>
            <a:r>
              <a:rPr lang="fa-IR" sz="2000" kern="1200" dirty="0">
                <a:effectLst/>
                <a:latin typeface="Calibri" panose="020F0502020204030204" pitchFamily="34" charset="0"/>
                <a:ea typeface="Calibri" panose="020F0502020204030204" pitchFamily="34" charset="0"/>
                <a:cs typeface="B Nazanin" panose="00000400000000000000" pitchFamily="2" charset="-78"/>
              </a:rPr>
              <a:t>صدور موافقت اصولی</a:t>
            </a:r>
          </a:p>
          <a:p>
            <a:pPr marL="342900" lvl="0" indent="-342900" algn="r" rtl="1">
              <a:lnSpc>
                <a:spcPct val="107000"/>
              </a:lnSpc>
              <a:spcAft>
                <a:spcPts val="800"/>
              </a:spcAft>
              <a:buFont typeface="Courier New" panose="02070309020205020404" pitchFamily="49" charset="0"/>
              <a:buChar char="o"/>
            </a:pPr>
            <a:r>
              <a:rPr lang="fa-IR" sz="2000" dirty="0">
                <a:effectLst/>
                <a:latin typeface="Calibri" panose="020F0502020204030204" pitchFamily="34" charset="0"/>
                <a:ea typeface="Calibri" panose="020F0502020204030204" pitchFamily="34" charset="0"/>
                <a:cs typeface="B Nazanin" panose="00000400000000000000" pitchFamily="2" charset="-78"/>
              </a:rPr>
              <a:t>برگزاری مجمع موسس و تکمیل حداقل سرمایه مربوط به موسسین صندوق</a:t>
            </a:r>
          </a:p>
          <a:p>
            <a:pPr marL="342900" lvl="0" indent="-342900" algn="r" rtl="1">
              <a:lnSpc>
                <a:spcPct val="107000"/>
              </a:lnSpc>
              <a:spcAft>
                <a:spcPts val="800"/>
              </a:spcAft>
              <a:buFont typeface="Courier New" panose="02070309020205020404" pitchFamily="49" charset="0"/>
              <a:buChar char="o"/>
            </a:pPr>
            <a:r>
              <a:rPr lang="fa-IR" sz="2000" dirty="0">
                <a:latin typeface="Calibri" panose="020F0502020204030204" pitchFamily="34" charset="0"/>
                <a:ea typeface="Calibri" panose="020F0502020204030204" pitchFamily="34" charset="0"/>
                <a:cs typeface="B Nazanin" panose="00000400000000000000" pitchFamily="2" charset="-78"/>
              </a:rPr>
              <a:t>صدور مجوز تأسیس و ثبت صندوق نزد مرجع ثبت شرکتها</a:t>
            </a:r>
          </a:p>
          <a:p>
            <a:pPr marL="342900" lvl="0" indent="-342900" algn="r" rtl="1">
              <a:lnSpc>
                <a:spcPct val="107000"/>
              </a:lnSpc>
              <a:spcAft>
                <a:spcPts val="800"/>
              </a:spcAft>
              <a:buFont typeface="Courier New" panose="02070309020205020404" pitchFamily="49" charset="0"/>
              <a:buChar char="o"/>
            </a:pPr>
            <a:r>
              <a:rPr lang="fa-IR" sz="2000" dirty="0">
                <a:latin typeface="Calibri" panose="020F0502020204030204" pitchFamily="34" charset="0"/>
                <a:ea typeface="Calibri" panose="020F0502020204030204" pitchFamily="34" charset="0"/>
                <a:cs typeface="B Nazanin" panose="00000400000000000000" pitchFamily="2" charset="-78"/>
              </a:rPr>
              <a:t>ثبت صندوق به عنوان نهاد مالی نزد سازمان</a:t>
            </a:r>
          </a:p>
          <a:p>
            <a:pPr marL="342900" lvl="0" indent="-342900" algn="r" rtl="1">
              <a:lnSpc>
                <a:spcPct val="107000"/>
              </a:lnSpc>
              <a:spcAft>
                <a:spcPts val="800"/>
              </a:spcAft>
              <a:buFont typeface="Courier New" panose="02070309020205020404" pitchFamily="49" charset="0"/>
              <a:buChar char="o"/>
            </a:pPr>
            <a:r>
              <a:rPr lang="fa-IR" sz="2000" dirty="0">
                <a:latin typeface="Calibri" panose="020F0502020204030204" pitchFamily="34" charset="0"/>
                <a:ea typeface="Calibri" panose="020F0502020204030204" pitchFamily="34" charset="0"/>
                <a:cs typeface="B Nazanin" panose="00000400000000000000" pitchFamily="2" charset="-78"/>
              </a:rPr>
              <a:t>صدورمجوز پذیره نویسی و تکمیل فرآیند مربوطه</a:t>
            </a:r>
          </a:p>
          <a:p>
            <a:pPr marL="342900" lvl="0" indent="-342900" algn="r" rtl="1">
              <a:lnSpc>
                <a:spcPct val="107000"/>
              </a:lnSpc>
              <a:spcAft>
                <a:spcPts val="800"/>
              </a:spcAft>
              <a:buFont typeface="Courier New" panose="02070309020205020404" pitchFamily="49" charset="0"/>
              <a:buChar char="o"/>
            </a:pPr>
            <a:r>
              <a:rPr lang="fa-IR" sz="2000" dirty="0">
                <a:latin typeface="Calibri" panose="020F0502020204030204" pitchFamily="34" charset="0"/>
                <a:ea typeface="Calibri" panose="020F0502020204030204" pitchFamily="34" charset="0"/>
                <a:cs typeface="B Nazanin" panose="00000400000000000000" pitchFamily="2" charset="-78"/>
              </a:rPr>
              <a:t>صدور مجوز فعالیت</a:t>
            </a:r>
          </a:p>
          <a:p>
            <a:pPr marL="342900" lvl="0" indent="-342900" algn="r" rtl="1">
              <a:lnSpc>
                <a:spcPct val="107000"/>
              </a:lnSpc>
              <a:spcAft>
                <a:spcPts val="80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663498568"/>
      </p:ext>
    </p:extLst>
  </p:cSld>
  <p:clrMapOvr>
    <a:masterClrMapping/>
  </p:clrMapOvr>
  <p:transition>
    <p:split orient="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62470" y="1"/>
            <a:ext cx="8565978" cy="823017"/>
          </a:xfrm>
          <a:prstGeom prst="rect">
            <a:avLst/>
          </a:prstGeom>
        </p:spPr>
        <p:txBody>
          <a:bodyPr vert="horz" lIns="91440" tIns="45720" rIns="91440" bIns="45720" rtlCol="0" anchor="ctr">
            <a:normAutofit fontScale="92500" lnSpcReduction="10000"/>
          </a:bodyPr>
          <a:lstStyle>
            <a:lvl1pPr algn="ctr">
              <a:lnSpc>
                <a:spcPct val="90000"/>
              </a:lnSpc>
              <a:spcBef>
                <a:spcPct val="0"/>
              </a:spcBef>
              <a:buNone/>
              <a:defRPr sz="3200" b="1">
                <a:solidFill>
                  <a:schemeClr val="accent1">
                    <a:lumMod val="50000"/>
                  </a:schemeClr>
                </a:solidFill>
                <a:cs typeface="B Mitra" pitchFamily="2" charset="-78"/>
              </a:defRPr>
            </a:lvl1pPr>
          </a:lstStyle>
          <a:p>
            <a:r>
              <a:rPr lang="en-US" dirty="0"/>
              <a:t/>
            </a:r>
            <a:br>
              <a:rPr lang="en-US" dirty="0"/>
            </a:br>
            <a:r>
              <a:rPr lang="fa-IR" altLang="ko-KR" dirty="0"/>
              <a:t>تارنمای صندوق سرمایه گذاری</a:t>
            </a:r>
            <a:endParaRPr lang="en-US" altLang="ko-KR" dirty="0"/>
          </a:p>
        </p:txBody>
      </p:sp>
      <p:sp>
        <p:nvSpPr>
          <p:cNvPr id="8" name="Slide Number Placeholder 5"/>
          <p:cNvSpPr txBox="1">
            <a:spLocks/>
          </p:cNvSpPr>
          <p:nvPr/>
        </p:nvSpPr>
        <p:spPr>
          <a:xfrm>
            <a:off x="6096000" y="6442053"/>
            <a:ext cx="936104" cy="365125"/>
          </a:xfrm>
          <a:prstGeom prst="rect">
            <a:avLst/>
          </a:prstGeom>
        </p:spPr>
        <p:txBody>
          <a:bodyPr vert="horz" lIns="0" tIns="0" rIns="0" bIns="0" anchor="b"/>
          <a:lstStyle/>
          <a:p>
            <a:pPr algn="ctr" rtl="1">
              <a:defRPr/>
            </a:pPr>
            <a:r>
              <a:rPr lang="fa-IR" sz="1200" b="1" dirty="0">
                <a:solidFill>
                  <a:srgbClr val="C00000"/>
                </a:solidFill>
              </a:rPr>
              <a:t>14</a:t>
            </a:r>
          </a:p>
        </p:txBody>
      </p:sp>
      <p:sp>
        <p:nvSpPr>
          <p:cNvPr id="2" name="Footer Placeholder 1"/>
          <p:cNvSpPr>
            <a:spLocks noGrp="1"/>
          </p:cNvSpPr>
          <p:nvPr>
            <p:ph type="ftr" sz="quarter" idx="11"/>
          </p:nvPr>
        </p:nvSpPr>
        <p:spPr/>
        <p:txBody>
          <a:bodyPr/>
          <a:lstStyle/>
          <a:p>
            <a:endParaRPr lang="en-US"/>
          </a:p>
        </p:txBody>
      </p:sp>
      <p:pic>
        <p:nvPicPr>
          <p:cNvPr id="5" name="Picture 4">
            <a:extLst>
              <a:ext uri="{FF2B5EF4-FFF2-40B4-BE49-F238E27FC236}">
                <a16:creationId xmlns:a16="http://schemas.microsoft.com/office/drawing/2014/main" id="{D67058BA-FF0D-6D3D-82D3-D31EC1350CDF}"/>
              </a:ext>
            </a:extLst>
          </p:cNvPr>
          <p:cNvPicPr>
            <a:picLocks noChangeAspect="1"/>
          </p:cNvPicPr>
          <p:nvPr/>
        </p:nvPicPr>
        <p:blipFill>
          <a:blip r:embed="rId2"/>
          <a:stretch>
            <a:fillRect/>
          </a:stretch>
        </p:blipFill>
        <p:spPr>
          <a:xfrm>
            <a:off x="798017" y="908722"/>
            <a:ext cx="9739777" cy="5676437"/>
          </a:xfrm>
          <a:prstGeom prst="rect">
            <a:avLst/>
          </a:prstGeom>
        </p:spPr>
      </p:pic>
    </p:spTree>
    <p:extLst>
      <p:ext uri="{BB962C8B-B14F-4D97-AF65-F5344CB8AC3E}">
        <p14:creationId xmlns:p14="http://schemas.microsoft.com/office/powerpoint/2010/main" val="858422697"/>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flipH="1">
            <a:off x="2639616" y="1124748"/>
            <a:ext cx="7200000" cy="1016471"/>
            <a:chOff x="1536" y="1899"/>
            <a:chExt cx="2829" cy="288"/>
          </a:xfrm>
        </p:grpSpPr>
        <p:sp>
          <p:nvSpPr>
            <p:cNvPr id="30"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l" rtl="0">
                <a:defRPr/>
              </a:pPr>
              <a:endParaRPr lang="fa-IR">
                <a:cs typeface="B Nazanin" pitchFamily="2" charset="-78"/>
              </a:endParaRPr>
            </a:p>
          </p:txBody>
        </p:sp>
        <p:sp>
          <p:nvSpPr>
            <p:cNvPr id="32" name="Text Box 7"/>
            <p:cNvSpPr txBox="1">
              <a:spLocks noChangeArrowheads="1"/>
            </p:cNvSpPr>
            <p:nvPr/>
          </p:nvSpPr>
          <p:spPr bwMode="gray">
            <a:xfrm>
              <a:off x="1577" y="1916"/>
              <a:ext cx="2788" cy="235"/>
            </a:xfrm>
            <a:prstGeom prst="rect">
              <a:avLst/>
            </a:prstGeom>
            <a:noFill/>
            <a:ln w="9525" algn="ctr">
              <a:noFill/>
              <a:miter lim="800000"/>
              <a:headEnd/>
              <a:tailEnd/>
            </a:ln>
            <a:effectLst/>
          </p:spPr>
          <p:txBody>
            <a:bodyPr wrap="square">
              <a:spAutoFit/>
            </a:bodyPr>
            <a:lstStyle/>
            <a:p>
              <a:pPr algn="r" rtl="1" eaLnBrk="0" hangingPunct="0">
                <a:defRPr/>
              </a:pPr>
              <a:r>
                <a:rPr lang="fa-IR" sz="2400" dirty="0">
                  <a:solidFill>
                    <a:schemeClr val="tx2"/>
                  </a:solidFill>
                  <a:latin typeface="+mj-lt"/>
                  <a:ea typeface="+mj-ea"/>
                  <a:cs typeface="B Mitra" pitchFamily="2" charset="-78"/>
                </a:rPr>
                <a:t>ریسک مرتبط به واسطۀ نبود اطمینان نسبت به تصمیمات و عملکرد مطلوب مدیریت صندوق یا نبود اطمینان نسبت به باقی ماندن مدیر در صندوق؛</a:t>
              </a:r>
              <a:endParaRPr lang="en-US" sz="2400" dirty="0">
                <a:solidFill>
                  <a:schemeClr val="tx2"/>
                </a:solidFill>
                <a:latin typeface="+mj-lt"/>
                <a:ea typeface="+mj-ea"/>
                <a:cs typeface="B Mitra" pitchFamily="2" charset="-78"/>
              </a:endParaRPr>
            </a:p>
          </p:txBody>
        </p:sp>
      </p:grpSp>
      <p:grpSp>
        <p:nvGrpSpPr>
          <p:cNvPr id="3" name="Group 9"/>
          <p:cNvGrpSpPr>
            <a:grpSpLocks/>
          </p:cNvGrpSpPr>
          <p:nvPr/>
        </p:nvGrpSpPr>
        <p:grpSpPr bwMode="auto">
          <a:xfrm flipH="1">
            <a:off x="2859036" y="2204865"/>
            <a:ext cx="6980581" cy="996923"/>
            <a:chOff x="1536" y="1917"/>
            <a:chExt cx="2736" cy="288"/>
          </a:xfrm>
        </p:grpSpPr>
        <p:sp>
          <p:nvSpPr>
            <p:cNvPr id="35" name="AutoShape 10"/>
            <p:cNvSpPr>
              <a:spLocks noChangeArrowheads="1"/>
            </p:cNvSpPr>
            <p:nvPr/>
          </p:nvSpPr>
          <p:spPr bwMode="gray">
            <a:xfrm>
              <a:off x="1536" y="1917"/>
              <a:ext cx="2736"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l" rtl="0">
                <a:defRPr/>
              </a:pPr>
              <a:endParaRPr lang="fa-IR">
                <a:cs typeface="B Nazanin" pitchFamily="2" charset="-78"/>
              </a:endParaRPr>
            </a:p>
          </p:txBody>
        </p:sp>
        <p:sp>
          <p:nvSpPr>
            <p:cNvPr id="37" name="Text Box 12"/>
            <p:cNvSpPr txBox="1">
              <a:spLocks noChangeArrowheads="1"/>
            </p:cNvSpPr>
            <p:nvPr/>
          </p:nvSpPr>
          <p:spPr bwMode="gray">
            <a:xfrm>
              <a:off x="1536" y="1979"/>
              <a:ext cx="2623" cy="133"/>
            </a:xfrm>
            <a:prstGeom prst="rect">
              <a:avLst/>
            </a:prstGeom>
            <a:noFill/>
            <a:ln w="9525" algn="ctr">
              <a:noFill/>
              <a:miter lim="800000"/>
              <a:headEnd/>
              <a:tailEnd/>
            </a:ln>
            <a:effectLst/>
          </p:spPr>
          <p:txBody>
            <a:bodyPr wrap="square">
              <a:spAutoFit/>
            </a:bodyPr>
            <a:lstStyle/>
            <a:p>
              <a:pPr algn="ctr" rtl="1" eaLnBrk="0" hangingPunct="0">
                <a:defRPr/>
              </a:pPr>
              <a:r>
                <a:rPr lang="fa-IR" sz="2400" dirty="0">
                  <a:solidFill>
                    <a:schemeClr val="tx2"/>
                  </a:solidFill>
                  <a:cs typeface="B Mitra" pitchFamily="2" charset="-78"/>
                </a:rPr>
                <a:t>هزینه های ادارۀ صندوق سرمایه گذاری(شامل انواع کارمزد ارکان صندوق)؛</a:t>
              </a:r>
              <a:endParaRPr lang="en-US" sz="2400" dirty="0">
                <a:solidFill>
                  <a:schemeClr val="tx2"/>
                </a:solidFill>
                <a:cs typeface="B Mitra" pitchFamily="2" charset="-78"/>
              </a:endParaRPr>
            </a:p>
          </p:txBody>
        </p:sp>
      </p:grpSp>
      <p:grpSp>
        <p:nvGrpSpPr>
          <p:cNvPr id="4" name="Group 14"/>
          <p:cNvGrpSpPr>
            <a:grpSpLocks/>
          </p:cNvGrpSpPr>
          <p:nvPr/>
        </p:nvGrpSpPr>
        <p:grpSpPr bwMode="auto">
          <a:xfrm flipH="1">
            <a:off x="2711055" y="3285104"/>
            <a:ext cx="7200000" cy="1080000"/>
            <a:chOff x="1536" y="1899"/>
            <a:chExt cx="3348" cy="405"/>
          </a:xfrm>
        </p:grpSpPr>
        <p:sp>
          <p:nvSpPr>
            <p:cNvPr id="40" name="AutoShape 15"/>
            <p:cNvSpPr>
              <a:spLocks noChangeArrowheads="1"/>
            </p:cNvSpPr>
            <p:nvPr/>
          </p:nvSpPr>
          <p:spPr bwMode="gray">
            <a:xfrm>
              <a:off x="1536" y="1899"/>
              <a:ext cx="3348" cy="405"/>
            </a:xfrm>
            <a:prstGeom prst="roundRect">
              <a:avLst>
                <a:gd name="adj" fmla="val 16667"/>
              </a:avLst>
            </a:prstGeom>
            <a:gradFill rotWithShape="1">
              <a:gsLst>
                <a:gs pos="0">
                  <a:schemeClr val="tx2">
                    <a:gamma/>
                    <a:tint val="21176"/>
                    <a:invGamma/>
                  </a:schemeClr>
                </a:gs>
                <a:gs pos="100000">
                  <a:schemeClr val="tx2"/>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l" rtl="0">
                <a:defRPr/>
              </a:pPr>
              <a:endParaRPr lang="fa-IR">
                <a:cs typeface="B Nazanin" pitchFamily="2" charset="-78"/>
              </a:endParaRPr>
            </a:p>
          </p:txBody>
        </p:sp>
        <p:sp>
          <p:nvSpPr>
            <p:cNvPr id="42" name="Text Box 17"/>
            <p:cNvSpPr txBox="1">
              <a:spLocks noChangeArrowheads="1"/>
            </p:cNvSpPr>
            <p:nvPr/>
          </p:nvSpPr>
          <p:spPr bwMode="gray">
            <a:xfrm>
              <a:off x="1561" y="1980"/>
              <a:ext cx="2854" cy="173"/>
            </a:xfrm>
            <a:prstGeom prst="rect">
              <a:avLst/>
            </a:prstGeom>
            <a:noFill/>
            <a:ln w="9525" algn="ctr">
              <a:noFill/>
              <a:miter lim="800000"/>
              <a:headEnd/>
              <a:tailEnd/>
            </a:ln>
            <a:effectLst/>
          </p:spPr>
          <p:txBody>
            <a:bodyPr wrap="square">
              <a:spAutoFit/>
            </a:bodyPr>
            <a:lstStyle/>
            <a:p>
              <a:pPr algn="ctr" eaLnBrk="0" hangingPunct="0">
                <a:defRPr/>
              </a:pPr>
              <a:r>
                <a:rPr lang="fa-IR" sz="2400" dirty="0">
                  <a:solidFill>
                    <a:schemeClr val="bg1"/>
                  </a:solidFill>
                  <a:cs typeface="B Mitra" pitchFamily="2" charset="-78"/>
                </a:rPr>
                <a:t>هزینه های ورود و خروج سرمایه گذاران و محدودیت های احتمالی آن؛</a:t>
              </a:r>
              <a:endParaRPr lang="en-US" sz="2400" dirty="0">
                <a:solidFill>
                  <a:schemeClr val="bg1"/>
                </a:solidFill>
                <a:cs typeface="B Mitra" pitchFamily="2" charset="-78"/>
              </a:endParaRPr>
            </a:p>
          </p:txBody>
        </p:sp>
      </p:grpSp>
      <p:grpSp>
        <p:nvGrpSpPr>
          <p:cNvPr id="5" name="Group 4"/>
          <p:cNvGrpSpPr>
            <a:grpSpLocks/>
          </p:cNvGrpSpPr>
          <p:nvPr/>
        </p:nvGrpSpPr>
        <p:grpSpPr bwMode="auto">
          <a:xfrm flipH="1">
            <a:off x="2711624" y="4437112"/>
            <a:ext cx="7200000" cy="925714"/>
            <a:chOff x="1536" y="1899"/>
            <a:chExt cx="2736" cy="288"/>
          </a:xfrm>
        </p:grpSpPr>
        <p:sp>
          <p:nvSpPr>
            <p:cNvPr id="21"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l" rtl="0">
                <a:defRPr/>
              </a:pPr>
              <a:endParaRPr lang="fa-IR">
                <a:cs typeface="B Nazanin" pitchFamily="2" charset="-78"/>
              </a:endParaRPr>
            </a:p>
          </p:txBody>
        </p:sp>
        <p:sp>
          <p:nvSpPr>
            <p:cNvPr id="25" name="Text Box 7"/>
            <p:cNvSpPr txBox="1">
              <a:spLocks noChangeArrowheads="1"/>
            </p:cNvSpPr>
            <p:nvPr/>
          </p:nvSpPr>
          <p:spPr bwMode="gray">
            <a:xfrm>
              <a:off x="1590" y="1957"/>
              <a:ext cx="1930" cy="144"/>
            </a:xfrm>
            <a:prstGeom prst="rect">
              <a:avLst/>
            </a:prstGeom>
            <a:noFill/>
            <a:ln w="9525" algn="ctr">
              <a:noFill/>
              <a:miter lim="800000"/>
              <a:headEnd/>
              <a:tailEnd/>
            </a:ln>
            <a:effectLst/>
          </p:spPr>
          <p:txBody>
            <a:bodyPr wrap="square">
              <a:spAutoFit/>
            </a:bodyPr>
            <a:lstStyle/>
            <a:p>
              <a:pPr algn="ctr" eaLnBrk="0" hangingPunct="0">
                <a:defRPr/>
              </a:pPr>
              <a:r>
                <a:rPr lang="fa-IR" sz="2400" dirty="0">
                  <a:solidFill>
                    <a:schemeClr val="tx2"/>
                  </a:solidFill>
                  <a:cs typeface="B Mitra" pitchFamily="2" charset="-78"/>
                </a:rPr>
                <a:t>حقوق متفاوت سرمایه گذار از تصمیم گیرندگان صندوق؛</a:t>
              </a:r>
              <a:endParaRPr lang="en-US" sz="2400" dirty="0">
                <a:solidFill>
                  <a:schemeClr val="tx2"/>
                </a:solidFill>
                <a:cs typeface="B Mitra" pitchFamily="2" charset="-78"/>
              </a:endParaRPr>
            </a:p>
          </p:txBody>
        </p:sp>
      </p:grpSp>
      <p:sp>
        <p:nvSpPr>
          <p:cNvPr id="28" name="Title 1"/>
          <p:cNvSpPr>
            <a:spLocks noGrp="1"/>
          </p:cNvSpPr>
          <p:nvPr>
            <p:ph type="title"/>
          </p:nvPr>
        </p:nvSpPr>
        <p:spPr>
          <a:xfrm>
            <a:off x="1828800" y="152401"/>
            <a:ext cx="8458200" cy="563563"/>
          </a:xfrm>
        </p:spPr>
        <p:txBody>
          <a:bodyPr vert="horz" lIns="91440" tIns="45720" rIns="91440" bIns="45720" rtlCol="0" anchor="ctr">
            <a:normAutofit/>
          </a:bodyPr>
          <a:lstStyle/>
          <a:p>
            <a:pPr algn="ctr"/>
            <a:r>
              <a:rPr lang="fa-IR" sz="3200" b="1" dirty="0">
                <a:solidFill>
                  <a:schemeClr val="accent1">
                    <a:lumMod val="50000"/>
                  </a:schemeClr>
                </a:solidFill>
                <a:latin typeface="+mn-lt"/>
                <a:ea typeface="+mn-ea"/>
                <a:cs typeface="B Mitra" pitchFamily="2" charset="-78"/>
              </a:rPr>
              <a:t>معایب صندوق های سرمایه گذاری</a:t>
            </a:r>
            <a:endParaRPr lang="en-US" sz="3200" b="1" dirty="0">
              <a:solidFill>
                <a:schemeClr val="accent1">
                  <a:lumMod val="50000"/>
                </a:schemeClr>
              </a:solidFill>
              <a:latin typeface="+mn-lt"/>
              <a:ea typeface="+mn-ea"/>
              <a:cs typeface="B Mitra" pitchFamily="2" charset="-78"/>
            </a:endParaRPr>
          </a:p>
        </p:txBody>
      </p:sp>
      <p:grpSp>
        <p:nvGrpSpPr>
          <p:cNvPr id="16" name="Group 9"/>
          <p:cNvGrpSpPr>
            <a:grpSpLocks/>
          </p:cNvGrpSpPr>
          <p:nvPr/>
        </p:nvGrpSpPr>
        <p:grpSpPr bwMode="auto">
          <a:xfrm flipH="1">
            <a:off x="2711624" y="5445225"/>
            <a:ext cx="7280392" cy="996923"/>
            <a:chOff x="1536" y="1917"/>
            <a:chExt cx="2736" cy="288"/>
          </a:xfrm>
        </p:grpSpPr>
        <p:sp>
          <p:nvSpPr>
            <p:cNvPr id="17" name="AutoShape 10"/>
            <p:cNvSpPr>
              <a:spLocks noChangeArrowheads="1"/>
            </p:cNvSpPr>
            <p:nvPr/>
          </p:nvSpPr>
          <p:spPr bwMode="gray">
            <a:xfrm>
              <a:off x="1536" y="1917"/>
              <a:ext cx="2736"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l" rtl="0">
                <a:defRPr/>
              </a:pPr>
              <a:endParaRPr lang="fa-IR">
                <a:cs typeface="B Nazanin" pitchFamily="2" charset="-78"/>
              </a:endParaRPr>
            </a:p>
          </p:txBody>
        </p:sp>
        <p:sp>
          <p:nvSpPr>
            <p:cNvPr id="18" name="Text Box 12"/>
            <p:cNvSpPr txBox="1">
              <a:spLocks noChangeArrowheads="1"/>
            </p:cNvSpPr>
            <p:nvPr/>
          </p:nvSpPr>
          <p:spPr bwMode="gray">
            <a:xfrm>
              <a:off x="1622" y="1979"/>
              <a:ext cx="2623" cy="133"/>
            </a:xfrm>
            <a:prstGeom prst="rect">
              <a:avLst/>
            </a:prstGeom>
            <a:noFill/>
            <a:ln w="9525" algn="ctr">
              <a:noFill/>
              <a:miter lim="800000"/>
              <a:headEnd/>
              <a:tailEnd/>
            </a:ln>
            <a:effectLst/>
          </p:spPr>
          <p:txBody>
            <a:bodyPr wrap="square">
              <a:spAutoFit/>
            </a:bodyPr>
            <a:lstStyle/>
            <a:p>
              <a:pPr algn="r" rtl="1" eaLnBrk="0" hangingPunct="0">
                <a:defRPr/>
              </a:pPr>
              <a:r>
                <a:rPr lang="fa-IR" sz="2400" dirty="0">
                  <a:solidFill>
                    <a:schemeClr val="tx2"/>
                  </a:solidFill>
                  <a:cs typeface="B Mitra" pitchFamily="2" charset="-78"/>
                </a:rPr>
                <a:t>کارمزد سازی و سایر انحرافات.</a:t>
              </a:r>
              <a:endParaRPr lang="en-US" sz="2400" dirty="0">
                <a:solidFill>
                  <a:schemeClr val="tx2"/>
                </a:solidFill>
                <a:cs typeface="B Mitra" pitchFamily="2" charset="-78"/>
              </a:endParaRPr>
            </a:p>
          </p:txBody>
        </p:sp>
      </p:grpSp>
      <p:sp>
        <p:nvSpPr>
          <p:cNvPr id="6" name="Footer Placeholder 5"/>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5744A9-C477-4FCA-B617-DDAA5CC13DF8}"/>
              </a:ext>
            </a:extLst>
          </p:cNvPr>
          <p:cNvPicPr>
            <a:picLocks noChangeAspect="1"/>
          </p:cNvPicPr>
          <p:nvPr/>
        </p:nvPicPr>
        <p:blipFill rotWithShape="1">
          <a:blip r:embed="rId2">
            <a:extLst>
              <a:ext uri="{28A0092B-C50C-407E-A947-70E740481C1C}">
                <a14:useLocalDpi xmlns:a14="http://schemas.microsoft.com/office/drawing/2010/main" val="0"/>
              </a:ext>
            </a:extLst>
          </a:blip>
          <a:srcRect r="7814"/>
          <a:stretch/>
        </p:blipFill>
        <p:spPr>
          <a:xfrm>
            <a:off x="1" y="0"/>
            <a:ext cx="8752112" cy="6858000"/>
          </a:xfrm>
          <a:prstGeom prst="rect">
            <a:avLst/>
          </a:prstGeom>
        </p:spPr>
      </p:pic>
      <p:sp>
        <p:nvSpPr>
          <p:cNvPr id="4" name="Rectangle 3">
            <a:extLst>
              <a:ext uri="{FF2B5EF4-FFF2-40B4-BE49-F238E27FC236}">
                <a16:creationId xmlns:a16="http://schemas.microsoft.com/office/drawing/2014/main" id="{67BFF94A-47B8-4004-AF26-907EF775396A}"/>
              </a:ext>
            </a:extLst>
          </p:cNvPr>
          <p:cNvSpPr/>
          <p:nvPr/>
        </p:nvSpPr>
        <p:spPr>
          <a:xfrm flipH="1">
            <a:off x="2" y="2"/>
            <a:ext cx="8752111" cy="6857999"/>
          </a:xfrm>
          <a:prstGeom prst="rect">
            <a:avLst/>
          </a:prstGeom>
          <a:gradFill>
            <a:gsLst>
              <a:gs pos="0">
                <a:srgbClr val="134E73">
                  <a:alpha val="82000"/>
                </a:srgbClr>
              </a:gs>
              <a:gs pos="95000">
                <a:srgbClr val="0C314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0" rIns="365760" bIns="182880" rtlCol="0" anchor="b"/>
          <a:lstStyle/>
          <a:p>
            <a:pPr algn="just">
              <a:lnSpc>
                <a:spcPct val="150000"/>
              </a:lnSpc>
              <a:spcBef>
                <a:spcPts val="600"/>
              </a:spcBef>
              <a:spcAft>
                <a:spcPts val="600"/>
              </a:spcAft>
            </a:pPr>
            <a:endParaRPr lang="en-US" sz="1200">
              <a:solidFill>
                <a:schemeClr val="bg1"/>
              </a:solidFill>
              <a:latin typeface="Yekan Bakh FaNum Light" panose="01000504000000020004" pitchFamily="2" charset="-78"/>
              <a:ea typeface="Yekan Bakh FaNum Light" panose="01000504000000020004" pitchFamily="2" charset="-78"/>
              <a:cs typeface="Yekan Bakh FaNum Light" panose="01000504000000020004" pitchFamily="2" charset="-78"/>
            </a:endParaRPr>
          </a:p>
        </p:txBody>
      </p:sp>
      <p:sp>
        <p:nvSpPr>
          <p:cNvPr id="14" name="TextBox 13">
            <a:extLst>
              <a:ext uri="{FF2B5EF4-FFF2-40B4-BE49-F238E27FC236}">
                <a16:creationId xmlns:a16="http://schemas.microsoft.com/office/drawing/2014/main" id="{992A3C83-EA39-4679-B8C6-3B915561E2C2}"/>
              </a:ext>
            </a:extLst>
          </p:cNvPr>
          <p:cNvSpPr txBox="1"/>
          <p:nvPr/>
        </p:nvSpPr>
        <p:spPr>
          <a:xfrm>
            <a:off x="2325279" y="3271683"/>
            <a:ext cx="5524879" cy="769441"/>
          </a:xfrm>
          <a:prstGeom prst="rect">
            <a:avLst/>
          </a:prstGeom>
          <a:noFill/>
        </p:spPr>
        <p:txBody>
          <a:bodyPr wrap="square" rtlCol="0">
            <a:spAutoFit/>
          </a:bodyPr>
          <a:lstStyle/>
          <a:p>
            <a:pPr algn="l" rtl="1"/>
            <a:r>
              <a:rPr lang="fa-IR" sz="4400" b="1" dirty="0">
                <a:solidFill>
                  <a:schemeClr val="bg1"/>
                </a:solidFill>
                <a:latin typeface="Yekan Bakh Heavy" panose="01000504000000020004" pitchFamily="2" charset="-78"/>
                <a:ea typeface="Yekan Bakh Heavy" panose="01000504000000020004" pitchFamily="2" charset="-78"/>
                <a:cs typeface="B Nazanin" panose="00000400000000000000" pitchFamily="2" charset="-78"/>
              </a:rPr>
              <a:t>باتشکر از توجه شما</a:t>
            </a:r>
            <a:endParaRPr lang="en-US" sz="4400" b="1" dirty="0">
              <a:solidFill>
                <a:schemeClr val="bg1"/>
              </a:solidFill>
              <a:latin typeface="Yekan Bakh Heavy" panose="01000504000000020004" pitchFamily="2" charset="-78"/>
              <a:ea typeface="Yekan Bakh Heavy" panose="01000504000000020004" pitchFamily="2" charset="-78"/>
              <a:cs typeface="B Nazanin" panose="00000400000000000000" pitchFamily="2" charset="-78"/>
            </a:endParaRP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3853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51F6E01-DBAE-1633-4E39-A808FD704C9B}"/>
              </a:ext>
            </a:extLst>
          </p:cNvPr>
          <p:cNvSpPr>
            <a:spLocks noGrp="1" noChangeArrowheads="1"/>
          </p:cNvSpPr>
          <p:nvPr>
            <p:ph type="title"/>
          </p:nvPr>
        </p:nvSpPr>
        <p:spPr>
          <a:xfrm>
            <a:off x="2165412" y="155591"/>
            <a:ext cx="8061325" cy="838200"/>
          </a:xfrm>
        </p:spPr>
        <p:txBody>
          <a:bodyPr vert="horz" lIns="91440" tIns="45720" rIns="91440" bIns="45720" rtlCol="0" anchor="ctr">
            <a:normAutofit/>
          </a:bodyPr>
          <a:lstStyle/>
          <a:p>
            <a:pPr algn="ctr"/>
            <a:r>
              <a:rPr lang="fa-IR" altLang="en-US" sz="3200" b="1" dirty="0">
                <a:solidFill>
                  <a:schemeClr val="accent1">
                    <a:lumMod val="50000"/>
                  </a:schemeClr>
                </a:solidFill>
                <a:latin typeface="+mn-lt"/>
                <a:ea typeface="+mn-ea"/>
                <a:cs typeface="B Mitra" pitchFamily="2" charset="-78"/>
              </a:rPr>
              <a:t>مزایای سرمایه گذاری در صندوق‌های سرمایه گذاری</a:t>
            </a:r>
            <a:endParaRPr lang="en-US" altLang="en-US" sz="3200" b="1" dirty="0">
              <a:solidFill>
                <a:schemeClr val="accent1">
                  <a:lumMod val="50000"/>
                </a:schemeClr>
              </a:solidFill>
              <a:latin typeface="+mn-lt"/>
              <a:ea typeface="+mn-ea"/>
              <a:cs typeface="B Mitra" pitchFamily="2" charset="-78"/>
            </a:endParaRPr>
          </a:p>
        </p:txBody>
      </p:sp>
      <p:sp>
        <p:nvSpPr>
          <p:cNvPr id="130051" name="Rectangle 3">
            <a:extLst>
              <a:ext uri="{FF2B5EF4-FFF2-40B4-BE49-F238E27FC236}">
                <a16:creationId xmlns:a16="http://schemas.microsoft.com/office/drawing/2014/main" id="{86BB64F1-47F0-D54B-C43F-ADB954FAA00F}"/>
              </a:ext>
            </a:extLst>
          </p:cNvPr>
          <p:cNvSpPr>
            <a:spLocks noGrp="1" noChangeArrowheads="1"/>
          </p:cNvSpPr>
          <p:nvPr>
            <p:ph type="body" sz="half" idx="1"/>
          </p:nvPr>
        </p:nvSpPr>
        <p:spPr>
          <a:xfrm>
            <a:off x="763480" y="1012050"/>
            <a:ext cx="9752120" cy="5388376"/>
          </a:xfrm>
        </p:spPr>
        <p:txBody>
          <a:bodyPr>
            <a:noAutofit/>
          </a:bodyPr>
          <a:lstStyle/>
          <a:p>
            <a:pPr algn="r" rtl="1" fontAlgn="base"/>
            <a:r>
              <a:rPr lang="ar-SA" sz="1600" b="1" dirty="0">
                <a:solidFill>
                  <a:srgbClr val="C00000"/>
                </a:solidFill>
                <a:cs typeface="B Nazanin" panose="00000400000000000000" pitchFamily="2" charset="-78"/>
              </a:rPr>
              <a:t>مدیریت حرفه‌ای دارایی‌ها</a:t>
            </a:r>
            <a:r>
              <a:rPr lang="en-US" sz="1600" b="1" dirty="0">
                <a:solidFill>
                  <a:srgbClr val="C00000"/>
                </a:solidFill>
                <a:cs typeface="B Nazanin" panose="00000400000000000000" pitchFamily="2" charset="-78"/>
              </a:rPr>
              <a:t>:</a:t>
            </a:r>
            <a:endParaRPr lang="en-US" sz="1600" dirty="0">
              <a:solidFill>
                <a:srgbClr val="C00000"/>
              </a:solidFill>
              <a:cs typeface="B Nazanin" panose="00000400000000000000" pitchFamily="2" charset="-78"/>
            </a:endParaRPr>
          </a:p>
          <a:p>
            <a:pPr marL="0" indent="0" algn="r" rtl="1" fontAlgn="base">
              <a:buNone/>
            </a:pPr>
            <a:r>
              <a:rPr lang="fa-IR" sz="1600" dirty="0">
                <a:cs typeface="B Nazanin" panose="00000400000000000000" pitchFamily="2" charset="-78"/>
              </a:rPr>
              <a:t>باتوجه به حضور تحلیل‌گران و معامله‌گران حرفه‌ای بازار سرمایه در تیم مدیریت سرمایه گذاری</a:t>
            </a:r>
            <a:r>
              <a:rPr lang="en-US" sz="1600" dirty="0">
                <a:cs typeface="B Nazanin" panose="00000400000000000000" pitchFamily="2" charset="-78"/>
              </a:rPr>
              <a:t> </a:t>
            </a:r>
            <a:r>
              <a:rPr lang="fa-IR" sz="1600" dirty="0">
                <a:cs typeface="B Nazanin" panose="00000400000000000000" pitchFamily="2" charset="-78"/>
              </a:rPr>
              <a:t>هر یک از صندوق‌های سرمایه گذاری، ریسک و بازده به نحو مطلوبی کنترل شده و مدیریت دارایی به گونه‌ای حرفه‌ای انجام می‌شود</a:t>
            </a:r>
            <a:r>
              <a:rPr lang="en-US" sz="1600" dirty="0">
                <a:cs typeface="B Nazanin" panose="00000400000000000000" pitchFamily="2" charset="-78"/>
              </a:rPr>
              <a:t>.</a:t>
            </a:r>
          </a:p>
          <a:p>
            <a:pPr algn="r" rtl="1" fontAlgn="base"/>
            <a:r>
              <a:rPr lang="ar-SA" sz="1600" b="1" dirty="0">
                <a:solidFill>
                  <a:srgbClr val="C00000"/>
                </a:solidFill>
                <a:cs typeface="B Nazanin" panose="00000400000000000000" pitchFamily="2" charset="-78"/>
              </a:rPr>
              <a:t>نقد شوندگی مناسب</a:t>
            </a:r>
            <a:r>
              <a:rPr lang="en-US" sz="1600" b="1" dirty="0">
                <a:solidFill>
                  <a:srgbClr val="C00000"/>
                </a:solidFill>
                <a:cs typeface="B Nazanin" panose="00000400000000000000" pitchFamily="2" charset="-78"/>
              </a:rPr>
              <a:t>:</a:t>
            </a:r>
            <a:endParaRPr lang="en-US" sz="1600" dirty="0">
              <a:solidFill>
                <a:srgbClr val="C00000"/>
              </a:solidFill>
              <a:cs typeface="B Nazanin" panose="00000400000000000000" pitchFamily="2" charset="-78"/>
            </a:endParaRPr>
          </a:p>
          <a:p>
            <a:pPr marL="0" indent="0" algn="r" rtl="1" fontAlgn="base">
              <a:buNone/>
            </a:pPr>
            <a:r>
              <a:rPr lang="ar-SA" sz="1600" dirty="0">
                <a:cs typeface="B Nazanin" panose="00000400000000000000" pitchFamily="2" charset="-78"/>
              </a:rPr>
              <a:t>بر خلاف سهام و سایر اوراق بهادار که ممکن است در بازه‌ای از زمان، برای فروش آن‌ها صف‌های سنگینی ایجاد شود و سهامداران نتوانند سرمایه خود را نقد کنند، صندوق های سرمایه گذاری نقدشوندگی بالایی دارند. سرمایه گذاران هر صندوق به راحتی می‌توانند سرمایه خود را از صندوق خارج کرده و به وجه نقد تبدیل کنند</a:t>
            </a:r>
            <a:r>
              <a:rPr lang="en-US" sz="1600" dirty="0">
                <a:cs typeface="B Nazanin" panose="00000400000000000000" pitchFamily="2" charset="-78"/>
              </a:rPr>
              <a:t>.</a:t>
            </a:r>
          </a:p>
          <a:p>
            <a:pPr algn="r" rtl="1" fontAlgn="base"/>
            <a:r>
              <a:rPr lang="ar-SA" sz="1600" b="1" dirty="0">
                <a:solidFill>
                  <a:srgbClr val="C00000"/>
                </a:solidFill>
                <a:cs typeface="B Nazanin" panose="00000400000000000000" pitchFamily="2" charset="-78"/>
              </a:rPr>
              <a:t>صرفه جویی در مقیاس</a:t>
            </a:r>
            <a:r>
              <a:rPr lang="en-US" sz="1600" b="1" dirty="0">
                <a:solidFill>
                  <a:srgbClr val="C00000"/>
                </a:solidFill>
                <a:cs typeface="B Nazanin" panose="00000400000000000000" pitchFamily="2" charset="-78"/>
              </a:rPr>
              <a:t>:</a:t>
            </a:r>
            <a:endParaRPr lang="en-US" sz="1600" dirty="0">
              <a:solidFill>
                <a:srgbClr val="C00000"/>
              </a:solidFill>
              <a:cs typeface="B Nazanin" panose="00000400000000000000" pitchFamily="2" charset="-78"/>
            </a:endParaRPr>
          </a:p>
          <a:p>
            <a:pPr marL="0" indent="0" algn="r" rtl="1" fontAlgn="base">
              <a:buNone/>
            </a:pPr>
            <a:r>
              <a:rPr lang="ar-SA" sz="1600" dirty="0">
                <a:cs typeface="B Nazanin" panose="00000400000000000000" pitchFamily="2" charset="-78"/>
              </a:rPr>
              <a:t>به دلیل اینکه هزینه های مربوط به انجام عملیات مختلف مانند هزینه‌های مربوط به تحقیقات بازار و انجام معاملات، گردآوری و تحلیل اطلاعات مورد نیاز و سایر هزینه های صندوق در مقیاس بالا صورت می پذیرد، هزینه ها بین همه سرمایه گذاران صندوق تقسیم می‌شود و بر همین اساس، سرانه هزینه مربوط به هر سرمایه گذار کاهش پیدا می‌کند</a:t>
            </a:r>
            <a:r>
              <a:rPr lang="en-US" sz="1600" dirty="0">
                <a:cs typeface="B Nazanin" panose="00000400000000000000" pitchFamily="2" charset="-78"/>
              </a:rPr>
              <a:t>. </a:t>
            </a:r>
          </a:p>
          <a:p>
            <a:pPr algn="r" rtl="1" fontAlgn="base"/>
            <a:r>
              <a:rPr lang="ar-SA" sz="1600" b="1" dirty="0">
                <a:solidFill>
                  <a:srgbClr val="C00000"/>
                </a:solidFill>
                <a:cs typeface="B Nazanin" panose="00000400000000000000" pitchFamily="2" charset="-78"/>
              </a:rPr>
              <a:t>متنوع سازی</a:t>
            </a:r>
            <a:r>
              <a:rPr lang="en-US" sz="1600" b="1" dirty="0">
                <a:solidFill>
                  <a:srgbClr val="C00000"/>
                </a:solidFill>
                <a:cs typeface="B Nazanin" panose="00000400000000000000" pitchFamily="2" charset="-78"/>
              </a:rPr>
              <a:t>:</a:t>
            </a:r>
            <a:endParaRPr lang="en-US" sz="1600" dirty="0">
              <a:solidFill>
                <a:srgbClr val="C00000"/>
              </a:solidFill>
              <a:cs typeface="B Nazanin" panose="00000400000000000000" pitchFamily="2" charset="-78"/>
            </a:endParaRPr>
          </a:p>
          <a:p>
            <a:pPr marL="0" indent="0" algn="r" rtl="1" fontAlgn="base">
              <a:buNone/>
            </a:pPr>
            <a:r>
              <a:rPr lang="ar-SA" sz="1600" dirty="0">
                <a:cs typeface="B Nazanin" panose="00000400000000000000" pitchFamily="2" charset="-78"/>
              </a:rPr>
              <a:t>صندوق ها همواره تعداد زیادی از انواع مختلف اوراق بهادار را تحت مالکیت خود دارند و سبد دارایی‌های آن‌ها بسیار متنوع است. این موضوع باعث می‌شود که ریسک سرمایه گذاری به نحو مطلوبی مدیریت شود</a:t>
            </a:r>
            <a:r>
              <a:rPr lang="en-US" sz="1600" dirty="0">
                <a:cs typeface="B Nazanin" panose="00000400000000000000" pitchFamily="2" charset="-78"/>
              </a:rPr>
              <a:t>.</a:t>
            </a:r>
          </a:p>
          <a:p>
            <a:pPr algn="r" rtl="1" fontAlgn="base"/>
            <a:r>
              <a:rPr lang="ar-SA" sz="1600" b="1" dirty="0">
                <a:solidFill>
                  <a:srgbClr val="C00000"/>
                </a:solidFill>
                <a:cs typeface="B Nazanin" panose="00000400000000000000" pitchFamily="2" charset="-78"/>
              </a:rPr>
              <a:t>سهولت سرمایه گذاری</a:t>
            </a:r>
            <a:r>
              <a:rPr lang="en-US" sz="1600" b="1" dirty="0">
                <a:solidFill>
                  <a:srgbClr val="C00000"/>
                </a:solidFill>
                <a:cs typeface="B Nazanin" panose="00000400000000000000" pitchFamily="2" charset="-78"/>
              </a:rPr>
              <a:t>:</a:t>
            </a:r>
            <a:endParaRPr lang="en-US" sz="1600" dirty="0">
              <a:solidFill>
                <a:srgbClr val="C00000"/>
              </a:solidFill>
              <a:cs typeface="B Nazanin" panose="00000400000000000000" pitchFamily="2" charset="-78"/>
            </a:endParaRPr>
          </a:p>
          <a:p>
            <a:pPr marL="0" indent="0" algn="r" rtl="1" fontAlgn="base">
              <a:buNone/>
            </a:pPr>
            <a:r>
              <a:rPr lang="ar-SA" sz="1600" dirty="0">
                <a:cs typeface="B Nazanin" panose="00000400000000000000" pitchFamily="2" charset="-78"/>
              </a:rPr>
              <a:t>سرمایه‌گذاری‌ در صندوق ها نیاز به صرف زمان و دانش تخصصی بازار سرمایه ندارد و همه افراد جامعه می‌توانند به راحتی در صندوق ها سرمایه گذاری‌ کنند</a:t>
            </a:r>
            <a:r>
              <a:rPr lang="en-US" sz="1600" dirty="0">
                <a:cs typeface="B Nazanin" panose="00000400000000000000" pitchFamily="2" charset="-78"/>
              </a:rPr>
              <a:t>.</a:t>
            </a:r>
          </a:p>
          <a:p>
            <a:pPr algn="r" rtl="1" fontAlgn="base"/>
            <a:r>
              <a:rPr lang="ar-SA" sz="1600" b="1" dirty="0">
                <a:solidFill>
                  <a:srgbClr val="C00000"/>
                </a:solidFill>
                <a:cs typeface="B Nazanin" panose="00000400000000000000" pitchFamily="2" charset="-78"/>
              </a:rPr>
              <a:t>سرمایه گذاری با پول کم</a:t>
            </a:r>
            <a:r>
              <a:rPr lang="en-US" sz="1600" b="1" dirty="0">
                <a:solidFill>
                  <a:srgbClr val="C00000"/>
                </a:solidFill>
                <a:cs typeface="B Nazanin" panose="00000400000000000000" pitchFamily="2" charset="-78"/>
              </a:rPr>
              <a:t>:</a:t>
            </a:r>
            <a:endParaRPr lang="en-US" sz="1600" dirty="0">
              <a:solidFill>
                <a:srgbClr val="C00000"/>
              </a:solidFill>
              <a:cs typeface="B Nazanin" panose="00000400000000000000" pitchFamily="2" charset="-78"/>
            </a:endParaRPr>
          </a:p>
          <a:p>
            <a:pPr marL="0" indent="0" algn="r" rtl="1" fontAlgn="base">
              <a:buNone/>
            </a:pPr>
            <a:r>
              <a:rPr lang="ar-SA" sz="1600" dirty="0">
                <a:cs typeface="B Nazanin" panose="00000400000000000000" pitchFamily="2" charset="-78"/>
              </a:rPr>
              <a:t>سرمایه‌ گذاری در صندوق‌ ها را می‌توان گزینه‌ای مناسب برای سرمایه گذاری با پول کم</a:t>
            </a:r>
            <a:r>
              <a:rPr lang="en-US" sz="1600" dirty="0">
                <a:cs typeface="B Nazanin" panose="00000400000000000000" pitchFamily="2" charset="-78"/>
              </a:rPr>
              <a:t> </a:t>
            </a:r>
            <a:r>
              <a:rPr lang="ar-SA" sz="1600" dirty="0">
                <a:cs typeface="B Nazanin" panose="00000400000000000000" pitchFamily="2" charset="-78"/>
              </a:rPr>
              <a:t>در بازار سرمایه دانست. چرا که سرمایه‌گذاری در بورس با مبالغی در حدود چند ده هزار تومان نیز از طریق این صندوق‌ها امکان‌پذیر است. بر همین اساس، صندوق‌های سرمایه گذاری اولویت اصلی عمده افرادی است که به دنبال سرمایه گذاری با پول کم هستند</a:t>
            </a:r>
            <a:r>
              <a:rPr lang="en-US" sz="1600" dirty="0">
                <a:cs typeface="B Nazanin" panose="00000400000000000000" pitchFamily="2" charset="-78"/>
              </a:rPr>
              <a:t>.</a:t>
            </a:r>
            <a:endParaRPr lang="fa-IR" altLang="ko-KR" sz="1600" b="1" dirty="0">
              <a:latin typeface="Franklin Gothic Book"/>
              <a:ea typeface="맑은 고딕" panose="020B0503020000020004" pitchFamily="34" charset="-127"/>
              <a:cs typeface="B Nazanin" panose="00000400000000000000" pitchFamily="2" charset="-78"/>
            </a:endParaRPr>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156" y="1340530"/>
            <a:ext cx="9433004" cy="5325455"/>
          </a:xfrm>
        </p:spPr>
        <p:txBody>
          <a:bodyPr vert="horz" lIns="91440" tIns="45720" rIns="91440" bIns="45720" rtlCol="0">
            <a:normAutofit/>
          </a:bodyPr>
          <a:lstStyle/>
          <a:p>
            <a:pPr algn="just" rtl="1">
              <a:lnSpc>
                <a:spcPct val="107000"/>
              </a:lnSpc>
              <a:spcAft>
                <a:spcPts val="800"/>
              </a:spcAft>
            </a:pPr>
            <a:r>
              <a:rPr lang="fa-IR" sz="2400" kern="1200" dirty="0">
                <a:effectLst/>
                <a:latin typeface="Calibri" panose="020F0502020204030204" pitchFamily="34" charset="0"/>
                <a:ea typeface="Calibri" panose="020F0502020204030204" pitchFamily="34" charset="0"/>
                <a:cs typeface="B Nazanin" panose="00000400000000000000" pitchFamily="2" charset="-78"/>
              </a:rPr>
              <a:t>برخی تاریخچه صندوق سرمایه‌گذاری و تشکیل اولین صندوق‌های سرمایه گذاری را توسط کشور هلند و در اواخر قرن ۱۸ می‌دانند. اما در واقع اولین صندوق در کشور ایالات متحده آمریکا</a:t>
            </a:r>
            <a:r>
              <a:rPr lang="fa-IR" sz="2400" kern="1200" dirty="0">
                <a:effectLst/>
                <a:latin typeface="Calibri" panose="020F0502020204030204" pitchFamily="34" charset="0"/>
                <a:ea typeface="Calibri" panose="020F0502020204030204" pitchFamily="34" charset="0"/>
                <a:cs typeface="Cambria" panose="02040503050406030204" pitchFamily="18" charset="0"/>
              </a:rPr>
              <a:t> </a:t>
            </a:r>
            <a:r>
              <a:rPr lang="fa-IR" sz="2400" kern="1200" dirty="0">
                <a:effectLst/>
                <a:latin typeface="Calibri" panose="020F0502020204030204" pitchFamily="34" charset="0"/>
                <a:ea typeface="Calibri" panose="020F0502020204030204" pitchFamily="34" charset="0"/>
                <a:cs typeface="B Nazanin" panose="00000400000000000000" pitchFamily="2" charset="-78"/>
              </a:rPr>
              <a:t> و در دهه ۸۰ و ۹۰ میلادی تاسیس شده است</a:t>
            </a:r>
            <a:r>
              <a:rPr lang="en-US" sz="2400" kern="1200" dirty="0">
                <a:effectLst/>
                <a:latin typeface="Calibri" panose="020F0502020204030204" pitchFamily="34" charset="0"/>
                <a:ea typeface="Calibri" panose="020F0502020204030204" pitchFamily="34" charset="0"/>
                <a:cs typeface="B Nazanin" panose="00000400000000000000" pitchFamily="2" charset="-78"/>
              </a:rPr>
              <a:t>.</a:t>
            </a:r>
            <a:r>
              <a:rPr lang="en-US" sz="2400" kern="1200" dirty="0">
                <a:effectLst/>
                <a:latin typeface="B Nazanin" panose="00000400000000000000" pitchFamily="2" charset="-78"/>
                <a:ea typeface="Calibri" panose="020F0502020204030204" pitchFamily="34" charset="0"/>
                <a:cs typeface="Arial" panose="020B0604020202020204" pitchFamily="34" charset="0"/>
              </a:rPr>
              <a:t> </a:t>
            </a:r>
            <a:endParaRPr lang="fa-IR" sz="2400" kern="1200" dirty="0">
              <a:effectLst/>
              <a:latin typeface="B Nazanin" panose="00000400000000000000" pitchFamily="2" charset="-78"/>
              <a:ea typeface="Calibri" panose="020F0502020204030204" pitchFamily="34" charset="0"/>
              <a:cs typeface="Arial" panose="020B0604020202020204" pitchFamily="34" charset="0"/>
            </a:endParaRPr>
          </a:p>
          <a:p>
            <a:pPr algn="just" rtl="1">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در ایران </a:t>
            </a:r>
            <a:r>
              <a:rPr lang="fa-IR" sz="2400" kern="1200" dirty="0">
                <a:effectLst/>
                <a:latin typeface="Calibri" panose="020F0502020204030204" pitchFamily="34" charset="0"/>
                <a:ea typeface="Calibri" panose="020F0502020204030204" pitchFamily="34" charset="0"/>
                <a:cs typeface="B Nazanin" panose="00000400000000000000" pitchFamily="2" charset="-78"/>
              </a:rPr>
              <a:t>قبل از سال ۸۶ نهادی به نام صندوق‌های سرمایه گذاری وجود نداشته است </a:t>
            </a:r>
          </a:p>
          <a:p>
            <a:pPr algn="just" rtl="1">
              <a:lnSpc>
                <a:spcPct val="107000"/>
              </a:lnSpc>
              <a:spcAft>
                <a:spcPts val="800"/>
              </a:spcAft>
            </a:pPr>
            <a:r>
              <a:rPr lang="fa-IR" sz="2400" kern="1200" dirty="0">
                <a:effectLst/>
                <a:latin typeface="Calibri" panose="020F0502020204030204" pitchFamily="34" charset="0"/>
                <a:ea typeface="Calibri" panose="020F0502020204030204" pitchFamily="34" charset="0"/>
                <a:cs typeface="B Nazanin" panose="00000400000000000000" pitchFamily="2" charset="-78"/>
              </a:rPr>
              <a:t>در سال 1384 با تصویب قانون بازار اوراق بهادار و تعریف سایر نهادهای مالی، بستر شکل گیری صندوق­های سرمایه­گذاری به شیوه کنونی آن فراهم شد و با تصویب قانون توسعه ابزارها و نهادهای مالی جدید به منظور تسهیل اجرای سیاستهای کلی اصل چهل و چهارم قانون اساسی در سال 1388 صندوق­ها دارای شخصیت حقوقی و قانونی مستقل از مدیران آنها شدند. </a:t>
            </a:r>
          </a:p>
          <a:p>
            <a:pPr algn="just" rtl="1">
              <a:lnSpc>
                <a:spcPct val="107000"/>
              </a:lnSpc>
              <a:spcAft>
                <a:spcPts val="800"/>
              </a:spcAft>
            </a:pPr>
            <a:r>
              <a:rPr lang="fa-IR" sz="2400" kern="1200" dirty="0">
                <a:effectLst/>
                <a:latin typeface="Calibri" panose="020F0502020204030204" pitchFamily="34" charset="0"/>
                <a:ea typeface="Calibri" panose="020F0502020204030204" pitchFamily="34" charset="0"/>
                <a:cs typeface="B Nazanin" panose="00000400000000000000" pitchFamily="2" charset="-78"/>
              </a:rPr>
              <a:t>تاریخچه صندوق سرمایه گذاری و موجودیت این نهاد بزرگ مالی در ایران به ابتدای سال 1387 باز می گردد</a:t>
            </a:r>
            <a:r>
              <a:rPr lang="en-US" sz="2400" kern="1200" dirty="0">
                <a:effectLst/>
                <a:latin typeface="Calibri" panose="020F0502020204030204" pitchFamily="34" charset="0"/>
                <a:ea typeface="Calibri" panose="020F0502020204030204" pitchFamily="34"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92D0FB71-3879-3A1A-ACD9-799C12AEAC8A}"/>
              </a:ext>
            </a:extLst>
          </p:cNvPr>
          <p:cNvSpPr txBox="1"/>
          <p:nvPr/>
        </p:nvSpPr>
        <p:spPr>
          <a:xfrm>
            <a:off x="3393490" y="410569"/>
            <a:ext cx="6094520" cy="577081"/>
          </a:xfrm>
          <a:prstGeom prst="rect">
            <a:avLst/>
          </a:prstGeom>
        </p:spPr>
        <p:txBody>
          <a:bodyPr vert="horz" lIns="91440" tIns="45720" rIns="91440" bIns="45720" rtlCol="0" anchor="ctr">
            <a:normAutofit/>
          </a:bodyPr>
          <a:lstStyle>
            <a:lvl1pPr algn="ctr">
              <a:lnSpc>
                <a:spcPct val="90000"/>
              </a:lnSpc>
              <a:spcBef>
                <a:spcPct val="0"/>
              </a:spcBef>
              <a:buNone/>
              <a:defRPr sz="3200" b="1">
                <a:solidFill>
                  <a:schemeClr val="accent1">
                    <a:lumMod val="50000"/>
                  </a:schemeClr>
                </a:solidFill>
                <a:cs typeface="B Mitra" pitchFamily="2" charset="-78"/>
              </a:defRPr>
            </a:lvl1pPr>
          </a:lstStyle>
          <a:p>
            <a:r>
              <a:rPr lang="ar-SA" dirty="0"/>
              <a:t>تاریخچه صندوق های سرمایه‌گذاری</a:t>
            </a:r>
            <a:endParaRPr lang="en-US" dirty="0"/>
          </a:p>
        </p:txBody>
      </p:sp>
      <p:sp>
        <p:nvSpPr>
          <p:cNvPr id="2" name="Footer Placeholder 1"/>
          <p:cNvSpPr>
            <a:spLocks noGrp="1"/>
          </p:cNvSpPr>
          <p:nvPr>
            <p:ph type="ftr" sz="quarter" idx="11"/>
          </p:nvPr>
        </p:nvSpPr>
        <p:spPr/>
        <p:txBody>
          <a:bodyPr/>
          <a:lstStyle/>
          <a:p>
            <a:fld id="{A0D2560F-0693-4D0E-AD4A-F3FD3903BF66}" type="slidenum">
              <a:rPr lang="en-US" smtClean="0">
                <a:cs typeface="B Nazanin" panose="00000400000000000000" pitchFamily="2" charset="-78"/>
              </a:rPr>
              <a:t>7</a:t>
            </a:fld>
            <a:endParaRPr lang="en-US" dirty="0">
              <a:cs typeface="B Nazanin" panose="00000400000000000000" pitchFamily="2" charset="-78"/>
            </a:endParaRPr>
          </a:p>
        </p:txBody>
      </p:sp>
    </p:spTree>
    <p:extLst>
      <p:ext uri="{BB962C8B-B14F-4D97-AF65-F5344CB8AC3E}">
        <p14:creationId xmlns:p14="http://schemas.microsoft.com/office/powerpoint/2010/main" val="4188835146"/>
      </p:ext>
    </p:extLst>
  </p:cSld>
  <p:clrMapOvr>
    <a:masterClrMapping/>
  </p:clrMapOvr>
  <p:transition>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EB7CD-618C-3996-1F8C-34EE462018AA}"/>
              </a:ext>
            </a:extLst>
          </p:cNvPr>
          <p:cNvSpPr>
            <a:spLocks noGrp="1"/>
          </p:cNvSpPr>
          <p:nvPr>
            <p:ph idx="1"/>
          </p:nvPr>
        </p:nvSpPr>
        <p:spPr>
          <a:xfrm>
            <a:off x="838199" y="1162975"/>
            <a:ext cx="9468775" cy="5558500"/>
          </a:xfrm>
        </p:spPr>
        <p:txBody>
          <a:bodyPr>
            <a:normAutofit lnSpcReduction="10000"/>
          </a:bodyPr>
          <a:lstStyle/>
          <a:p>
            <a:pPr marL="342900" lvl="0" indent="-342900" algn="r" rtl="1">
              <a:lnSpc>
                <a:spcPct val="107000"/>
              </a:lnSpc>
              <a:spcAft>
                <a:spcPts val="800"/>
              </a:spcAft>
              <a:buFont typeface="Symbol" panose="05050102010706020507" pitchFamily="18" charset="2"/>
              <a:buBlip>
                <a:blip r:embed="rId2"/>
              </a:buBlip>
            </a:pPr>
            <a:r>
              <a:rPr lang="fa-IR" sz="1800" b="1" kern="1200" dirty="0">
                <a:solidFill>
                  <a:srgbClr val="C00000"/>
                </a:solidFill>
                <a:effectLst/>
                <a:latin typeface="Calibri" panose="020F0502020204030204" pitchFamily="34" charset="0"/>
                <a:ea typeface="Calibri" panose="020F0502020204030204" pitchFamily="34" charset="0"/>
                <a:cs typeface="B Nazanin" panose="00000400000000000000" pitchFamily="2" charset="-78"/>
              </a:rPr>
              <a:t>براساس نوع سرمایه گذاری(ترکیب پرتفوی صندوق):</a:t>
            </a:r>
            <a:endParaRPr lang="en-US" sz="18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fa-IR" sz="1800" kern="1200" dirty="0">
                <a:effectLst/>
                <a:latin typeface="Calibri" panose="020F0502020204030204" pitchFamily="34" charset="0"/>
                <a:ea typeface="Calibri" panose="020F0502020204030204" pitchFamily="34" charset="0"/>
                <a:cs typeface="B Nazanin" panose="00000400000000000000" pitchFamily="2" charset="-78"/>
              </a:rPr>
              <a:t>صندوق های سرمایه گذاری در اوراق بهادار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fa-IR" sz="1800" kern="1200" dirty="0">
                <a:effectLst/>
                <a:latin typeface="Calibri" panose="020F0502020204030204" pitchFamily="34" charset="0"/>
                <a:ea typeface="Calibri" panose="020F0502020204030204" pitchFamily="34" charset="0"/>
                <a:cs typeface="B Nazanin" panose="00000400000000000000" pitchFamily="2" charset="-78"/>
              </a:rPr>
              <a:t>صندوق های سرمایه‌گذاری تامین مالی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anose="05050102010706020507" pitchFamily="18" charset="2"/>
              <a:buBlip>
                <a:blip r:embed="rId2"/>
              </a:buBlip>
            </a:pPr>
            <a:endParaRPr lang="fa-IR" sz="1800" b="1" kern="1200" dirty="0">
              <a:solidFill>
                <a:srgbClr val="C00000"/>
              </a:solidFill>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r" rtl="1">
              <a:lnSpc>
                <a:spcPct val="107000"/>
              </a:lnSpc>
              <a:buFont typeface="Symbol" panose="05050102010706020507" pitchFamily="18" charset="2"/>
              <a:buBlip>
                <a:blip r:embed="rId2"/>
              </a:buBlip>
            </a:pPr>
            <a:r>
              <a:rPr lang="fa-IR" sz="1800" b="1" kern="1200" dirty="0">
                <a:solidFill>
                  <a:srgbClr val="C00000"/>
                </a:solidFill>
                <a:effectLst/>
                <a:latin typeface="Calibri" panose="020F0502020204030204" pitchFamily="34" charset="0"/>
                <a:ea typeface="Calibri" panose="020F0502020204030204" pitchFamily="34" charset="0"/>
                <a:cs typeface="B Nazanin" panose="00000400000000000000" pitchFamily="2" charset="-78"/>
              </a:rPr>
              <a:t>براساس براساس نحوه سرمایه گذاری در آن:</a:t>
            </a:r>
            <a:endParaRPr lang="en-US" sz="18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Wingdings" panose="05000000000000000000" pitchFamily="2" charset="2"/>
              <a:buChar char=""/>
            </a:pPr>
            <a:r>
              <a:rPr lang="fa-IR" sz="1800" kern="1200" dirty="0">
                <a:effectLst/>
                <a:latin typeface="Calibri" panose="020F0502020204030204" pitchFamily="34" charset="0"/>
                <a:ea typeface="Calibri" panose="020F0502020204030204" pitchFamily="34" charset="0"/>
                <a:cs typeface="B Nazanin" panose="00000400000000000000" pitchFamily="2" charset="-78"/>
              </a:rPr>
              <a:t>صندوق های سرمایه گذاری مبتنی بر صدور و ابطال (غیرقابل معامله در بورس یا فرابورس)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fa-IR" sz="1800" kern="1200" dirty="0">
                <a:effectLst/>
                <a:latin typeface="Calibri" panose="020F0502020204030204" pitchFamily="34" charset="0"/>
                <a:ea typeface="Calibri" panose="020F0502020204030204" pitchFamily="34" charset="0"/>
                <a:cs typeface="B Nazanin" panose="00000400000000000000" pitchFamily="2" charset="-78"/>
              </a:rPr>
              <a:t>صندوق های سرمایه گذاری قابل معامله در بورس یا فرابورس</a:t>
            </a:r>
          </a:p>
          <a:p>
            <a:pPr marL="342900" lvl="0" indent="-342900" algn="r" rtl="1">
              <a:lnSpc>
                <a:spcPct val="107000"/>
              </a:lnSpc>
              <a:spcAft>
                <a:spcPts val="80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anose="05050102010706020507" pitchFamily="18" charset="2"/>
              <a:buBlip>
                <a:blip r:embed="rId2"/>
              </a:buBlip>
            </a:pPr>
            <a:r>
              <a:rPr lang="fa-IR" sz="1800" b="1" kern="1200" dirty="0">
                <a:solidFill>
                  <a:srgbClr val="C00000"/>
                </a:solidFill>
                <a:effectLst/>
                <a:latin typeface="Calibri" panose="020F0502020204030204" pitchFamily="34" charset="0"/>
                <a:ea typeface="Calibri" panose="020F0502020204030204" pitchFamily="34" charset="0"/>
                <a:cs typeface="B Nazanin" panose="00000400000000000000" pitchFamily="2" charset="-78"/>
              </a:rPr>
              <a:t>براساس براساس هدف از تأسیس صندوق:</a:t>
            </a:r>
            <a:endParaRPr lang="en-US" sz="18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Wingdings" panose="05000000000000000000" pitchFamily="2" charset="2"/>
              <a:buChar char=""/>
            </a:pPr>
            <a:r>
              <a:rPr lang="fa-IR" sz="1800" kern="1200" dirty="0">
                <a:effectLst/>
                <a:latin typeface="Calibri" panose="020F0502020204030204" pitchFamily="34" charset="0"/>
                <a:ea typeface="Calibri" panose="020F0502020204030204" pitchFamily="34" charset="0"/>
                <a:cs typeface="B Nazanin" panose="00000400000000000000" pitchFamily="2" charset="-78"/>
              </a:rPr>
              <a:t>حداکثر شدن بازدهی سهامداران و کسب سود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Wingdings" panose="05000000000000000000" pitchFamily="2" charset="2"/>
              <a:buChar char=""/>
            </a:pPr>
            <a:r>
              <a:rPr lang="fa-IR" sz="1800" kern="1200" dirty="0">
                <a:effectLst/>
                <a:latin typeface="Calibri" panose="020F0502020204030204" pitchFamily="34" charset="0"/>
                <a:ea typeface="Calibri" panose="020F0502020204030204" pitchFamily="34" charset="0"/>
                <a:cs typeface="B Nazanin" panose="00000400000000000000" pitchFamily="2" charset="-78"/>
              </a:rPr>
              <a:t>افزایش نقدشوندگی و تحدید دامنه نوسان قیمت اوراق بهادار(</a:t>
            </a:r>
            <a:r>
              <a:rPr lang="ar-SA" sz="1800"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صندوق های اختصاصی بازارگردانی</a:t>
            </a:r>
            <a:r>
              <a:rPr lang="fa-IR" sz="1800" kern="1200" dirty="0">
                <a:effectLst/>
                <a:latin typeface="Calibri" panose="020F0502020204030204" pitchFamily="34" charset="0"/>
                <a:ea typeface="Calibri" panose="020F0502020204030204" pitchFamily="34"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fa-IR" sz="1800" kern="1200" dirty="0">
                <a:effectLst/>
                <a:latin typeface="Calibri" panose="020F0502020204030204" pitchFamily="34" charset="0"/>
                <a:ea typeface="Calibri" panose="020F0502020204030204" pitchFamily="34" charset="0"/>
                <a:cs typeface="B Nazanin" panose="00000400000000000000" pitchFamily="2" charset="-78"/>
              </a:rPr>
              <a:t>صندوق های دارای </a:t>
            </a:r>
            <a:r>
              <a:rPr lang="ar-SA" sz="1800" b="1"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مسئولیت اجتماعی</a:t>
            </a:r>
            <a:r>
              <a:rPr lang="ar-SA" sz="1800"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(صندوق­های نیکوکاری)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EB3345A1-8996-2F1E-A13F-B666CCA3CE14}"/>
              </a:ext>
            </a:extLst>
          </p:cNvPr>
          <p:cNvSpPr txBox="1"/>
          <p:nvPr/>
        </p:nvSpPr>
        <p:spPr>
          <a:xfrm>
            <a:off x="1669002" y="-46297"/>
            <a:ext cx="8067582" cy="991041"/>
          </a:xfrm>
          <a:prstGeom prst="rect">
            <a:avLst/>
          </a:prstGeom>
        </p:spPr>
        <p:txBody>
          <a:bodyPr vert="horz" lIns="91440" tIns="45720" rIns="91440" bIns="45720" rtlCol="0" anchor="ctr">
            <a:normAutofit/>
          </a:bodyPr>
          <a:lstStyle>
            <a:lvl1pPr algn="ctr">
              <a:lnSpc>
                <a:spcPct val="90000"/>
              </a:lnSpc>
              <a:spcBef>
                <a:spcPct val="0"/>
              </a:spcBef>
              <a:buNone/>
              <a:defRPr sz="3200" b="1">
                <a:solidFill>
                  <a:schemeClr val="accent1">
                    <a:lumMod val="50000"/>
                  </a:schemeClr>
                </a:solidFill>
                <a:cs typeface="B Mitra" pitchFamily="2" charset="-78"/>
              </a:defRPr>
            </a:lvl1pPr>
          </a:lstStyle>
          <a:p>
            <a:r>
              <a:rPr lang="fa-IR" dirty="0"/>
              <a:t>دسته بندی صنــدوق های ســرمایه گذاری در ایران</a:t>
            </a:r>
            <a:endParaRPr lang="en-US" dirty="0"/>
          </a:p>
        </p:txBody>
      </p:sp>
      <p:sp>
        <p:nvSpPr>
          <p:cNvPr id="2" name="Footer Placeholder 1"/>
          <p:cNvSpPr>
            <a:spLocks noGrp="1"/>
          </p:cNvSpPr>
          <p:nvPr>
            <p:ph type="ftr" sz="quarter" idx="11"/>
          </p:nvPr>
        </p:nvSpPr>
        <p:spPr/>
        <p:txBody>
          <a:bodyPr/>
          <a:lstStyle/>
          <a:p>
            <a:fld id="{2ADEA696-32EE-4E84-B958-58943992FF94}" type="slidenum">
              <a:rPr lang="en-US" smtClean="0"/>
              <a:t>8</a:t>
            </a:fld>
            <a:endParaRPr lang="en-US" dirty="0"/>
          </a:p>
        </p:txBody>
      </p:sp>
    </p:spTree>
    <p:extLst>
      <p:ext uri="{BB962C8B-B14F-4D97-AF65-F5344CB8AC3E}">
        <p14:creationId xmlns:p14="http://schemas.microsoft.com/office/powerpoint/2010/main" val="169431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74BE28-B8E1-8745-2042-B09BF8662B2E}"/>
              </a:ext>
            </a:extLst>
          </p:cNvPr>
          <p:cNvSpPr txBox="1"/>
          <p:nvPr/>
        </p:nvSpPr>
        <p:spPr>
          <a:xfrm>
            <a:off x="3048740" y="-352701"/>
            <a:ext cx="6094520" cy="1328056"/>
          </a:xfrm>
          <a:prstGeom prst="rect">
            <a:avLst/>
          </a:prstGeom>
        </p:spPr>
        <p:txBody>
          <a:bodyPr vert="horz" lIns="91440" tIns="45720" rIns="91440" bIns="45720" rtlCol="0" anchor="ctr">
            <a:normAutofit/>
          </a:bodyPr>
          <a:lstStyle>
            <a:lvl1pPr algn="ctr">
              <a:lnSpc>
                <a:spcPct val="90000"/>
              </a:lnSpc>
              <a:spcBef>
                <a:spcPct val="0"/>
              </a:spcBef>
              <a:buNone/>
              <a:defRPr sz="3200" b="1">
                <a:solidFill>
                  <a:schemeClr val="accent1">
                    <a:lumMod val="50000"/>
                  </a:schemeClr>
                </a:solidFill>
                <a:cs typeface="B Mitra" pitchFamily="2" charset="-78"/>
              </a:defRPr>
            </a:lvl1pPr>
          </a:lstStyle>
          <a:p>
            <a:r>
              <a:rPr lang="fa-IR" dirty="0"/>
              <a:t>صندوق های سرمایه گذاری در اوراق بهادار</a:t>
            </a:r>
            <a:endParaRPr lang="en-US" dirty="0"/>
          </a:p>
        </p:txBody>
      </p:sp>
      <p:graphicFrame>
        <p:nvGraphicFramePr>
          <p:cNvPr id="6" name="Table 5">
            <a:extLst>
              <a:ext uri="{FF2B5EF4-FFF2-40B4-BE49-F238E27FC236}">
                <a16:creationId xmlns:a16="http://schemas.microsoft.com/office/drawing/2014/main" id="{ADEBFC9A-7A65-2262-5FBD-6FACCD1A4F34}"/>
              </a:ext>
            </a:extLst>
          </p:cNvPr>
          <p:cNvGraphicFramePr>
            <a:graphicFrameLocks noGrp="1"/>
          </p:cNvGraphicFramePr>
          <p:nvPr>
            <p:extLst>
              <p:ext uri="{D42A27DB-BD31-4B8C-83A1-F6EECF244321}">
                <p14:modId xmlns:p14="http://schemas.microsoft.com/office/powerpoint/2010/main" val="610929479"/>
              </p:ext>
            </p:extLst>
          </p:nvPr>
        </p:nvGraphicFramePr>
        <p:xfrm>
          <a:off x="443883" y="559962"/>
          <a:ext cx="10528915" cy="6071741"/>
        </p:xfrm>
        <a:graphic>
          <a:graphicData uri="http://schemas.openxmlformats.org/drawingml/2006/table">
            <a:tbl>
              <a:tblPr rtl="1" firstRow="1" firstCol="1" bandRow="1">
                <a:tableStyleId>{5C22544A-7EE6-4342-B048-85BDC9FD1C3A}</a:tableStyleId>
              </a:tblPr>
              <a:tblGrid>
                <a:gridCol w="2614503">
                  <a:extLst>
                    <a:ext uri="{9D8B030D-6E8A-4147-A177-3AD203B41FA5}">
                      <a16:colId xmlns:a16="http://schemas.microsoft.com/office/drawing/2014/main" val="1822169051"/>
                    </a:ext>
                  </a:extLst>
                </a:gridCol>
                <a:gridCol w="2450859">
                  <a:extLst>
                    <a:ext uri="{9D8B030D-6E8A-4147-A177-3AD203B41FA5}">
                      <a16:colId xmlns:a16="http://schemas.microsoft.com/office/drawing/2014/main" val="1617886771"/>
                    </a:ext>
                  </a:extLst>
                </a:gridCol>
                <a:gridCol w="5463553">
                  <a:extLst>
                    <a:ext uri="{9D8B030D-6E8A-4147-A177-3AD203B41FA5}">
                      <a16:colId xmlns:a16="http://schemas.microsoft.com/office/drawing/2014/main" val="526944847"/>
                    </a:ext>
                  </a:extLst>
                </a:gridCol>
              </a:tblGrid>
              <a:tr h="301350">
                <a:tc>
                  <a:txBody>
                    <a:bodyPr/>
                    <a:lstStyle/>
                    <a:p>
                      <a:pPr algn="ctr" rtl="1">
                        <a:lnSpc>
                          <a:spcPct val="107000"/>
                        </a:lnSpc>
                        <a:spcAft>
                          <a:spcPts val="800"/>
                        </a:spcAft>
                      </a:pPr>
                      <a:r>
                        <a:rPr lang="ar-SA" sz="1600">
                          <a:effectLst/>
                          <a:cs typeface="B Nazanin" panose="00000400000000000000" pitchFamily="2" charset="-78"/>
                        </a:rPr>
                        <a:t>عنوان</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gridSpan="2">
                  <a:txBody>
                    <a:bodyPr/>
                    <a:lstStyle/>
                    <a:p>
                      <a:pPr algn="ctr" rtl="1">
                        <a:lnSpc>
                          <a:spcPct val="107000"/>
                        </a:lnSpc>
                        <a:spcAft>
                          <a:spcPts val="800"/>
                        </a:spcAft>
                      </a:pPr>
                      <a:r>
                        <a:rPr lang="ar-SA" sz="1600" dirty="0">
                          <a:effectLst/>
                          <a:cs typeface="B Nazanin" panose="00000400000000000000" pitchFamily="2" charset="-78"/>
                        </a:rPr>
                        <a:t>شرح</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hMerge="1">
                  <a:txBody>
                    <a:bodyPr/>
                    <a:lstStyle/>
                    <a:p>
                      <a:endParaRPr lang="en-US"/>
                    </a:p>
                  </a:txBody>
                  <a:tcPr/>
                </a:tc>
                <a:extLst>
                  <a:ext uri="{0D108BD9-81ED-4DB2-BD59-A6C34878D82A}">
                    <a16:rowId xmlns:a16="http://schemas.microsoft.com/office/drawing/2014/main" val="3298463690"/>
                  </a:ext>
                </a:extLst>
              </a:tr>
              <a:tr h="298709">
                <a:tc rowSpan="4">
                  <a:txBody>
                    <a:bodyPr/>
                    <a:lstStyle/>
                    <a:p>
                      <a:pPr algn="ctr" rtl="1">
                        <a:lnSpc>
                          <a:spcPct val="107000"/>
                        </a:lnSpc>
                        <a:spcAft>
                          <a:spcPts val="800"/>
                        </a:spcAft>
                      </a:pPr>
                      <a:r>
                        <a:rPr lang="ar-SA" sz="1400" dirty="0">
                          <a:effectLst/>
                          <a:cs typeface="B Nazanin" panose="00000400000000000000" pitchFamily="2" charset="-78"/>
                        </a:rPr>
                        <a:t>صندوق های سرمایه گذاری در سهام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a:txBody>
                    <a:bodyPr/>
                    <a:lstStyle/>
                    <a:p>
                      <a:pPr algn="ctr" rtl="1">
                        <a:lnSpc>
                          <a:spcPct val="107000"/>
                        </a:lnSpc>
                        <a:spcAft>
                          <a:spcPts val="800"/>
                        </a:spcAft>
                      </a:pPr>
                      <a:r>
                        <a:rPr lang="ar-SA" sz="1400">
                          <a:effectLst/>
                          <a:cs typeface="B Nazanin" panose="00000400000000000000" pitchFamily="2" charset="-78"/>
                        </a:rPr>
                        <a:t>معمولی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rowSpan="4">
                  <a:txBody>
                    <a:bodyPr/>
                    <a:lstStyle/>
                    <a:p>
                      <a:pPr algn="ctr" rtl="1">
                        <a:lnSpc>
                          <a:spcPct val="107000"/>
                        </a:lnSpc>
                        <a:spcAft>
                          <a:spcPts val="800"/>
                        </a:spcAft>
                      </a:pPr>
                      <a:r>
                        <a:rPr lang="ar-SA" sz="1400" dirty="0">
                          <a:effectLst/>
                          <a:cs typeface="B Nazanin" panose="00000400000000000000" pitchFamily="2" charset="-78"/>
                        </a:rPr>
                        <a:t>الزام به سرمایه گذاری حداقل 70 درصد از دارایی های صندوق در سهام</a:t>
                      </a:r>
                    </a:p>
                    <a:p>
                      <a:pPr algn="ctr" rtl="1">
                        <a:lnSpc>
                          <a:spcPct val="107000"/>
                        </a:lnSpc>
                        <a:spcAft>
                          <a:spcPts val="800"/>
                        </a:spcAft>
                      </a:pPr>
                      <a:r>
                        <a:rPr lang="ar-SA" sz="1400" dirty="0">
                          <a:effectLst/>
                          <a:cs typeface="B Nazanin" panose="00000400000000000000" pitchFamily="2" charset="-78"/>
                        </a:rPr>
                        <a:t> </a:t>
                      </a:r>
                      <a:endParaRPr lang="en-US" sz="1400" dirty="0">
                        <a:effectLst/>
                        <a:latin typeface="Calibri" panose="020F0502020204030204" pitchFamily="34" charset="0"/>
                        <a:cs typeface="B Nazanin" panose="00000400000000000000" pitchFamily="2" charset="-78"/>
                      </a:endParaRPr>
                    </a:p>
                  </a:txBody>
                  <a:tcPr marL="47124" marR="47124" marT="0" marB="0" anchor="ctr"/>
                </a:tc>
                <a:extLst>
                  <a:ext uri="{0D108BD9-81ED-4DB2-BD59-A6C34878D82A}">
                    <a16:rowId xmlns:a16="http://schemas.microsoft.com/office/drawing/2014/main" val="728920965"/>
                  </a:ext>
                </a:extLst>
              </a:tr>
              <a:tr h="249298">
                <a:tc vMerge="1">
                  <a:txBody>
                    <a:bodyPr/>
                    <a:lstStyle/>
                    <a:p>
                      <a:endParaRPr lang="en-US"/>
                    </a:p>
                  </a:txBody>
                  <a:tcPr/>
                </a:tc>
                <a:tc>
                  <a:txBody>
                    <a:bodyPr/>
                    <a:lstStyle/>
                    <a:p>
                      <a:pPr algn="ctr" rtl="1">
                        <a:lnSpc>
                          <a:spcPct val="107000"/>
                        </a:lnSpc>
                        <a:spcAft>
                          <a:spcPts val="800"/>
                        </a:spcAft>
                      </a:pPr>
                      <a:r>
                        <a:rPr lang="ar-SA" sz="1400" dirty="0">
                          <a:effectLst/>
                          <a:cs typeface="B Nazanin" panose="00000400000000000000" pitchFamily="2" charset="-78"/>
                        </a:rPr>
                        <a:t>شاخصی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vMerge="1">
                  <a:txBody>
                    <a:bodyPr/>
                    <a:lstStyle/>
                    <a:p>
                      <a:pPr algn="ctr" rtl="1">
                        <a:lnSpc>
                          <a:spcPct val="107000"/>
                        </a:lnSpc>
                        <a:spcAft>
                          <a:spcPts val="800"/>
                        </a:spcAft>
                      </a:pPr>
                      <a:r>
                        <a:rPr lang="ar-SA"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extLst>
                  <a:ext uri="{0D108BD9-81ED-4DB2-BD59-A6C34878D82A}">
                    <a16:rowId xmlns:a16="http://schemas.microsoft.com/office/drawing/2014/main" val="360973479"/>
                  </a:ext>
                </a:extLst>
              </a:tr>
              <a:tr h="249298">
                <a:tc vMerge="1">
                  <a:txBody>
                    <a:bodyPr/>
                    <a:lstStyle/>
                    <a:p>
                      <a:endParaRPr lang="en-US"/>
                    </a:p>
                  </a:txBody>
                  <a:tcPr/>
                </a:tc>
                <a:tc>
                  <a:txBody>
                    <a:bodyPr/>
                    <a:lstStyle/>
                    <a:p>
                      <a:pPr algn="ctr" rtl="1">
                        <a:lnSpc>
                          <a:spcPct val="107000"/>
                        </a:lnSpc>
                        <a:spcAft>
                          <a:spcPts val="800"/>
                        </a:spcAft>
                      </a:pPr>
                      <a:r>
                        <a:rPr lang="ar-SA" sz="1400" dirty="0">
                          <a:effectLst/>
                          <a:cs typeface="B Nazanin" panose="00000400000000000000" pitchFamily="2" charset="-78"/>
                        </a:rPr>
                        <a:t>بخشی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vMerge="1">
                  <a:txBody>
                    <a:bodyPr/>
                    <a:lstStyle/>
                    <a:p>
                      <a:pPr algn="ctr" rtl="1">
                        <a:lnSpc>
                          <a:spcPct val="107000"/>
                        </a:lnSpc>
                        <a:spcAft>
                          <a:spcPts val="800"/>
                        </a:spcAft>
                      </a:pPr>
                      <a:r>
                        <a:rPr lang="ar-SA"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extLst>
                  <a:ext uri="{0D108BD9-81ED-4DB2-BD59-A6C34878D82A}">
                    <a16:rowId xmlns:a16="http://schemas.microsoft.com/office/drawing/2014/main" val="1162836565"/>
                  </a:ext>
                </a:extLst>
              </a:tr>
              <a:tr h="249298">
                <a:tc vMerge="1">
                  <a:txBody>
                    <a:bodyPr/>
                    <a:lstStyle/>
                    <a:p>
                      <a:endParaRPr lang="en-US"/>
                    </a:p>
                  </a:txBody>
                  <a:tcPr/>
                </a:tc>
                <a:tc>
                  <a:txBody>
                    <a:bodyPr/>
                    <a:lstStyle/>
                    <a:p>
                      <a:pPr algn="ctr" rtl="1">
                        <a:lnSpc>
                          <a:spcPct val="107000"/>
                        </a:lnSpc>
                        <a:spcAft>
                          <a:spcPts val="800"/>
                        </a:spcAft>
                      </a:pPr>
                      <a:r>
                        <a:rPr lang="ar-SA" sz="1400" dirty="0">
                          <a:effectLst/>
                          <a:cs typeface="B Nazanin" panose="00000400000000000000" pitchFamily="2" charset="-78"/>
                        </a:rPr>
                        <a:t>اهرمی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vMerge="1">
                  <a:txBody>
                    <a:bodyPr/>
                    <a:lstStyle/>
                    <a:p>
                      <a:pPr algn="ctr" rtl="1">
                        <a:lnSpc>
                          <a:spcPct val="107000"/>
                        </a:lnSpc>
                        <a:spcAft>
                          <a:spcPts val="800"/>
                        </a:spcAft>
                      </a:pPr>
                      <a:r>
                        <a:rPr lang="ar-SA"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extLst>
                  <a:ext uri="{0D108BD9-81ED-4DB2-BD59-A6C34878D82A}">
                    <a16:rowId xmlns:a16="http://schemas.microsoft.com/office/drawing/2014/main" val="2176897491"/>
                  </a:ext>
                </a:extLst>
              </a:tr>
              <a:tr h="333072">
                <a:tc rowSpan="3">
                  <a:txBody>
                    <a:bodyPr/>
                    <a:lstStyle/>
                    <a:p>
                      <a:pPr algn="ctr" rtl="1">
                        <a:lnSpc>
                          <a:spcPct val="107000"/>
                        </a:lnSpc>
                        <a:spcAft>
                          <a:spcPts val="800"/>
                        </a:spcAft>
                      </a:pPr>
                      <a:r>
                        <a:rPr lang="ar-SA" sz="1400" dirty="0">
                          <a:effectLst/>
                          <a:cs typeface="B Nazanin" panose="00000400000000000000" pitchFamily="2" charset="-78"/>
                        </a:rPr>
                        <a:t>صندوق های سرمایه گذاری در اوراق بهادار با درآمد ثابت</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a:txBody>
                    <a:bodyPr/>
                    <a:lstStyle/>
                    <a:p>
                      <a:pPr algn="ctr" rtl="1">
                        <a:lnSpc>
                          <a:spcPct val="107000"/>
                        </a:lnSpc>
                        <a:spcAft>
                          <a:spcPts val="800"/>
                        </a:spcAft>
                      </a:pPr>
                      <a:r>
                        <a:rPr lang="ar-SA" sz="1400" dirty="0">
                          <a:effectLst/>
                          <a:cs typeface="B Nazanin" panose="00000400000000000000" pitchFamily="2" charset="-78"/>
                        </a:rPr>
                        <a:t>معمولی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a:txBody>
                    <a:bodyPr/>
                    <a:lstStyle/>
                    <a:p>
                      <a:pPr algn="ctr" rtl="1">
                        <a:lnSpc>
                          <a:spcPct val="107000"/>
                        </a:lnSpc>
                        <a:spcAft>
                          <a:spcPts val="800"/>
                        </a:spcAft>
                      </a:pPr>
                      <a:r>
                        <a:rPr lang="ar-SA" sz="1400">
                          <a:effectLst/>
                          <a:cs typeface="B Nazanin" panose="00000400000000000000" pitchFamily="2" charset="-78"/>
                        </a:rPr>
                        <a:t>الزام به سرمایه گذاری حداقل 75 درصد از دارایی های صندوق در اوراق بهادار با درآمد ثابت</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extLst>
                  <a:ext uri="{0D108BD9-81ED-4DB2-BD59-A6C34878D82A}">
                    <a16:rowId xmlns:a16="http://schemas.microsoft.com/office/drawing/2014/main" val="3729038863"/>
                  </a:ext>
                </a:extLst>
              </a:tr>
              <a:tr h="333072">
                <a:tc vMerge="1">
                  <a:txBody>
                    <a:bodyPr/>
                    <a:lstStyle/>
                    <a:p>
                      <a:endParaRPr lang="en-US"/>
                    </a:p>
                  </a:txBody>
                  <a:tcPr/>
                </a:tc>
                <a:tc>
                  <a:txBody>
                    <a:bodyPr/>
                    <a:lstStyle/>
                    <a:p>
                      <a:pPr algn="ctr" rtl="1">
                        <a:lnSpc>
                          <a:spcPct val="107000"/>
                        </a:lnSpc>
                        <a:spcAft>
                          <a:spcPts val="800"/>
                        </a:spcAft>
                      </a:pPr>
                      <a:r>
                        <a:rPr lang="ar-SA" sz="1400">
                          <a:effectLst/>
                          <a:cs typeface="B Nazanin" panose="00000400000000000000" pitchFamily="2" charset="-78"/>
                        </a:rPr>
                        <a:t>نوع دوم</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a:txBody>
                    <a:bodyPr/>
                    <a:lstStyle/>
                    <a:p>
                      <a:pPr algn="ctr" rtl="1">
                        <a:lnSpc>
                          <a:spcPct val="107000"/>
                        </a:lnSpc>
                        <a:spcAft>
                          <a:spcPts val="800"/>
                        </a:spcAft>
                      </a:pPr>
                      <a:r>
                        <a:rPr lang="ar-SA" sz="1400" dirty="0">
                          <a:effectLst/>
                          <a:cs typeface="B Nazanin" panose="00000400000000000000" pitchFamily="2" charset="-78"/>
                        </a:rPr>
                        <a:t>الزام به سرمایه گذاری حداقل 90 درصد از دارایی های صندوق در اوراق بهادار با درآمد ثابت</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extLst>
                  <a:ext uri="{0D108BD9-81ED-4DB2-BD59-A6C34878D82A}">
                    <a16:rowId xmlns:a16="http://schemas.microsoft.com/office/drawing/2014/main" val="3339328085"/>
                  </a:ext>
                </a:extLst>
              </a:tr>
              <a:tr h="277560">
                <a:tc vMerge="1">
                  <a:txBody>
                    <a:bodyPr/>
                    <a:lstStyle/>
                    <a:p>
                      <a:endParaRPr lang="en-US"/>
                    </a:p>
                  </a:txBody>
                  <a:tcPr/>
                </a:tc>
                <a:tc>
                  <a:txBody>
                    <a:bodyPr/>
                    <a:lstStyle/>
                    <a:p>
                      <a:pPr algn="ctr" rtl="1">
                        <a:lnSpc>
                          <a:spcPct val="107000"/>
                        </a:lnSpc>
                        <a:spcAft>
                          <a:spcPts val="800"/>
                        </a:spcAft>
                      </a:pPr>
                      <a:r>
                        <a:rPr lang="ar-SA" sz="1400" dirty="0">
                          <a:effectLst/>
                          <a:cs typeface="B Nazanin" panose="00000400000000000000" pitchFamily="2" charset="-78"/>
                        </a:rPr>
                        <a:t>مختص اوراق بهادار دولتی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a:txBody>
                    <a:bodyPr/>
                    <a:lstStyle/>
                    <a:p>
                      <a:pPr algn="ctr" rtl="1">
                        <a:lnSpc>
                          <a:spcPct val="107000"/>
                        </a:lnSpc>
                        <a:spcAft>
                          <a:spcPts val="800"/>
                        </a:spcAft>
                      </a:pPr>
                      <a:r>
                        <a:rPr lang="ar-SA"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extLst>
                  <a:ext uri="{0D108BD9-81ED-4DB2-BD59-A6C34878D82A}">
                    <a16:rowId xmlns:a16="http://schemas.microsoft.com/office/drawing/2014/main" val="1721419200"/>
                  </a:ext>
                </a:extLst>
              </a:tr>
              <a:tr h="298709">
                <a:tc rowSpan="2">
                  <a:txBody>
                    <a:bodyPr/>
                    <a:lstStyle/>
                    <a:p>
                      <a:pPr algn="ctr" rtl="1">
                        <a:lnSpc>
                          <a:spcPct val="107000"/>
                        </a:lnSpc>
                        <a:spcAft>
                          <a:spcPts val="800"/>
                        </a:spcAft>
                      </a:pPr>
                      <a:r>
                        <a:rPr lang="ar-SA" sz="1400">
                          <a:effectLst/>
                          <a:cs typeface="B Nazanin" panose="00000400000000000000" pitchFamily="2" charset="-78"/>
                        </a:rPr>
                        <a:t>صندوق های سرمایه گذاری مختلط</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a:txBody>
                    <a:bodyPr/>
                    <a:lstStyle/>
                    <a:p>
                      <a:pPr algn="ctr" rtl="1">
                        <a:lnSpc>
                          <a:spcPct val="107000"/>
                        </a:lnSpc>
                        <a:spcAft>
                          <a:spcPts val="800"/>
                        </a:spcAft>
                      </a:pPr>
                      <a:r>
                        <a:rPr lang="ar-SA" sz="1400">
                          <a:effectLst/>
                          <a:cs typeface="B Nazanin" panose="00000400000000000000" pitchFamily="2" charset="-78"/>
                        </a:rPr>
                        <a:t>معمولی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a:txBody>
                    <a:bodyPr/>
                    <a:lstStyle/>
                    <a:p>
                      <a:pPr algn="ctr" rtl="1">
                        <a:lnSpc>
                          <a:spcPct val="107000"/>
                        </a:lnSpc>
                        <a:spcAft>
                          <a:spcPts val="800"/>
                        </a:spcAft>
                      </a:pPr>
                      <a:r>
                        <a:rPr lang="ar-SA" sz="1400" dirty="0">
                          <a:effectLst/>
                          <a:cs typeface="B Nazanin" panose="00000400000000000000" pitchFamily="2" charset="-78"/>
                        </a:rPr>
                        <a:t>الزام به سرمایه گذاری</a:t>
                      </a:r>
                      <a:r>
                        <a:rPr lang="fa-IR" sz="1400" dirty="0">
                          <a:effectLst/>
                          <a:cs typeface="B Nazanin" panose="00000400000000000000" pitchFamily="2" charset="-78"/>
                        </a:rPr>
                        <a:t> </a:t>
                      </a:r>
                      <a:r>
                        <a:rPr lang="ar-SA" sz="1400" dirty="0">
                          <a:effectLst/>
                          <a:cs typeface="B Nazanin" panose="00000400000000000000" pitchFamily="2" charset="-78"/>
                        </a:rPr>
                        <a:t>حداقل 4</a:t>
                      </a:r>
                      <a:r>
                        <a:rPr lang="fa-IR" sz="1400" dirty="0">
                          <a:effectLst/>
                          <a:cs typeface="B Nazanin" panose="00000400000000000000" pitchFamily="2" charset="-78"/>
                        </a:rPr>
                        <a:t>0</a:t>
                      </a:r>
                      <a:r>
                        <a:rPr lang="ar-SA" sz="1400" dirty="0">
                          <a:effectLst/>
                          <a:cs typeface="B Nazanin" panose="00000400000000000000" pitchFamily="2" charset="-78"/>
                        </a:rPr>
                        <a:t> %و حداکثر 6</a:t>
                      </a:r>
                      <a:r>
                        <a:rPr lang="fa-IR" sz="1400" dirty="0">
                          <a:effectLst/>
                          <a:cs typeface="B Nazanin" panose="00000400000000000000" pitchFamily="2" charset="-78"/>
                        </a:rPr>
                        <a:t>0</a:t>
                      </a:r>
                      <a:r>
                        <a:rPr lang="ar-SA" sz="1400" dirty="0">
                          <a:effectLst/>
                          <a:cs typeface="B Nazanin" panose="00000400000000000000" pitchFamily="2" charset="-78"/>
                        </a:rPr>
                        <a:t> %از کل دارایی</a:t>
                      </a:r>
                      <a:r>
                        <a:rPr lang="fa-IR" sz="1400" dirty="0">
                          <a:effectLst/>
                          <a:cs typeface="B Nazanin" panose="00000400000000000000" pitchFamily="2" charset="-78"/>
                        </a:rPr>
                        <a:t> </a:t>
                      </a:r>
                      <a:r>
                        <a:rPr lang="ar-SA" sz="1400" dirty="0">
                          <a:effectLst/>
                          <a:cs typeface="B Nazanin" panose="00000400000000000000" pitchFamily="2" charset="-78"/>
                        </a:rPr>
                        <a:t>های صندوق</a:t>
                      </a:r>
                      <a:r>
                        <a:rPr lang="fa-IR" sz="1400" dirty="0">
                          <a:effectLst/>
                          <a:cs typeface="B Nazanin" panose="00000400000000000000" pitchFamily="2" charset="-78"/>
                        </a:rPr>
                        <a:t> در سهام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extLst>
                  <a:ext uri="{0D108BD9-81ED-4DB2-BD59-A6C34878D82A}">
                    <a16:rowId xmlns:a16="http://schemas.microsoft.com/office/drawing/2014/main" val="2741938430"/>
                  </a:ext>
                </a:extLst>
              </a:tr>
              <a:tr h="277560">
                <a:tc vMerge="1">
                  <a:txBody>
                    <a:bodyPr/>
                    <a:lstStyle/>
                    <a:p>
                      <a:endParaRPr lang="en-US"/>
                    </a:p>
                  </a:txBody>
                  <a:tcPr/>
                </a:tc>
                <a:tc>
                  <a:txBody>
                    <a:bodyPr/>
                    <a:lstStyle/>
                    <a:p>
                      <a:pPr algn="ctr" rtl="1">
                        <a:lnSpc>
                          <a:spcPct val="107000"/>
                        </a:lnSpc>
                        <a:spcAft>
                          <a:spcPts val="800"/>
                        </a:spcAft>
                      </a:pPr>
                      <a:r>
                        <a:rPr lang="ar-SA" sz="1400">
                          <a:effectLst/>
                          <a:cs typeface="B Nazanin" panose="00000400000000000000" pitchFamily="2" charset="-78"/>
                        </a:rPr>
                        <a:t>دارای تضمین</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a:txBody>
                    <a:bodyPr/>
                    <a:lstStyle/>
                    <a:p>
                      <a:pPr algn="ctr" rtl="1">
                        <a:lnSpc>
                          <a:spcPct val="107000"/>
                        </a:lnSpc>
                        <a:spcAft>
                          <a:spcPts val="800"/>
                        </a:spcAft>
                      </a:pPr>
                      <a:r>
                        <a:rPr lang="ar-SA"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extLst>
                  <a:ext uri="{0D108BD9-81ED-4DB2-BD59-A6C34878D82A}">
                    <a16:rowId xmlns:a16="http://schemas.microsoft.com/office/drawing/2014/main" val="192343117"/>
                  </a:ext>
                </a:extLst>
              </a:tr>
              <a:tr h="249298">
                <a:tc rowSpan="2">
                  <a:txBody>
                    <a:bodyPr/>
                    <a:lstStyle/>
                    <a:p>
                      <a:pPr algn="ctr" rtl="1">
                        <a:lnSpc>
                          <a:spcPct val="107000"/>
                        </a:lnSpc>
                        <a:spcAft>
                          <a:spcPts val="800"/>
                        </a:spcAft>
                      </a:pPr>
                      <a:r>
                        <a:rPr lang="ar-SA" sz="1400">
                          <a:effectLst/>
                          <a:cs typeface="B Nazanin" panose="00000400000000000000" pitchFamily="2" charset="-78"/>
                        </a:rPr>
                        <a:t>صندوق های سرمایه گذاری صندوق در صندوق (</a:t>
                      </a:r>
                      <a:r>
                        <a:rPr lang="en-US" sz="1400">
                          <a:effectLst/>
                          <a:cs typeface="B Nazanin" panose="00000400000000000000" pitchFamily="2" charset="-78"/>
                        </a:rPr>
                        <a:t>FOF</a:t>
                      </a:r>
                      <a:r>
                        <a:rPr lang="ar-SA" sz="1400">
                          <a:effectLst/>
                          <a:cs typeface="B Nazanin" panose="00000400000000000000" pitchFamily="2" charset="-78"/>
                        </a:rPr>
                        <a:t>)</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gridSpan="2">
                  <a:txBody>
                    <a:bodyPr/>
                    <a:lstStyle/>
                    <a:p>
                      <a:pPr algn="r" rtl="1">
                        <a:lnSpc>
                          <a:spcPct val="107000"/>
                        </a:lnSpc>
                        <a:spcAft>
                          <a:spcPts val="800"/>
                        </a:spcAft>
                      </a:pPr>
                      <a:r>
                        <a:rPr lang="ar-SA" sz="1400" dirty="0">
                          <a:effectLst/>
                          <a:cs typeface="B Nazanin" panose="00000400000000000000" pitchFamily="2" charset="-78"/>
                        </a:rPr>
                        <a:t> سرمایه گذاری در سایر  صندوق ها بصورت کلی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hMerge="1">
                  <a:txBody>
                    <a:bodyPr/>
                    <a:lstStyle/>
                    <a:p>
                      <a:endParaRPr lang="en-US"/>
                    </a:p>
                  </a:txBody>
                  <a:tcPr/>
                </a:tc>
                <a:extLst>
                  <a:ext uri="{0D108BD9-81ED-4DB2-BD59-A6C34878D82A}">
                    <a16:rowId xmlns:a16="http://schemas.microsoft.com/office/drawing/2014/main" val="1800352932"/>
                  </a:ext>
                </a:extLst>
              </a:tr>
              <a:tr h="249298">
                <a:tc vMerge="1">
                  <a:txBody>
                    <a:bodyPr/>
                    <a:lstStyle/>
                    <a:p>
                      <a:endParaRPr lang="en-US"/>
                    </a:p>
                  </a:txBody>
                  <a:tcPr/>
                </a:tc>
                <a:tc gridSpan="2">
                  <a:txBody>
                    <a:bodyPr/>
                    <a:lstStyle/>
                    <a:p>
                      <a:pPr algn="r" rtl="1">
                        <a:lnSpc>
                          <a:spcPct val="107000"/>
                        </a:lnSpc>
                        <a:spcAft>
                          <a:spcPts val="800"/>
                        </a:spcAft>
                      </a:pPr>
                      <a:r>
                        <a:rPr lang="ar-SA" sz="1400" dirty="0">
                          <a:effectLst/>
                          <a:cs typeface="B Nazanin" panose="00000400000000000000" pitchFamily="2" charset="-78"/>
                        </a:rPr>
                        <a:t> سرمایه گذاری در صندوق های خاص</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hMerge="1">
                  <a:txBody>
                    <a:bodyPr/>
                    <a:lstStyle/>
                    <a:p>
                      <a:endParaRPr lang="en-US"/>
                    </a:p>
                  </a:txBody>
                  <a:tcPr/>
                </a:tc>
                <a:extLst>
                  <a:ext uri="{0D108BD9-81ED-4DB2-BD59-A6C34878D82A}">
                    <a16:rowId xmlns:a16="http://schemas.microsoft.com/office/drawing/2014/main" val="3563273987"/>
                  </a:ext>
                </a:extLst>
              </a:tr>
              <a:tr h="249298">
                <a:tc rowSpan="3">
                  <a:txBody>
                    <a:bodyPr/>
                    <a:lstStyle/>
                    <a:p>
                      <a:pPr algn="ctr" rtl="1">
                        <a:lnSpc>
                          <a:spcPct val="107000"/>
                        </a:lnSpc>
                        <a:spcAft>
                          <a:spcPts val="800"/>
                        </a:spcAft>
                      </a:pPr>
                      <a:r>
                        <a:rPr lang="ar-SA" sz="1400">
                          <a:effectLst/>
                          <a:cs typeface="B Nazanin" panose="00000400000000000000" pitchFamily="2" charset="-78"/>
                        </a:rPr>
                        <a:t>صندوق های سرمایه گذاری کالایی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gridSpan="2">
                  <a:txBody>
                    <a:bodyPr/>
                    <a:lstStyle/>
                    <a:p>
                      <a:pPr algn="r" rtl="1">
                        <a:lnSpc>
                          <a:spcPct val="107000"/>
                        </a:lnSpc>
                        <a:spcAft>
                          <a:spcPts val="800"/>
                        </a:spcAft>
                      </a:pPr>
                      <a:r>
                        <a:rPr lang="ar-SA" sz="1400" dirty="0">
                          <a:effectLst/>
                          <a:cs typeface="B Nazanin" panose="00000400000000000000" pitchFamily="2" charset="-78"/>
                        </a:rPr>
                        <a:t>اوراق بهادار مبتنی بر سکه طلا</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hMerge="1">
                  <a:txBody>
                    <a:bodyPr/>
                    <a:lstStyle/>
                    <a:p>
                      <a:endParaRPr lang="en-US"/>
                    </a:p>
                  </a:txBody>
                  <a:tcPr/>
                </a:tc>
                <a:extLst>
                  <a:ext uri="{0D108BD9-81ED-4DB2-BD59-A6C34878D82A}">
                    <a16:rowId xmlns:a16="http://schemas.microsoft.com/office/drawing/2014/main" val="3746786359"/>
                  </a:ext>
                </a:extLst>
              </a:tr>
              <a:tr h="249298">
                <a:tc vMerge="1">
                  <a:txBody>
                    <a:bodyPr/>
                    <a:lstStyle/>
                    <a:p>
                      <a:endParaRPr lang="en-US"/>
                    </a:p>
                  </a:txBody>
                  <a:tcPr/>
                </a:tc>
                <a:tc gridSpan="2">
                  <a:txBody>
                    <a:bodyPr/>
                    <a:lstStyle/>
                    <a:p>
                      <a:pPr algn="r" rtl="1">
                        <a:lnSpc>
                          <a:spcPct val="107000"/>
                        </a:lnSpc>
                        <a:spcAft>
                          <a:spcPts val="800"/>
                        </a:spcAft>
                      </a:pPr>
                      <a:r>
                        <a:rPr lang="ar-SA" sz="1400">
                          <a:effectLst/>
                          <a:cs typeface="B Nazanin" panose="00000400000000000000" pitchFamily="2" charset="-78"/>
                        </a:rPr>
                        <a:t>اوراق بهادار مبتنی بر کالاهای کشاورزی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hMerge="1">
                  <a:txBody>
                    <a:bodyPr/>
                    <a:lstStyle/>
                    <a:p>
                      <a:endParaRPr lang="en-US"/>
                    </a:p>
                  </a:txBody>
                  <a:tcPr/>
                </a:tc>
                <a:extLst>
                  <a:ext uri="{0D108BD9-81ED-4DB2-BD59-A6C34878D82A}">
                    <a16:rowId xmlns:a16="http://schemas.microsoft.com/office/drawing/2014/main" val="777230338"/>
                  </a:ext>
                </a:extLst>
              </a:tr>
              <a:tr h="249298">
                <a:tc vMerge="1">
                  <a:txBody>
                    <a:bodyPr/>
                    <a:lstStyle/>
                    <a:p>
                      <a:endParaRPr lang="en-US"/>
                    </a:p>
                  </a:txBody>
                  <a:tcPr/>
                </a:tc>
                <a:tc gridSpan="2">
                  <a:txBody>
                    <a:bodyPr/>
                    <a:lstStyle/>
                    <a:p>
                      <a:pPr algn="r" rtl="1">
                        <a:lnSpc>
                          <a:spcPct val="107000"/>
                        </a:lnSpc>
                        <a:spcAft>
                          <a:spcPts val="800"/>
                        </a:spcAft>
                      </a:pPr>
                      <a:r>
                        <a:rPr lang="ar-SA" sz="1400" dirty="0">
                          <a:effectLst/>
                          <a:cs typeface="B Nazanin" panose="00000400000000000000" pitchFamily="2" charset="-78"/>
                        </a:rPr>
                        <a:t>اوراق بهادار مبتنی برفلزات(بزودی)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hMerge="1">
                  <a:txBody>
                    <a:bodyPr/>
                    <a:lstStyle/>
                    <a:p>
                      <a:endParaRPr lang="en-US"/>
                    </a:p>
                  </a:txBody>
                  <a:tcPr/>
                </a:tc>
                <a:extLst>
                  <a:ext uri="{0D108BD9-81ED-4DB2-BD59-A6C34878D82A}">
                    <a16:rowId xmlns:a16="http://schemas.microsoft.com/office/drawing/2014/main" val="4259528006"/>
                  </a:ext>
                </a:extLst>
              </a:tr>
              <a:tr h="249298">
                <a:tc>
                  <a:txBody>
                    <a:bodyPr/>
                    <a:lstStyle/>
                    <a:p>
                      <a:pPr algn="ctr" rtl="1">
                        <a:lnSpc>
                          <a:spcPct val="107000"/>
                        </a:lnSpc>
                        <a:spcAft>
                          <a:spcPts val="800"/>
                        </a:spcAft>
                      </a:pPr>
                      <a:r>
                        <a:rPr lang="ar-SA" sz="1400">
                          <a:effectLst/>
                          <a:cs typeface="B Nazanin" panose="00000400000000000000" pitchFamily="2" charset="-78"/>
                        </a:rPr>
                        <a:t>صندوق خصوصی(</a:t>
                      </a:r>
                      <a:r>
                        <a:rPr lang="en-US" sz="1400">
                          <a:effectLst/>
                          <a:cs typeface="B Nazanin" panose="00000400000000000000" pitchFamily="2" charset="-78"/>
                        </a:rPr>
                        <a:t>PE</a:t>
                      </a:r>
                      <a:r>
                        <a:rPr lang="ar-SA" sz="1400">
                          <a:effectLst/>
                          <a:cs typeface="B Nazanin" panose="00000400000000000000" pitchFamily="2" charset="-78"/>
                        </a:rPr>
                        <a:t>)</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gridSpan="2">
                  <a:txBody>
                    <a:bodyPr/>
                    <a:lstStyle/>
                    <a:p>
                      <a:pPr algn="r" rtl="1">
                        <a:lnSpc>
                          <a:spcPct val="107000"/>
                        </a:lnSpc>
                        <a:spcAft>
                          <a:spcPts val="800"/>
                        </a:spcAft>
                      </a:pPr>
                      <a:r>
                        <a:rPr lang="ar-SA"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hMerge="1">
                  <a:txBody>
                    <a:bodyPr/>
                    <a:lstStyle/>
                    <a:p>
                      <a:endParaRPr lang="en-US"/>
                    </a:p>
                  </a:txBody>
                  <a:tcPr/>
                </a:tc>
                <a:extLst>
                  <a:ext uri="{0D108BD9-81ED-4DB2-BD59-A6C34878D82A}">
                    <a16:rowId xmlns:a16="http://schemas.microsoft.com/office/drawing/2014/main" val="514443164"/>
                  </a:ext>
                </a:extLst>
              </a:tr>
              <a:tr h="249298">
                <a:tc>
                  <a:txBody>
                    <a:bodyPr/>
                    <a:lstStyle/>
                    <a:p>
                      <a:pPr algn="ctr" rtl="1">
                        <a:lnSpc>
                          <a:spcPct val="107000"/>
                        </a:lnSpc>
                        <a:spcAft>
                          <a:spcPts val="800"/>
                        </a:spcAft>
                      </a:pPr>
                      <a:r>
                        <a:rPr lang="ar-SA" sz="1400">
                          <a:effectLst/>
                          <a:cs typeface="B Nazanin" panose="00000400000000000000" pitchFamily="2" charset="-78"/>
                        </a:rPr>
                        <a:t>صندوق جسورانه(</a:t>
                      </a:r>
                      <a:r>
                        <a:rPr lang="en-US" sz="1400">
                          <a:effectLst/>
                          <a:cs typeface="B Nazanin" panose="00000400000000000000" pitchFamily="2" charset="-78"/>
                        </a:rPr>
                        <a:t>VC</a:t>
                      </a:r>
                      <a:r>
                        <a:rPr lang="ar-SA" sz="1400">
                          <a:effectLst/>
                          <a:cs typeface="B Nazanin" panose="00000400000000000000" pitchFamily="2" charset="-78"/>
                        </a:rPr>
                        <a:t>)</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gridSpan="2">
                  <a:txBody>
                    <a:bodyPr/>
                    <a:lstStyle/>
                    <a:p>
                      <a:pPr algn="r" rtl="1">
                        <a:lnSpc>
                          <a:spcPct val="107000"/>
                        </a:lnSpc>
                        <a:spcAft>
                          <a:spcPts val="800"/>
                        </a:spcAft>
                      </a:pPr>
                      <a:r>
                        <a:rPr lang="ar-SA"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hMerge="1">
                  <a:txBody>
                    <a:bodyPr/>
                    <a:lstStyle/>
                    <a:p>
                      <a:endParaRPr lang="en-US"/>
                    </a:p>
                  </a:txBody>
                  <a:tcPr/>
                </a:tc>
                <a:extLst>
                  <a:ext uri="{0D108BD9-81ED-4DB2-BD59-A6C34878D82A}">
                    <a16:rowId xmlns:a16="http://schemas.microsoft.com/office/drawing/2014/main" val="180914939"/>
                  </a:ext>
                </a:extLst>
              </a:tr>
              <a:tr h="249298">
                <a:tc>
                  <a:txBody>
                    <a:bodyPr/>
                    <a:lstStyle/>
                    <a:p>
                      <a:pPr algn="ctr" rtl="1">
                        <a:lnSpc>
                          <a:spcPct val="107000"/>
                        </a:lnSpc>
                        <a:spcAft>
                          <a:spcPts val="800"/>
                        </a:spcAft>
                      </a:pPr>
                      <a:r>
                        <a:rPr lang="ar-SA" sz="1400" dirty="0">
                          <a:effectLst/>
                          <a:cs typeface="B Nazanin" panose="00000400000000000000" pitchFamily="2" charset="-78"/>
                        </a:rPr>
                        <a:t>صندوق ارزی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gridSpan="2">
                  <a:txBody>
                    <a:bodyPr/>
                    <a:lstStyle/>
                    <a:p>
                      <a:pPr algn="r" rtl="1">
                        <a:lnSpc>
                          <a:spcPct val="107000"/>
                        </a:lnSpc>
                        <a:spcAft>
                          <a:spcPts val="800"/>
                        </a:spcAft>
                      </a:pPr>
                      <a:r>
                        <a:rPr lang="ar-SA"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hMerge="1">
                  <a:txBody>
                    <a:bodyPr/>
                    <a:lstStyle/>
                    <a:p>
                      <a:endParaRPr lang="en-US"/>
                    </a:p>
                  </a:txBody>
                  <a:tcPr/>
                </a:tc>
                <a:extLst>
                  <a:ext uri="{0D108BD9-81ED-4DB2-BD59-A6C34878D82A}">
                    <a16:rowId xmlns:a16="http://schemas.microsoft.com/office/drawing/2014/main" val="3455378481"/>
                  </a:ext>
                </a:extLst>
              </a:tr>
              <a:tr h="461537">
                <a:tc>
                  <a:txBody>
                    <a:bodyPr/>
                    <a:lstStyle/>
                    <a:p>
                      <a:pPr algn="ctr" rtl="1">
                        <a:lnSpc>
                          <a:spcPct val="107000"/>
                        </a:lnSpc>
                        <a:spcAft>
                          <a:spcPts val="800"/>
                        </a:spcAft>
                      </a:pPr>
                      <a:r>
                        <a:rPr lang="ar-SA" sz="1400" dirty="0">
                          <a:effectLst/>
                          <a:cs typeface="B Nazanin" panose="00000400000000000000" pitchFamily="2" charset="-78"/>
                        </a:rPr>
                        <a:t>صندوق سرمایه گذاری در اوراق مشتقه(بزودی)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gridSpan="2">
                  <a:txBody>
                    <a:bodyPr/>
                    <a:lstStyle/>
                    <a:p>
                      <a:pPr algn="r" rtl="1">
                        <a:lnSpc>
                          <a:spcPct val="107000"/>
                        </a:lnSpc>
                        <a:spcAft>
                          <a:spcPts val="800"/>
                        </a:spcAft>
                      </a:pPr>
                      <a:r>
                        <a:rPr lang="ar-SA"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hMerge="1">
                  <a:txBody>
                    <a:bodyPr/>
                    <a:lstStyle/>
                    <a:p>
                      <a:endParaRPr lang="en-US"/>
                    </a:p>
                  </a:txBody>
                  <a:tcPr/>
                </a:tc>
                <a:extLst>
                  <a:ext uri="{0D108BD9-81ED-4DB2-BD59-A6C34878D82A}">
                    <a16:rowId xmlns:a16="http://schemas.microsoft.com/office/drawing/2014/main" val="3562847882"/>
                  </a:ext>
                </a:extLst>
              </a:tr>
              <a:tr h="249298">
                <a:tc rowSpan="2">
                  <a:txBody>
                    <a:bodyPr/>
                    <a:lstStyle/>
                    <a:p>
                      <a:pPr algn="ctr" rtl="1">
                        <a:lnSpc>
                          <a:spcPct val="107000"/>
                        </a:lnSpc>
                        <a:spcAft>
                          <a:spcPts val="800"/>
                        </a:spcAft>
                      </a:pPr>
                      <a:r>
                        <a:rPr lang="ar-SA" sz="1400" dirty="0">
                          <a:effectLst/>
                          <a:cs typeface="B Nazanin" panose="00000400000000000000" pitchFamily="2" charset="-78"/>
                        </a:rPr>
                        <a:t>صندوق های اختصاصی بازارگردانی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gridSpan="2">
                  <a:txBody>
                    <a:bodyPr/>
                    <a:lstStyle/>
                    <a:p>
                      <a:pPr algn="r" rtl="1">
                        <a:lnSpc>
                          <a:spcPct val="107000"/>
                        </a:lnSpc>
                        <a:spcAft>
                          <a:spcPts val="800"/>
                        </a:spcAft>
                      </a:pPr>
                      <a:r>
                        <a:rPr lang="ar-SA" sz="1400" dirty="0">
                          <a:effectLst/>
                          <a:cs typeface="B Nazanin" panose="00000400000000000000" pitchFamily="2" charset="-78"/>
                        </a:rPr>
                        <a:t>محاسبه </a:t>
                      </a:r>
                      <a:r>
                        <a:rPr lang="en-US" sz="1400" dirty="0">
                          <a:effectLst/>
                          <a:cs typeface="B Nazanin" panose="00000400000000000000" pitchFamily="2" charset="-78"/>
                        </a:rPr>
                        <a:t>NAV</a:t>
                      </a:r>
                      <a:r>
                        <a:rPr lang="ar-SA" sz="1400" dirty="0">
                          <a:effectLst/>
                          <a:cs typeface="B Nazanin" panose="00000400000000000000" pitchFamily="2" charset="-78"/>
                        </a:rPr>
                        <a:t> به صورت جداگانه صورت می پذیرد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hMerge="1">
                  <a:txBody>
                    <a:bodyPr/>
                    <a:lstStyle/>
                    <a:p>
                      <a:endParaRPr lang="en-US"/>
                    </a:p>
                  </a:txBody>
                  <a:tcPr/>
                </a:tc>
                <a:extLst>
                  <a:ext uri="{0D108BD9-81ED-4DB2-BD59-A6C34878D82A}">
                    <a16:rowId xmlns:a16="http://schemas.microsoft.com/office/drawing/2014/main" val="1379258315"/>
                  </a:ext>
                </a:extLst>
              </a:tr>
              <a:tr h="249298">
                <a:tc vMerge="1">
                  <a:txBody>
                    <a:bodyPr/>
                    <a:lstStyle/>
                    <a:p>
                      <a:endParaRPr lang="en-US"/>
                    </a:p>
                  </a:txBody>
                  <a:tcPr/>
                </a:tc>
                <a:tc gridSpan="2">
                  <a:txBody>
                    <a:bodyPr/>
                    <a:lstStyle/>
                    <a:p>
                      <a:pPr algn="r" rtl="1">
                        <a:lnSpc>
                          <a:spcPct val="107000"/>
                        </a:lnSpc>
                        <a:spcAft>
                          <a:spcPts val="800"/>
                        </a:spcAft>
                      </a:pPr>
                      <a:r>
                        <a:rPr lang="ar-SA" sz="1400" kern="1200" dirty="0">
                          <a:solidFill>
                            <a:schemeClr val="dk1"/>
                          </a:solidFill>
                          <a:effectLst/>
                          <a:latin typeface="+mn-lt"/>
                          <a:ea typeface="+mn-ea"/>
                          <a:cs typeface="B Nazanin" panose="00000400000000000000" pitchFamily="2" charset="-78"/>
                        </a:rPr>
                        <a:t>محاسبه </a:t>
                      </a:r>
                      <a:r>
                        <a:rPr lang="en-US" sz="1400" kern="1200" dirty="0">
                          <a:solidFill>
                            <a:schemeClr val="dk1"/>
                          </a:solidFill>
                          <a:effectLst/>
                          <a:latin typeface="+mn-lt"/>
                          <a:ea typeface="+mn-ea"/>
                          <a:cs typeface="B Nazanin" panose="00000400000000000000" pitchFamily="2" charset="-78"/>
                        </a:rPr>
                        <a:t>NAV</a:t>
                      </a:r>
                      <a:r>
                        <a:rPr lang="ar-SA" sz="1400" kern="1200" dirty="0">
                          <a:solidFill>
                            <a:schemeClr val="dk1"/>
                          </a:solidFill>
                          <a:effectLst/>
                          <a:latin typeface="+mn-lt"/>
                          <a:ea typeface="+mn-ea"/>
                          <a:cs typeface="B Nazanin" panose="00000400000000000000" pitchFamily="2" charset="-78"/>
                        </a:rPr>
                        <a:t> به صورت تجمعی صورت می پذیرد</a:t>
                      </a:r>
                      <a:endParaRPr lang="en-US" sz="1400" kern="1200" dirty="0">
                        <a:solidFill>
                          <a:schemeClr val="dk1"/>
                        </a:solidFill>
                        <a:effectLst/>
                        <a:latin typeface="+mn-lt"/>
                        <a:ea typeface="+mn-ea"/>
                        <a:cs typeface="B Nazanin" panose="00000400000000000000" pitchFamily="2" charset="-78"/>
                      </a:endParaRPr>
                    </a:p>
                  </a:txBody>
                  <a:tcPr marL="47124" marR="47124" marT="0" marB="0" anchor="ctr"/>
                </a:tc>
                <a:tc hMerge="1">
                  <a:txBody>
                    <a:bodyPr/>
                    <a:lstStyle/>
                    <a:p>
                      <a:endParaRPr lang="en-US"/>
                    </a:p>
                  </a:txBody>
                  <a:tcPr/>
                </a:tc>
                <a:extLst>
                  <a:ext uri="{0D108BD9-81ED-4DB2-BD59-A6C34878D82A}">
                    <a16:rowId xmlns:a16="http://schemas.microsoft.com/office/drawing/2014/main" val="2753625786"/>
                  </a:ext>
                </a:extLst>
              </a:tr>
              <a:tr h="249298">
                <a:tc>
                  <a:txBody>
                    <a:bodyPr/>
                    <a:lstStyle/>
                    <a:p>
                      <a:pPr algn="ctr" rtl="1">
                        <a:lnSpc>
                          <a:spcPct val="107000"/>
                        </a:lnSpc>
                        <a:spcAft>
                          <a:spcPts val="800"/>
                        </a:spcAft>
                      </a:pPr>
                      <a:r>
                        <a:rPr lang="fa-IR" sz="1400" dirty="0">
                          <a:effectLst/>
                          <a:latin typeface="Calibri" panose="020F0502020204030204" pitchFamily="34" charset="0"/>
                          <a:ea typeface="Calibri" panose="020F0502020204030204" pitchFamily="34" charset="0"/>
                          <a:cs typeface="B Nazanin" panose="00000400000000000000" pitchFamily="2" charset="-78"/>
                        </a:rPr>
                        <a:t>صندوق های بازنشستگی تکمیلی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47124" marR="47124" marT="0" marB="0" anchor="ctr"/>
                </a:tc>
                <a:tc gridSpan="2">
                  <a:txBody>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lang="fa-IR" sz="1400" kern="1200" dirty="0">
                          <a:solidFill>
                            <a:schemeClr val="dk1"/>
                          </a:solidFill>
                          <a:effectLst/>
                          <a:latin typeface="+mn-lt"/>
                          <a:ea typeface="+mn-ea"/>
                          <a:cs typeface="B Nazanin" panose="00000400000000000000" pitchFamily="2" charset="-78"/>
                        </a:rPr>
                        <a:t>می تواند در قالب صندوق های سرمایه گذاری در سهام یا صندوق در صندوق سهامی شکل بگیرد</a:t>
                      </a:r>
                      <a:endParaRPr lang="en-US" sz="1400" kern="1200" dirty="0">
                        <a:solidFill>
                          <a:schemeClr val="dk1"/>
                        </a:solidFill>
                        <a:effectLst/>
                        <a:latin typeface="+mn-lt"/>
                        <a:ea typeface="+mn-ea"/>
                        <a:cs typeface="B Nazanin" panose="00000400000000000000" pitchFamily="2" charset="-78"/>
                      </a:endParaRPr>
                    </a:p>
                  </a:txBody>
                  <a:tcPr marL="47124" marR="47124" marT="0" marB="0" anchor="ctr"/>
                </a:tc>
                <a:tc hMerge="1">
                  <a:txBody>
                    <a:bodyPr/>
                    <a:lstStyle/>
                    <a:p>
                      <a:endParaRPr lang="en-US"/>
                    </a:p>
                  </a:txBody>
                  <a:tcPr/>
                </a:tc>
                <a:extLst>
                  <a:ext uri="{0D108BD9-81ED-4DB2-BD59-A6C34878D82A}">
                    <a16:rowId xmlns:a16="http://schemas.microsoft.com/office/drawing/2014/main" val="1627631129"/>
                  </a:ext>
                </a:extLst>
              </a:tr>
            </a:tbl>
          </a:graphicData>
        </a:graphic>
      </p:graphicFrame>
    </p:spTree>
    <p:extLst>
      <p:ext uri="{BB962C8B-B14F-4D97-AF65-F5344CB8AC3E}">
        <p14:creationId xmlns:p14="http://schemas.microsoft.com/office/powerpoint/2010/main" val="1958839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751</TotalTime>
  <Words>4944</Words>
  <Application>Microsoft Office PowerPoint</Application>
  <PresentationFormat>Widescreen</PresentationFormat>
  <Paragraphs>426</Paragraphs>
  <Slides>54</Slides>
  <Notes>3</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54</vt:i4>
      </vt:variant>
    </vt:vector>
  </HeadingPairs>
  <TitlesOfParts>
    <vt:vector size="78" baseType="lpstr">
      <vt:lpstr>맑은 고딕</vt:lpstr>
      <vt:lpstr>2  Nazanin</vt:lpstr>
      <vt:lpstr>2  Titr</vt:lpstr>
      <vt:lpstr>Arial</vt:lpstr>
      <vt:lpstr>B Mitra</vt:lpstr>
      <vt:lpstr>B Nazanin</vt:lpstr>
      <vt:lpstr>B Titr</vt:lpstr>
      <vt:lpstr>Calibri</vt:lpstr>
      <vt:lpstr>Calibri Light</vt:lpstr>
      <vt:lpstr>Cambria</vt:lpstr>
      <vt:lpstr>Courier New</vt:lpstr>
      <vt:lpstr>等线</vt:lpstr>
      <vt:lpstr>Franklin Gothic Book</vt:lpstr>
      <vt:lpstr>Helvetica Neue</vt:lpstr>
      <vt:lpstr>IRANSans</vt:lpstr>
      <vt:lpstr>Symbol</vt:lpstr>
      <vt:lpstr>Times New Roman</vt:lpstr>
      <vt:lpstr>Verdana</vt:lpstr>
      <vt:lpstr>Wingdings</vt:lpstr>
      <vt:lpstr>Yekan Bakh FaNum Hairline</vt:lpstr>
      <vt:lpstr>Yekan Bakh FaNum Heavy</vt:lpstr>
      <vt:lpstr>Yekan Bakh FaNum Light</vt:lpstr>
      <vt:lpstr>Yekan Bakh Heavy</vt:lpstr>
      <vt:lpstr>Office Theme</vt:lpstr>
      <vt:lpstr>PowerPoint Presentation</vt:lpstr>
      <vt:lpstr>PowerPoint Presentation</vt:lpstr>
      <vt:lpstr>تعریف صندوق سرمایه گذاری</vt:lpstr>
      <vt:lpstr>هدف از ایجاد صندوق سرمایه گذاری</vt:lpstr>
      <vt:lpstr>PowerPoint Presentation</vt:lpstr>
      <vt:lpstr>مزایای سرمایه گذاری در صندوق‌های سرمایه گذاری</vt:lpstr>
      <vt:lpstr>PowerPoint Presentation</vt:lpstr>
      <vt:lpstr>PowerPoint Presentation</vt:lpstr>
      <vt:lpstr>PowerPoint Presentation</vt:lpstr>
      <vt:lpstr>PowerPoint Presentation</vt:lpstr>
      <vt:lpstr>صندوق های سرمایه گذاری در سهام </vt:lpstr>
      <vt:lpstr>صندوق های سرمایه گذاری در اوراق بهادار با درآمد ثابت </vt:lpstr>
      <vt:lpstr>صندوق های سرمایه گذاری مختلط </vt:lpstr>
      <vt:lpstr>صندوق در صندوق ها </vt:lpstr>
      <vt:lpstr>صندوق‌های سرمایه‌گذاری کالایی </vt:lpstr>
      <vt:lpstr>صندوق خصوصی(PE) </vt:lpstr>
      <vt:lpstr>صندوق‌های جسورانه (VC) </vt:lpstr>
      <vt:lpstr>صندوق‌های اختصاصی بازارگردانی </vt:lpstr>
      <vt:lpstr>صندوق‌های سرمایه گذاری بازنشستگی تکمیلی </vt:lpstr>
      <vt:lpstr>صندوقهای زمین و ساختمان </vt:lpstr>
      <vt:lpstr>صندوقهای پروژه </vt:lpstr>
      <vt:lpstr>صندوقهای املاک و مستغلات </vt:lpstr>
      <vt:lpstr>صندوق­های نیکوکاری </vt:lpstr>
      <vt:lpstr>ارکان صندوق های سرمایه گذاری</vt:lpstr>
      <vt:lpstr>مجمع صندوق</vt:lpstr>
      <vt:lpstr>مجمع صندوق - ادامه</vt:lpstr>
      <vt:lpstr>مدیر صندوق</vt:lpstr>
      <vt:lpstr>PowerPoint Presentation</vt:lpstr>
      <vt:lpstr>مدیر ثبت</vt:lpstr>
      <vt:lpstr>مدیر/ مدیران اجرا</vt:lpstr>
      <vt:lpstr>PowerPoint Presentation</vt:lpstr>
      <vt:lpstr>ضامن نقدشوندگی</vt:lpstr>
      <vt:lpstr>متولی</vt:lpstr>
      <vt:lpstr>حسابرس</vt:lpstr>
      <vt:lpstr>PowerPoint Presentation</vt:lpstr>
      <vt:lpstr>PowerPoint Presentation</vt:lpstr>
      <vt:lpstr>مقایسه صندوق ها</vt:lpstr>
      <vt:lpstr>مفاهیم و اصطلاحات رایج در صندوق‌های سرمایه‌گذاری </vt:lpstr>
      <vt:lpstr>مفاهیم و اصطلاحات رایج در صندوق‌های سرمایه‌گذاری </vt:lpstr>
      <vt:lpstr>مفاهیم و اصطلاحات رایج در صندوق‌های سرمایه‌گذاری </vt:lpstr>
      <vt:lpstr>PowerPoint Presentation</vt:lpstr>
      <vt:lpstr>مفاهیم و اصطلاحات رایج در صندوق‌های سرمایه‌گذاری </vt:lpstr>
      <vt:lpstr>نحوه محاسبه خالص ارزش دارایی های صندوق های سرمایه گذاری</vt:lpstr>
      <vt:lpstr>مفاهیم و اصطلاحات رایج در صندوق‌های سرمایه‌گذاری </vt:lpstr>
      <vt:lpstr>عمده مواردی که در اساسنامه و امیدنامه صندوق قید می شود:</vt:lpstr>
      <vt:lpstr>هزینه های صندوق</vt:lpstr>
      <vt:lpstr>سرفصل موارد نظارت مستمر بر صندوق‌هاي سرمايه‌گذاري</vt:lpstr>
      <vt:lpstr>نحوه نظارت سازمان بورس بر صندوق های سرمایه گذاری </vt:lpstr>
      <vt:lpstr>بررسی ساز و کارهای مقرراتی ناظر بر تاسیس و فعالیت صندوق‌های سرمایه‌گذاری </vt:lpstr>
      <vt:lpstr>قوانین و مقررات حاکم بر تاسیس و فعالیت صندوق ها </vt:lpstr>
      <vt:lpstr>مراحل تأسیس و فعالیت صندوق های سـرمایه گـذاری</vt:lpstr>
      <vt:lpstr>PowerPoint Presentation</vt:lpstr>
      <vt:lpstr>معایب صندوق های سرمایه گذاری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Razie Sabaghian</dc:creator>
  <cp:lastModifiedBy>Seyyed Mohammad Mahdi Mousavi</cp:lastModifiedBy>
  <cp:revision>110</cp:revision>
  <dcterms:created xsi:type="dcterms:W3CDTF">2023-01-09T05:49:16Z</dcterms:created>
  <dcterms:modified xsi:type="dcterms:W3CDTF">2024-01-28T13:14:41Z</dcterms:modified>
</cp:coreProperties>
</file>