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70" r:id="rId4"/>
    <p:sldId id="271" r:id="rId5"/>
    <p:sldId id="272" r:id="rId6"/>
    <p:sldId id="274" r:id="rId7"/>
    <p:sldId id="273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DC3"/>
    <a:srgbClr val="EAD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C8711-FE25-4F9D-A757-1E03C7A7B8BA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0CF67-E2BE-41AB-AC93-2A5D094B9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75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79F2E-1278-4BE9-B12D-909CEBD19B6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F558-5697-4C5C-B2E7-4951E033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1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128937"/>
            <a:ext cx="753545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144724" y="6169881"/>
            <a:ext cx="756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30</a:t>
            </a:r>
          </a:p>
        </p:txBody>
      </p:sp>
    </p:spTree>
    <p:extLst>
      <p:ext uri="{BB962C8B-B14F-4D97-AF65-F5344CB8AC3E}">
        <p14:creationId xmlns:p14="http://schemas.microsoft.com/office/powerpoint/2010/main" val="417908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0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7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50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3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>
            <a:alphaModFix amt="30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600" y="158744"/>
            <a:ext cx="10515600" cy="439200"/>
          </a:xfrm>
        </p:spPr>
        <p:txBody>
          <a:bodyPr>
            <a:noAutofit/>
          </a:bodyPr>
          <a:lstStyle>
            <a:lvl1pPr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1937" y="583128"/>
            <a:ext cx="6728884" cy="583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087995"/>
            <a:ext cx="753545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144724" y="6128939"/>
            <a:ext cx="756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3A54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30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13" y="6405657"/>
            <a:ext cx="6672865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Created and Designed by Iran SEO</a:t>
            </a:r>
          </a:p>
        </p:txBody>
      </p:sp>
    </p:spTree>
    <p:extLst>
      <p:ext uri="{BB962C8B-B14F-4D97-AF65-F5344CB8AC3E}">
        <p14:creationId xmlns:p14="http://schemas.microsoft.com/office/powerpoint/2010/main" val="270821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061" y="6392009"/>
            <a:ext cx="6672865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Created and Designed by Iran SEO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128937"/>
            <a:ext cx="753545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44724" y="6169881"/>
            <a:ext cx="756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3A5446"/>
                </a:solidFill>
                <a:effectLst/>
                <a:latin typeface="Arial Narrow" panose="020B0606020202030204" pitchFamily="34" charset="0"/>
              </a:rPr>
              <a:t>of 30</a:t>
            </a:r>
          </a:p>
        </p:txBody>
      </p:sp>
    </p:spTree>
    <p:extLst>
      <p:ext uri="{BB962C8B-B14F-4D97-AF65-F5344CB8AC3E}">
        <p14:creationId xmlns:p14="http://schemas.microsoft.com/office/powerpoint/2010/main" val="163483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20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128937"/>
            <a:ext cx="753545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144724" y="6169881"/>
            <a:ext cx="756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30</a:t>
            </a:r>
          </a:p>
        </p:txBody>
      </p:sp>
    </p:spTree>
    <p:extLst>
      <p:ext uri="{BB962C8B-B14F-4D97-AF65-F5344CB8AC3E}">
        <p14:creationId xmlns:p14="http://schemas.microsoft.com/office/powerpoint/2010/main" val="130555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4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Created and Designed by Iran SEO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A6B4CF-E0B9-4AE0-BA7B-BE75EF590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7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o.ir/" TargetMode="External"/><Relationship Id="rId7" Type="http://schemas.openxmlformats.org/officeDocument/2006/relationships/hyperlink" Target="http://www.cfi.seo.i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crm.seo.ir/" TargetMode="External"/><Relationship Id="rId5" Type="http://schemas.openxmlformats.org/officeDocument/2006/relationships/hyperlink" Target="http://www.tsetmc.com/" TargetMode="External"/><Relationship Id="rId4" Type="http://schemas.openxmlformats.org/officeDocument/2006/relationships/hyperlink" Target="http://www.codal.i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85868" y="0"/>
            <a:ext cx="11297264" cy="53804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8C1819"/>
                </a:solidFill>
                <a:effectLst/>
                <a:uLnTx/>
                <a:uFillTx/>
                <a:latin typeface="Arial" panose="020B0604020202020204" pitchFamily="34" charset="0"/>
                <a:cs typeface="B Titr" panose="00000700000000000000" pitchFamily="2" charset="-78"/>
              </a:rPr>
              <a:t>بازار پول و بازار سرمای</a:t>
            </a:r>
            <a:r>
              <a:rPr lang="fa-IR" sz="4800" b="1" noProof="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8C1819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ه</a:t>
            </a:r>
            <a:endParaRPr kumimoji="0" lang="en-US" sz="4800" b="1" i="0" u="none" strike="noStrike" kern="1200" cap="none" spc="0" normalizeH="0" baseline="0" noProof="0" dirty="0" smtClean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8C1819"/>
              </a:solidFill>
              <a:effectLst/>
              <a:uLnTx/>
              <a:uFillTx/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 smtClean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8C1819"/>
              </a:solidFill>
              <a:effectLst/>
              <a:uLnTx/>
              <a:uFillTx/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8C1819"/>
                </a:solidFill>
                <a:effectLst/>
                <a:latin typeface="Arial" panose="020B0604020202020204" pitchFamily="34" charset="0"/>
                <a:cs typeface="B Nazanin" panose="00000400000000000000" pitchFamily="2" charset="-78"/>
              </a:rPr>
              <a:t>سعید واشقانی فراهانی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8C1819"/>
                </a:solidFill>
                <a:effectLst/>
                <a:uLnTx/>
                <a:uFillTx/>
                <a:latin typeface="Arial" panose="020B0604020202020204" pitchFamily="34" charset="0"/>
                <a:cs typeface="B Nazanin" panose="00000400000000000000" pitchFamily="2" charset="-78"/>
              </a:rPr>
              <a:t>رئیس اداره نظارت بر ناشران گروه مالی و خدماتی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8C1819"/>
              </a:solidFill>
              <a:effectLst/>
              <a:uLnTx/>
              <a:uFillTx/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524" y="4361616"/>
            <a:ext cx="2651990" cy="2651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55927" y="6159731"/>
            <a:ext cx="640080" cy="399011"/>
          </a:xfrm>
          <a:prstGeom prst="rect">
            <a:avLst/>
          </a:prstGeom>
          <a:solidFill>
            <a:srgbClr val="EADDC3"/>
          </a:solidFill>
          <a:ln>
            <a:solidFill>
              <a:srgbClr val="ECD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91" y="6415936"/>
            <a:ext cx="667286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552192" y="75901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6561"/>
              </a:lnSpc>
            </a:pPr>
            <a:r>
              <a:rPr lang="fa-IR" sz="2800" dirty="0" smtClean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سامانه های مهم سازمان بورس</a:t>
            </a:r>
            <a:endParaRPr lang="fa-IR" sz="2800" dirty="0" smtClean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9" name="Text 6"/>
          <p:cNvSpPr/>
          <p:nvPr/>
        </p:nvSpPr>
        <p:spPr>
          <a:xfrm>
            <a:off x="1274164" y="2038662"/>
            <a:ext cx="10470875" cy="33727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-457200" algn="l">
              <a:lnSpc>
                <a:spcPct val="200000"/>
              </a:lnSpc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cs typeface="B Nazanin" panose="00000400000000000000" pitchFamily="2" charset="-78"/>
                <a:hlinkClick r:id="rId3"/>
              </a:rPr>
              <a:t>www.Seo.ir</a:t>
            </a:r>
            <a:endParaRPr lang="en-US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457200" indent="-457200" algn="l">
              <a:lnSpc>
                <a:spcPct val="200000"/>
              </a:lnSpc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cs typeface="B Nazanin" panose="00000400000000000000" pitchFamily="2" charset="-78"/>
                <a:hlinkClick r:id="rId4"/>
              </a:rPr>
              <a:t>www.Codal.ir</a:t>
            </a:r>
            <a:endParaRPr lang="en-US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457200" indent="-457200" algn="l">
              <a:lnSpc>
                <a:spcPct val="200000"/>
              </a:lnSpc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cs typeface="B Nazanin" panose="00000400000000000000" pitchFamily="2" charset="-78"/>
                <a:hlinkClick r:id="rId5"/>
              </a:rPr>
              <a:t>www.Tsetmc.com</a:t>
            </a:r>
            <a:endParaRPr lang="en-US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457200" indent="-457200" algn="l">
              <a:lnSpc>
                <a:spcPct val="200000"/>
              </a:lnSpc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cs typeface="B Nazanin" panose="00000400000000000000" pitchFamily="2" charset="-78"/>
                <a:hlinkClick r:id="rId6"/>
              </a:rPr>
              <a:t>www.Crm.Seo.ir</a:t>
            </a:r>
            <a:endParaRPr lang="en-US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457200" indent="-457200" algn="l">
              <a:lnSpc>
                <a:spcPct val="200000"/>
              </a:lnSpc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cs typeface="B Nazanin" panose="00000400000000000000" pitchFamily="2" charset="-78"/>
                <a:hlinkClick r:id="rId7"/>
              </a:rPr>
              <a:t>www.Cfi.Seo.ir</a:t>
            </a:r>
            <a:endParaRPr lang="en-US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457200" indent="-457200" algn="l">
              <a:lnSpc>
                <a:spcPct val="200000"/>
              </a:lnSpc>
              <a:buAutoNum type="arabicParenR"/>
            </a:pPr>
            <a:endParaRPr lang="en-US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l">
              <a:lnSpc>
                <a:spcPct val="200000"/>
              </a:lnSpc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22182" y="6159731"/>
            <a:ext cx="440574" cy="256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535710" y="900862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561"/>
              </a:lnSpc>
            </a:pPr>
            <a:r>
              <a:rPr lang="en-US" sz="4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بازار پول و بازار سرمایه</a:t>
            </a:r>
            <a:endParaRPr lang="en-US" sz="4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6" name="Text 1"/>
          <p:cNvSpPr/>
          <p:nvPr/>
        </p:nvSpPr>
        <p:spPr>
          <a:xfrm>
            <a:off x="8064708" y="2112604"/>
            <a:ext cx="3507698" cy="795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40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بازار پول: تأمین مالی کوتاه‌مدت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18" name="Text 4"/>
          <p:cNvSpPr/>
          <p:nvPr/>
        </p:nvSpPr>
        <p:spPr>
          <a:xfrm>
            <a:off x="9309266" y="3218415"/>
            <a:ext cx="2263140" cy="362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تأمین مالی بدهی </a:t>
            </a:r>
            <a:r>
              <a:rPr lang="en-US" sz="2187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💰</a:t>
            </a:r>
            <a:endParaRPr lang="en-US" sz="2187" dirty="0">
              <a:cs typeface="B Titr" panose="00000700000000000000" pitchFamily="2" charset="-78"/>
            </a:endParaRPr>
          </a:p>
        </p:txBody>
      </p:sp>
      <p:sp>
        <p:nvSpPr>
          <p:cNvPr id="19" name="Text 5"/>
          <p:cNvSpPr/>
          <p:nvPr/>
        </p:nvSpPr>
        <p:spPr>
          <a:xfrm>
            <a:off x="7908556" y="4008880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در بازار پول، شرکت‌ها و افراد از طریق تأمین مالی بدهی از بانک‌ها قرض می‌گیرند. بانک‌ها معمولاً سپرده‌های کوتاه‌مدت کمتر از یک سال ارائه می‌دهند.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0" name="Text 8"/>
          <p:cNvSpPr/>
          <p:nvPr/>
        </p:nvSpPr>
        <p:spPr>
          <a:xfrm>
            <a:off x="4222858" y="3218415"/>
            <a:ext cx="2598420" cy="362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err="1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بدون</a:t>
            </a: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انتقال مالکیت </a:t>
            </a:r>
            <a:r>
              <a:rPr lang="en-US" sz="2187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📝</a:t>
            </a:r>
            <a:endParaRPr lang="en-US" sz="2187" dirty="0">
              <a:cs typeface="B Titr" panose="00000700000000000000" pitchFamily="2" charset="-78"/>
            </a:endParaRPr>
          </a:p>
        </p:txBody>
      </p:sp>
      <p:sp>
        <p:nvSpPr>
          <p:cNvPr id="21" name="Text 9"/>
          <p:cNvSpPr/>
          <p:nvPr/>
        </p:nvSpPr>
        <p:spPr>
          <a:xfrm>
            <a:off x="3001277" y="4008880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هنگام بازپرداخت بدهی بانک، آن‌ها هیچ حقی بر روی شرکت شما ندارند. مالکیت بدون تأثیر باقی می‌ماند.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2800" y="6126480"/>
            <a:ext cx="889462" cy="3906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91" y="6415936"/>
            <a:ext cx="667286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402474" y="90494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561"/>
              </a:lnSpc>
            </a:pPr>
            <a:r>
              <a:rPr lang="en-US" sz="4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بازار پول و بازار سرمایه</a:t>
            </a:r>
          </a:p>
        </p:txBody>
      </p:sp>
      <p:sp>
        <p:nvSpPr>
          <p:cNvPr id="20" name="Text 8"/>
          <p:cNvSpPr/>
          <p:nvPr/>
        </p:nvSpPr>
        <p:spPr>
          <a:xfrm>
            <a:off x="5140013" y="3177909"/>
            <a:ext cx="1790080" cy="362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err="1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انتقال</a:t>
            </a: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err="1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مالکیت</a:t>
            </a: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smtClean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📝</a:t>
            </a:r>
            <a:endParaRPr lang="en-US" sz="2187" dirty="0">
              <a:cs typeface="B Titr" panose="00000700000000000000" pitchFamily="2" charset="-78"/>
            </a:endParaRPr>
          </a:p>
        </p:txBody>
      </p:sp>
      <p:sp>
        <p:nvSpPr>
          <p:cNvPr id="22" name="Text 1"/>
          <p:cNvSpPr/>
          <p:nvPr/>
        </p:nvSpPr>
        <p:spPr>
          <a:xfrm>
            <a:off x="4490799" y="2120156"/>
            <a:ext cx="7254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5468"/>
              </a:lnSpc>
              <a:buNone/>
            </a:pPr>
            <a:r>
              <a:rPr lang="en-US" sz="240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بازار سرمایه: تأمین مالی بلندمدت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24" name="Text 4"/>
          <p:cNvSpPr/>
          <p:nvPr/>
        </p:nvSpPr>
        <p:spPr>
          <a:xfrm>
            <a:off x="8294359" y="3226034"/>
            <a:ext cx="3820001" cy="709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تأمین مالی حقوق صاحبان سهام </a:t>
            </a:r>
            <a:r>
              <a:rPr lang="en-US" sz="2187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🏢</a:t>
            </a:r>
            <a:endParaRPr lang="en-US" sz="2187" dirty="0">
              <a:cs typeface="B Titr" panose="00000700000000000000" pitchFamily="2" charset="-78"/>
            </a:endParaRPr>
          </a:p>
        </p:txBody>
      </p:sp>
      <p:sp>
        <p:nvSpPr>
          <p:cNvPr id="25" name="Text 5"/>
          <p:cNvSpPr/>
          <p:nvPr/>
        </p:nvSpPr>
        <p:spPr>
          <a:xfrm>
            <a:off x="7925038" y="4010560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بازار سرمایه، که توسط بورس نماینده می‌شود، به شرکت‌ها اجازه می‌دهد که با ارائه سهام مبتنی بر حقوق مالی، تأمین مالی بلندمدت جذب کنند.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7" name="Text 9"/>
          <p:cNvSpPr/>
          <p:nvPr/>
        </p:nvSpPr>
        <p:spPr>
          <a:xfrm>
            <a:off x="3364924" y="3971848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زمانی که سهام را در بورس عرضه می‌کنید، بخشی از مالکیت شرکت منتقل می‌شود. سهامداران </a:t>
            </a:r>
            <a:r>
              <a:rPr lang="en-US" sz="200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می‌توانند</a:t>
            </a: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در مدیریت شرکت دخالت کنند اگر بیشتر از ۵۰٪ سهام منتقل شود.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80618" y="6109855"/>
            <a:ext cx="564421" cy="3060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91" y="6415936"/>
            <a:ext cx="667286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552192" y="75901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561"/>
              </a:lnSpc>
            </a:pPr>
            <a:r>
              <a:rPr lang="en-US" sz="4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بازار پول و بازار سرمایه</a:t>
            </a:r>
            <a:endParaRPr lang="en-US" sz="440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20" name="Text 8"/>
          <p:cNvSpPr/>
          <p:nvPr/>
        </p:nvSpPr>
        <p:spPr>
          <a:xfrm>
            <a:off x="5140013" y="3177909"/>
            <a:ext cx="1790080" cy="362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fa-IR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err="1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بازار</a:t>
            </a: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err="1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سرمایه</a:t>
            </a: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smtClean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📈</a:t>
            </a:r>
            <a:endParaRPr lang="en-US" sz="2187" dirty="0">
              <a:cs typeface="B Titr" panose="00000700000000000000" pitchFamily="2" charset="-78"/>
            </a:endParaRPr>
          </a:p>
        </p:txBody>
      </p:sp>
      <p:sp>
        <p:nvSpPr>
          <p:cNvPr id="22" name="Text 1"/>
          <p:cNvSpPr/>
          <p:nvPr/>
        </p:nvSpPr>
        <p:spPr>
          <a:xfrm>
            <a:off x="4490799" y="2120156"/>
            <a:ext cx="7254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5468"/>
              </a:lnSpc>
              <a:buNone/>
            </a:pPr>
            <a:r>
              <a:rPr lang="fa-IR" sz="2400" b="1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مزایای هر بازار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24" name="Text 4"/>
          <p:cNvSpPr/>
          <p:nvPr/>
        </p:nvSpPr>
        <p:spPr>
          <a:xfrm>
            <a:off x="7447555" y="3177909"/>
            <a:ext cx="3820001" cy="709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734"/>
              </a:lnSpc>
            </a:pPr>
            <a:r>
              <a:rPr lang="fa-IR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err="1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بازار</a:t>
            </a: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err="1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پول</a:t>
            </a:r>
            <a:r>
              <a:rPr lang="en-US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fa-IR" sz="2187" dirty="0" smtClean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</a:t>
            </a:r>
            <a:r>
              <a:rPr lang="en-US" sz="2187" dirty="0" smtClean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🏦</a:t>
            </a:r>
            <a:endParaRPr lang="en-US" sz="2187" dirty="0">
              <a:cs typeface="B Titr" panose="00000700000000000000" pitchFamily="2" charset="-78"/>
            </a:endParaRPr>
          </a:p>
        </p:txBody>
      </p:sp>
      <p:sp>
        <p:nvSpPr>
          <p:cNvPr id="27" name="Text 9"/>
          <p:cNvSpPr/>
          <p:nvPr/>
        </p:nvSpPr>
        <p:spPr>
          <a:xfrm>
            <a:off x="3110092" y="3903715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زمانی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که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سهام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را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در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بورس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عرضه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می‌کنید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،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بخشی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از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مالکیت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شرکت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منتقل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می‌شود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.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سهامداران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می‌توانند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در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مدیریت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شرکت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دخالت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کنند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اگر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بیشتر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از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۵۰٪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سهام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منتقل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شود</a:t>
            </a:r>
            <a:r>
              <a:rPr lang="en-US" sz="20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9" name="Text 6"/>
          <p:cNvSpPr/>
          <p:nvPr/>
        </p:nvSpPr>
        <p:spPr>
          <a:xfrm>
            <a:off x="7635168" y="3956852"/>
            <a:ext cx="3999507" cy="1424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بعد از تسویه بدهی بانک، مالکیت با شرکت باقی می‌ماند. با این حال، پرداخت اقساط تسهیلات بانک برای شرکت الزامی است.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89425" y="6018415"/>
            <a:ext cx="755614" cy="47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91" y="6415936"/>
            <a:ext cx="667286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552192" y="75901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6561"/>
              </a:lnSpc>
            </a:pPr>
            <a:r>
              <a:rPr lang="fa-IR" sz="4400" dirty="0" smtClean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جهان </a:t>
            </a:r>
            <a:r>
              <a:rPr lang="fa-IR" sz="4400" dirty="0" err="1" smtClean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امروز</a:t>
            </a:r>
            <a:r>
              <a:rPr lang="fa-IR" sz="4400" b="1" dirty="0" err="1" smtClean="0">
                <a:cs typeface="B Titr" panose="00000700000000000000" pitchFamily="2" charset="-78"/>
              </a:rPr>
              <a:t>جهان</a:t>
            </a:r>
            <a:r>
              <a:rPr lang="fa-IR" sz="4400" b="1" dirty="0" smtClean="0">
                <a:cs typeface="B Titr" panose="00000700000000000000" pitchFamily="2" charset="-78"/>
              </a:rPr>
              <a:t> ا</a:t>
            </a:r>
          </a:p>
        </p:txBody>
      </p:sp>
      <p:sp>
        <p:nvSpPr>
          <p:cNvPr id="22" name="Text 1"/>
          <p:cNvSpPr/>
          <p:nvPr/>
        </p:nvSpPr>
        <p:spPr>
          <a:xfrm>
            <a:off x="4490799" y="2120156"/>
            <a:ext cx="7254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5468"/>
              </a:lnSpc>
              <a:buNone/>
            </a:pPr>
            <a:r>
              <a:rPr lang="fa-IR" sz="2400" b="1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تغییر چشم انداز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19" name="Text 6"/>
          <p:cNvSpPr/>
          <p:nvPr/>
        </p:nvSpPr>
        <p:spPr>
          <a:xfrm>
            <a:off x="1274164" y="3407343"/>
            <a:ext cx="10470875" cy="1424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799"/>
              </a:lnSpc>
            </a:pP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در حالی که بازار پول به طور اصولی برای تأمین مالی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کوتاه‌مدت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و بازار سرمایه به تأمین مالی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بلندمدت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متمرکز است، در برخی موارد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بانک‌ها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وام‌های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بلندمدت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ارائه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می‌دهند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و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بورس‌ها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اوراق بدهی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کوتاه‌مدت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 ارائه </a:t>
            </a:r>
            <a:r>
              <a:rPr lang="fa-IR" sz="240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می‌کنند</a:t>
            </a:r>
            <a:r>
              <a:rPr lang="fa-IR" sz="24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47367" y="6118167"/>
            <a:ext cx="597672" cy="357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91" y="6415936"/>
            <a:ext cx="667286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552192" y="75901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6561"/>
              </a:lnSpc>
            </a:pPr>
            <a:r>
              <a:rPr lang="fa-IR" sz="4400" dirty="0" smtClean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شرایط پذیرش شرکت ها</a:t>
            </a:r>
          </a:p>
        </p:txBody>
      </p:sp>
      <p:sp>
        <p:nvSpPr>
          <p:cNvPr id="22" name="Text 1"/>
          <p:cNvSpPr/>
          <p:nvPr/>
        </p:nvSpPr>
        <p:spPr>
          <a:xfrm>
            <a:off x="2803161" y="2120156"/>
            <a:ext cx="89418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5468"/>
              </a:lnSpc>
            </a:pPr>
            <a:r>
              <a:rPr lang="fa-IR" sz="240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شرایط عمومی پذیرش وفق </a:t>
            </a:r>
            <a:r>
              <a:rPr lang="fa-IR" sz="2400" b="1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دستور‌العمل</a:t>
            </a:r>
            <a:r>
              <a:rPr lang="fa-IR" sz="240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B Titr" panose="00000700000000000000" pitchFamily="2" charset="-78"/>
              </a:rPr>
              <a:t> مصوب سازمان بورس و اوراق بهادار</a:t>
            </a:r>
            <a:endParaRPr lang="en-US" sz="2400" b="1" dirty="0">
              <a:solidFill>
                <a:srgbClr val="312F2B"/>
              </a:solidFill>
              <a:latin typeface="Gelasio" pitchFamily="34" charset="0"/>
              <a:ea typeface="Gelasio" pitchFamily="34" charset="-122"/>
              <a:cs typeface="B Titr" panose="00000700000000000000" pitchFamily="2" charset="-78"/>
            </a:endParaRPr>
          </a:p>
          <a:p>
            <a:pPr algn="r">
              <a:lnSpc>
                <a:spcPts val="5468"/>
              </a:lnSpc>
            </a:pPr>
            <a:endParaRPr lang="en-US" sz="2400" b="1" dirty="0" smtClean="0"/>
          </a:p>
        </p:txBody>
      </p:sp>
      <p:sp>
        <p:nvSpPr>
          <p:cNvPr id="19" name="Text 6"/>
          <p:cNvSpPr/>
          <p:nvPr/>
        </p:nvSpPr>
        <p:spPr>
          <a:xfrm>
            <a:off x="1218677" y="3812078"/>
            <a:ext cx="10470875" cy="20041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799"/>
              </a:lnSpc>
            </a:pPr>
            <a:endParaRPr lang="en-US" sz="1750" dirty="0"/>
          </a:p>
        </p:txBody>
      </p:sp>
      <p:sp>
        <p:nvSpPr>
          <p:cNvPr id="20" name="Text 6"/>
          <p:cNvSpPr/>
          <p:nvPr/>
        </p:nvSpPr>
        <p:spPr>
          <a:xfrm>
            <a:off x="2572402" y="3271263"/>
            <a:ext cx="8815075" cy="30857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/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۱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- 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ثبت نزد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سازمان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۲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-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نبود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محدودیت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قانونی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موثر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برای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نقل و انتقال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اعمال حق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رأی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توسط صاحبان سهام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۳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- 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سهام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نام و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دارای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حق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رأی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باشد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و تمام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بهای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اسمی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آن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پرداخت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شده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باشد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۴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-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تابعیت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شرکت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حتما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باید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ایرانی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باشد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۵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-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شخصیت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حقوقی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شرکت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باید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سهامی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عام </a:t>
            </a:r>
            <a:r>
              <a:rPr lang="ar-SA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باشد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>
              <a:lnSpc>
                <a:spcPts val="2799"/>
              </a:lnSpc>
            </a:pPr>
            <a:endParaRPr lang="fa-IR" sz="32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>
              <a:lnSpc>
                <a:spcPts val="2799"/>
              </a:lnSpc>
            </a:pPr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97244" y="6192982"/>
            <a:ext cx="492308" cy="2229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91" y="6415936"/>
            <a:ext cx="667286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552192" y="75901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561"/>
              </a:lnSpc>
            </a:pPr>
            <a:endParaRPr lang="en-US" sz="4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4"/>
          <p:cNvSpPr/>
          <p:nvPr/>
        </p:nvSpPr>
        <p:spPr>
          <a:xfrm>
            <a:off x="2149841" y="1823725"/>
            <a:ext cx="9320320" cy="709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/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شرایط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خاص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برای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پذیرش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شرکت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های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جدید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در </a:t>
            </a:r>
            <a:r>
              <a:rPr lang="ar-SA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بورس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 اوراق بهادار تهران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9" name="Text 6"/>
          <p:cNvSpPr/>
          <p:nvPr/>
        </p:nvSpPr>
        <p:spPr>
          <a:xfrm>
            <a:off x="7635168" y="2533338"/>
            <a:ext cx="3999507" cy="28475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21" name="Text 1"/>
          <p:cNvSpPr/>
          <p:nvPr/>
        </p:nvSpPr>
        <p:spPr>
          <a:xfrm>
            <a:off x="6704592" y="91141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6561"/>
              </a:lnSpc>
            </a:pPr>
            <a:r>
              <a:rPr lang="fa-IR" sz="4400" dirty="0" smtClean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شرایط پذیرش شرکت ها</a:t>
            </a:r>
          </a:p>
        </p:txBody>
      </p:sp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48" y="2437081"/>
            <a:ext cx="6631578" cy="36661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1213869" y="6103235"/>
            <a:ext cx="420806" cy="312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91" y="6415936"/>
            <a:ext cx="667286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552192" y="75901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561"/>
              </a:lnSpc>
            </a:pPr>
            <a:endParaRPr lang="en-US" sz="4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4"/>
          <p:cNvSpPr/>
          <p:nvPr/>
        </p:nvSpPr>
        <p:spPr>
          <a:xfrm>
            <a:off x="3417757" y="1823725"/>
            <a:ext cx="8052403" cy="709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/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شرایط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خاص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برای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پذیرش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شرکت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های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cs typeface="B Titr" panose="00000700000000000000" pitchFamily="2" charset="-78"/>
              </a:rPr>
              <a:t>جدید</a:t>
            </a:r>
            <a:r>
              <a:rPr lang="ar-SA" sz="2400" dirty="0">
                <a:solidFill>
                  <a:schemeClr val="bg1"/>
                </a:solidFill>
                <a:cs typeface="B Titr" panose="00000700000000000000" pitchFamily="2" charset="-78"/>
              </a:rPr>
              <a:t> در </a:t>
            </a:r>
            <a:r>
              <a:rPr lang="fa-IR" sz="2400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فرابورس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 ایران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9" name="Text 6"/>
          <p:cNvSpPr/>
          <p:nvPr/>
        </p:nvSpPr>
        <p:spPr>
          <a:xfrm>
            <a:off x="7635168" y="2533338"/>
            <a:ext cx="3999507" cy="28475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21" name="Text 1"/>
          <p:cNvSpPr/>
          <p:nvPr/>
        </p:nvSpPr>
        <p:spPr>
          <a:xfrm>
            <a:off x="6704592" y="911410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6561"/>
              </a:lnSpc>
            </a:pPr>
            <a:r>
              <a:rPr lang="fa-IR" sz="4400" dirty="0" smtClean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شرایط پذیرش شرکت ها</a:t>
            </a: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42" y="2480914"/>
            <a:ext cx="5646781" cy="39350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1205556" y="6168044"/>
            <a:ext cx="539483" cy="247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hidden="1"/>
          <p:cNvCxnSpPr/>
          <p:nvPr/>
        </p:nvCxnSpPr>
        <p:spPr>
          <a:xfrm flipH="1">
            <a:off x="6196263" y="417095"/>
            <a:ext cx="0" cy="5919537"/>
          </a:xfrm>
          <a:prstGeom prst="line">
            <a:avLst/>
          </a:prstGeom>
          <a:ln w="152400">
            <a:solidFill>
              <a:srgbClr val="FFDE7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 hidden="1"/>
          <p:cNvSpPr/>
          <p:nvPr/>
        </p:nvSpPr>
        <p:spPr>
          <a:xfrm>
            <a:off x="5848015" y="750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39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3" name="Arc 112" hidden="1"/>
          <p:cNvSpPr/>
          <p:nvPr/>
        </p:nvSpPr>
        <p:spPr>
          <a:xfrm>
            <a:off x="5848014" y="148439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4" name="Arc 113" hidden="1"/>
          <p:cNvSpPr/>
          <p:nvPr/>
        </p:nvSpPr>
        <p:spPr>
          <a:xfrm>
            <a:off x="5848013" y="2274971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29C7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8" name="Arc 117" hidden="1"/>
          <p:cNvSpPr/>
          <p:nvPr/>
        </p:nvSpPr>
        <p:spPr>
          <a:xfrm>
            <a:off x="5848012" y="3065546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Arc 132" hidden="1"/>
          <p:cNvSpPr/>
          <p:nvPr/>
        </p:nvSpPr>
        <p:spPr>
          <a:xfrm>
            <a:off x="5848011" y="3910514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4" name="Arc 133" hidden="1"/>
          <p:cNvSpPr/>
          <p:nvPr/>
        </p:nvSpPr>
        <p:spPr>
          <a:xfrm>
            <a:off x="5848010" y="4792287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42" name="Arc 141" hidden="1"/>
          <p:cNvSpPr/>
          <p:nvPr/>
        </p:nvSpPr>
        <p:spPr>
          <a:xfrm>
            <a:off x="5848009" y="5674060"/>
            <a:ext cx="664411" cy="176964"/>
          </a:xfrm>
          <a:prstGeom prst="arc">
            <a:avLst>
              <a:gd name="adj1" fmla="val 19072180"/>
              <a:gd name="adj2" fmla="val 14215292"/>
            </a:avLst>
          </a:prstGeom>
          <a:ln w="57150" cap="flat">
            <a:solidFill>
              <a:srgbClr val="FE3E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91" y="6415936"/>
            <a:ext cx="6672865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and Designed by Iran SEO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" y="479043"/>
            <a:ext cx="1862326" cy="1862326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6552192" y="1018354"/>
            <a:ext cx="5192847" cy="783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6561"/>
              </a:lnSpc>
            </a:pPr>
            <a:r>
              <a:rPr lang="fa-IR" sz="2800" dirty="0" smtClean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ضوابط افشا اطلاعات شرکتهای ثبت شده نزد سازمان بورس و اوراق بهادار</a:t>
            </a:r>
          </a:p>
        </p:txBody>
      </p:sp>
      <p:sp>
        <p:nvSpPr>
          <p:cNvPr id="19" name="Text 6"/>
          <p:cNvSpPr/>
          <p:nvPr/>
        </p:nvSpPr>
        <p:spPr>
          <a:xfrm>
            <a:off x="877538" y="2730448"/>
            <a:ext cx="10470875" cy="33727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799"/>
              </a:lnSpc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۱- صورتهای مالی سالیانه</a:t>
            </a:r>
          </a:p>
          <a:p>
            <a:pPr algn="r">
              <a:lnSpc>
                <a:spcPts val="2799"/>
              </a:lnSpc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۲-صورتهای مالی میان ‌</a:t>
            </a:r>
            <a:r>
              <a:rPr lang="fa-IR" sz="24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دوره‌ای</a:t>
            </a:r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>
              <a:lnSpc>
                <a:spcPts val="2799"/>
              </a:lnSpc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۳- وضعیت  عملکرد ماهیانه</a:t>
            </a:r>
          </a:p>
          <a:p>
            <a:pPr algn="r">
              <a:lnSpc>
                <a:spcPts val="2799"/>
              </a:lnSpc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۴- </a:t>
            </a:r>
            <a:r>
              <a:rPr lang="fa-IR" sz="24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افشای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اطلاعات با اهمیت شرکت</a:t>
            </a:r>
          </a:p>
          <a:p>
            <a:pPr algn="r">
              <a:lnSpc>
                <a:spcPts val="2799"/>
              </a:lnSpc>
            </a:pPr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>
              <a:lnSpc>
                <a:spcPts val="2799"/>
              </a:lnSpc>
            </a:pP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3869" y="6103235"/>
            <a:ext cx="531170" cy="312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B4CF-E0B9-4AE0-BA7B-BE75EF5901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3">
      <a:dk1>
        <a:sysClr val="windowText" lastClr="000000"/>
      </a:dk1>
      <a:lt1>
        <a:sysClr val="window" lastClr="FFFFFF"/>
      </a:lt1>
      <a:dk2>
        <a:srgbClr val="355544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497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B Nazanin</vt:lpstr>
      <vt:lpstr>B Titr</vt:lpstr>
      <vt:lpstr>Calibri</vt:lpstr>
      <vt:lpstr>Calisto MT</vt:lpstr>
      <vt:lpstr>Gelasio</vt:lpstr>
      <vt:lpstr>Lato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Niloufar Ebrahimiyan</dc:creator>
  <cp:lastModifiedBy>Saeid Vasheghani Farahani</cp:lastModifiedBy>
  <cp:revision>10</cp:revision>
  <dcterms:created xsi:type="dcterms:W3CDTF">2023-12-12T12:56:42Z</dcterms:created>
  <dcterms:modified xsi:type="dcterms:W3CDTF">2023-12-23T10:39:31Z</dcterms:modified>
</cp:coreProperties>
</file>