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25"/>
  </p:notesMasterIdLst>
  <p:handoutMasterIdLst>
    <p:handoutMasterId r:id="rId26"/>
  </p:handoutMasterIdLst>
  <p:sldIdLst>
    <p:sldId id="289" r:id="rId2"/>
    <p:sldId id="264" r:id="rId3"/>
    <p:sldId id="283" r:id="rId4"/>
    <p:sldId id="265" r:id="rId5"/>
    <p:sldId id="305" r:id="rId6"/>
    <p:sldId id="266" r:id="rId7"/>
    <p:sldId id="279" r:id="rId8"/>
    <p:sldId id="280" r:id="rId9"/>
    <p:sldId id="290" r:id="rId10"/>
    <p:sldId id="281" r:id="rId11"/>
    <p:sldId id="282" r:id="rId12"/>
    <p:sldId id="271" r:id="rId13"/>
    <p:sldId id="284" r:id="rId14"/>
    <p:sldId id="285" r:id="rId15"/>
    <p:sldId id="286" r:id="rId16"/>
    <p:sldId id="287" r:id="rId17"/>
    <p:sldId id="288" r:id="rId18"/>
    <p:sldId id="306" r:id="rId19"/>
    <p:sldId id="307" r:id="rId20"/>
    <p:sldId id="308" r:id="rId21"/>
    <p:sldId id="309" r:id="rId22"/>
    <p:sldId id="310" r:id="rId23"/>
    <p:sldId id="259"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42D"/>
    <a:srgbClr val="1E5C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4660"/>
  </p:normalViewPr>
  <p:slideViewPr>
    <p:cSldViewPr snapToGrid="0">
      <p:cViewPr varScale="1">
        <p:scale>
          <a:sx n="115" d="100"/>
          <a:sy n="115" d="100"/>
        </p:scale>
        <p:origin x="154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14.xml"/><Relationship Id="rId1" Type="http://schemas.openxmlformats.org/officeDocument/2006/relationships/slide" Target="../slides/slide3.xml"/></Relationships>
</file>

<file path=ppt/diagrams/_rels/data3.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10.xml"/><Relationship Id="rId1" Type="http://schemas.openxmlformats.org/officeDocument/2006/relationships/slide" Target="../slides/slide7.xml"/><Relationship Id="rId4" Type="http://schemas.openxmlformats.org/officeDocument/2006/relationships/slide" Target="../slides/slide8.xml"/></Relationships>
</file>

<file path=ppt/diagrams/_rels/data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slide" Target="../slides/slide1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88D7C9-B1C9-424E-AD90-7542918E20EB}" type="doc">
      <dgm:prSet loTypeId="urn:microsoft.com/office/officeart/2008/layout/NameandTitleOrganizationalChart" loCatId="hierarchy" qsTypeId="urn:microsoft.com/office/officeart/2005/8/quickstyle/3d1" qsCatId="3D" csTypeId="urn:microsoft.com/office/officeart/2005/8/colors/accent1_2" csCatId="accent1" phldr="1"/>
      <dgm:spPr/>
      <dgm:t>
        <a:bodyPr/>
        <a:lstStyle/>
        <a:p>
          <a:endParaRPr lang="en-US"/>
        </a:p>
      </dgm:t>
    </dgm:pt>
    <dgm:pt modelId="{A9018C46-E349-44B2-A738-8C3487347004}">
      <dgm:prSet phldrT="[Text]"/>
      <dgm:spPr/>
      <dgm:t>
        <a:bodyPr/>
        <a:lstStyle/>
        <a:p>
          <a:r>
            <a:rPr lang="fa-IR" dirty="0" smtClean="0">
              <a:cs typeface="B Mitra" panose="00000400000000000000" pitchFamily="2" charset="-78"/>
            </a:rPr>
            <a:t>ناهنجاری های بازار سرمایه</a:t>
          </a:r>
          <a:endParaRPr lang="en-US" dirty="0">
            <a:cs typeface="B Mitra" panose="00000400000000000000" pitchFamily="2" charset="-78"/>
          </a:endParaRPr>
        </a:p>
      </dgm:t>
    </dgm:pt>
    <dgm:pt modelId="{9E7039FC-7755-4E89-AF70-05DD8A4F0154}" type="parTrans" cxnId="{3DD52D11-D0FF-45AE-9786-6E1899BF61C0}">
      <dgm:prSet/>
      <dgm:spPr/>
      <dgm:t>
        <a:bodyPr/>
        <a:lstStyle/>
        <a:p>
          <a:endParaRPr lang="en-US"/>
        </a:p>
      </dgm:t>
    </dgm:pt>
    <dgm:pt modelId="{50CDDBB2-858B-47FF-B2D1-AD2DF1F29638}" type="sibTrans" cxnId="{3DD52D11-D0FF-45AE-9786-6E1899BF61C0}">
      <dgm:prSet/>
      <dgm:spPr>
        <a:noFill/>
        <a:ln>
          <a:noFill/>
        </a:ln>
      </dgm:spPr>
      <dgm:t>
        <a:bodyPr/>
        <a:lstStyle/>
        <a:p>
          <a:endParaRPr lang="en-US" dirty="0"/>
        </a:p>
      </dgm:t>
    </dgm:pt>
    <dgm:pt modelId="{00366DC0-9A63-43C3-A99C-6098DA151A7A}">
      <dgm:prSet phldrT="[Text]"/>
      <dgm:spPr>
        <a:solidFill>
          <a:srgbClr val="FF0000"/>
        </a:solidFill>
      </dgm:spPr>
      <dgm:t>
        <a:bodyPr/>
        <a:lstStyle/>
        <a:p>
          <a:r>
            <a:rPr lang="fa-IR" dirty="0" smtClean="0">
              <a:cs typeface="B Mitra" panose="00000400000000000000" pitchFamily="2" charset="-78"/>
            </a:rPr>
            <a:t>جرایم بورسی</a:t>
          </a:r>
          <a:endParaRPr lang="en-US" dirty="0">
            <a:cs typeface="B Mitra" panose="00000400000000000000" pitchFamily="2" charset="-78"/>
          </a:endParaRPr>
        </a:p>
      </dgm:t>
    </dgm:pt>
    <dgm:pt modelId="{FB20B1D9-D4E6-48D8-99A1-CE0345158648}" type="parTrans" cxnId="{27BE3675-52CF-40A1-BE72-BC2668930501}">
      <dgm:prSet/>
      <dgm:spPr/>
      <dgm:t>
        <a:bodyPr/>
        <a:lstStyle/>
        <a:p>
          <a:endParaRPr lang="en-US"/>
        </a:p>
      </dgm:t>
    </dgm:pt>
    <dgm:pt modelId="{DC372F99-58E8-4493-A23E-40BD259CF92C}" type="sibTrans" cxnId="{27BE3675-52CF-40A1-BE72-BC2668930501}">
      <dgm:prSet/>
      <dgm:spPr/>
      <dgm:t>
        <a:bodyPr/>
        <a:lstStyle/>
        <a:p>
          <a:r>
            <a:rPr lang="fa-IR" u="sng" dirty="0" smtClean="0">
              <a:cs typeface="B Mitra" panose="00000400000000000000" pitchFamily="2" charset="-78"/>
            </a:rPr>
            <a:t>ماده 52 قانون بازار اوراق بهادار</a:t>
          </a:r>
          <a:endParaRPr lang="en-US" u="sng" dirty="0">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67A9D72-09F5-465C-9A1E-6FE7E9520FA7}">
      <dgm:prSet phldrT="[Text]"/>
      <dgm:spPr/>
      <dgm:t>
        <a:bodyPr/>
        <a:lstStyle/>
        <a:p>
          <a:r>
            <a:rPr lang="fa-IR" dirty="0" smtClean="0">
              <a:cs typeface="B Mitra" panose="00000400000000000000" pitchFamily="2" charset="-78"/>
            </a:rPr>
            <a:t>اختلافات</a:t>
          </a:r>
          <a:endParaRPr lang="en-US" dirty="0">
            <a:cs typeface="B Mitra" panose="00000400000000000000" pitchFamily="2" charset="-78"/>
          </a:endParaRPr>
        </a:p>
      </dgm:t>
    </dgm:pt>
    <dgm:pt modelId="{6C358132-D6FF-44CE-83B3-8069EE4CAD36}" type="parTrans" cxnId="{66089215-B1B0-43E9-B2EF-482A73C1F251}">
      <dgm:prSet/>
      <dgm:spPr/>
      <dgm:t>
        <a:bodyPr/>
        <a:lstStyle/>
        <a:p>
          <a:endParaRPr lang="en-US"/>
        </a:p>
      </dgm:t>
    </dgm:pt>
    <dgm:pt modelId="{A06EEAB9-51E7-4B10-9860-B15615B47614}" type="sibTrans" cxnId="{66089215-B1B0-43E9-B2EF-482A73C1F251}">
      <dgm:prSet/>
      <dgm:spPr/>
      <dgm:t>
        <a:bodyPr/>
        <a:lstStyle/>
        <a:p>
          <a:r>
            <a:rPr lang="fa-IR" u="sng" dirty="0" smtClean="0">
              <a:cs typeface="B Mitra" panose="00000400000000000000" pitchFamily="2" charset="-78"/>
            </a:rPr>
            <a:t>ماده 36 قانون بازار اوراق بهادار</a:t>
          </a:r>
          <a:endParaRPr lang="en-US" u="sng" dirty="0">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532F5276-E257-4163-9D8A-7501686AD154}">
      <dgm:prSet phldrT="[Text]"/>
      <dgm:spPr/>
      <dgm:t>
        <a:bodyPr/>
        <a:lstStyle/>
        <a:p>
          <a:r>
            <a:rPr lang="fa-IR" dirty="0" smtClean="0">
              <a:cs typeface="B Mitra" panose="00000400000000000000" pitchFamily="2" charset="-78"/>
            </a:rPr>
            <a:t>تخلفات</a:t>
          </a:r>
          <a:endParaRPr lang="en-US" dirty="0">
            <a:cs typeface="B Mitra" panose="00000400000000000000" pitchFamily="2" charset="-78"/>
          </a:endParaRPr>
        </a:p>
      </dgm:t>
    </dgm:pt>
    <dgm:pt modelId="{9CA440E4-5388-46CB-9E71-007794592D89}" type="parTrans" cxnId="{E7A8879D-12C4-4596-94CF-7D994B1E34D7}">
      <dgm:prSet/>
      <dgm:spPr/>
      <dgm:t>
        <a:bodyPr/>
        <a:lstStyle/>
        <a:p>
          <a:endParaRPr lang="en-US"/>
        </a:p>
      </dgm:t>
    </dgm:pt>
    <dgm:pt modelId="{ACC311D5-76E7-4DCC-BD33-33B5D0AD02F8}" type="sibTrans" cxnId="{E7A8879D-12C4-4596-94CF-7D994B1E34D7}">
      <dgm:prSet/>
      <dgm:spPr/>
      <dgm:t>
        <a:bodyPr/>
        <a:lstStyle/>
        <a:p>
          <a:pPr algn="r"/>
          <a:r>
            <a:rPr lang="fa-IR" u="sng" dirty="0" smtClean="0">
              <a:cs typeface="B Mitra" panose="00000400000000000000" pitchFamily="2" charset="-78"/>
            </a:rPr>
            <a:t>ماده 35 قانون بازار اوراق بهادار</a:t>
          </a:r>
          <a:endParaRPr lang="en-US" u="sng" dirty="0">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3A28E59-6FBD-4B28-A8CD-C62091AE7189}" type="pres">
      <dgm:prSet presAssocID="{B288D7C9-B1C9-424E-AD90-7542918E20EB}" presName="hierChild1" presStyleCnt="0">
        <dgm:presLayoutVars>
          <dgm:orgChart val="1"/>
          <dgm:chPref val="1"/>
          <dgm:dir/>
          <dgm:animOne val="branch"/>
          <dgm:animLvl val="lvl"/>
          <dgm:resizeHandles/>
        </dgm:presLayoutVars>
      </dgm:prSet>
      <dgm:spPr/>
      <dgm:t>
        <a:bodyPr/>
        <a:lstStyle/>
        <a:p>
          <a:endParaRPr lang="en-US"/>
        </a:p>
      </dgm:t>
    </dgm:pt>
    <dgm:pt modelId="{835CF89F-362E-4137-A203-4161A6BC4835}" type="pres">
      <dgm:prSet presAssocID="{A9018C46-E349-44B2-A738-8C3487347004}" presName="hierRoot1" presStyleCnt="0">
        <dgm:presLayoutVars>
          <dgm:hierBranch val="init"/>
        </dgm:presLayoutVars>
      </dgm:prSet>
      <dgm:spPr/>
    </dgm:pt>
    <dgm:pt modelId="{2ADC24EA-612B-4066-8459-3AE22FC24D78}" type="pres">
      <dgm:prSet presAssocID="{A9018C46-E349-44B2-A738-8C3487347004}" presName="rootComposite1" presStyleCnt="0"/>
      <dgm:spPr/>
    </dgm:pt>
    <dgm:pt modelId="{4BC3F95C-1E29-46FA-B346-3FAE8A7615BB}" type="pres">
      <dgm:prSet presAssocID="{A9018C46-E349-44B2-A738-8C3487347004}" presName="rootText1" presStyleLbl="node0" presStyleIdx="0" presStyleCnt="1" custScaleX="165295">
        <dgm:presLayoutVars>
          <dgm:chMax/>
          <dgm:chPref val="3"/>
        </dgm:presLayoutVars>
      </dgm:prSet>
      <dgm:spPr/>
      <dgm:t>
        <a:bodyPr/>
        <a:lstStyle/>
        <a:p>
          <a:endParaRPr lang="en-US"/>
        </a:p>
      </dgm:t>
    </dgm:pt>
    <dgm:pt modelId="{511A3CD4-1ED3-4DA7-9AF6-A94F53CC4F93}" type="pres">
      <dgm:prSet presAssocID="{A9018C46-E349-44B2-A738-8C3487347004}" presName="titleText1" presStyleLbl="fgAcc0" presStyleIdx="0" presStyleCnt="1" custScaleX="150768" custScaleY="338137" custLinFactY="-10332" custLinFactNeighborX="-16557" custLinFactNeighborY="-100000">
        <dgm:presLayoutVars>
          <dgm:chMax val="0"/>
          <dgm:chPref val="0"/>
        </dgm:presLayoutVars>
      </dgm:prSet>
      <dgm:spPr/>
      <dgm:t>
        <a:bodyPr/>
        <a:lstStyle/>
        <a:p>
          <a:endParaRPr lang="en-US"/>
        </a:p>
      </dgm:t>
    </dgm:pt>
    <dgm:pt modelId="{815BC7F3-7D5C-4216-B3DA-9E32E816BE5F}" type="pres">
      <dgm:prSet presAssocID="{A9018C46-E349-44B2-A738-8C3487347004}" presName="rootConnector1" presStyleLbl="node1" presStyleIdx="0" presStyleCnt="3"/>
      <dgm:spPr/>
      <dgm:t>
        <a:bodyPr/>
        <a:lstStyle/>
        <a:p>
          <a:endParaRPr lang="en-US"/>
        </a:p>
      </dgm:t>
    </dgm:pt>
    <dgm:pt modelId="{156D98CD-A1DA-473C-AF8A-BA3E53FBA6E5}" type="pres">
      <dgm:prSet presAssocID="{A9018C46-E349-44B2-A738-8C3487347004}" presName="hierChild2" presStyleCnt="0"/>
      <dgm:spPr/>
    </dgm:pt>
    <dgm:pt modelId="{BE1F7733-CD11-4267-86DD-3F39D8C3D915}" type="pres">
      <dgm:prSet presAssocID="{FB20B1D9-D4E6-48D8-99A1-CE0345158648}" presName="Name37" presStyleLbl="parChTrans1D2" presStyleIdx="0" presStyleCnt="3"/>
      <dgm:spPr/>
      <dgm:t>
        <a:bodyPr/>
        <a:lstStyle/>
        <a:p>
          <a:endParaRPr lang="en-US"/>
        </a:p>
      </dgm:t>
    </dgm:pt>
    <dgm:pt modelId="{005E10D7-5FF2-476B-A703-50576282710B}" type="pres">
      <dgm:prSet presAssocID="{00366DC0-9A63-43C3-A99C-6098DA151A7A}" presName="hierRoot2" presStyleCnt="0">
        <dgm:presLayoutVars>
          <dgm:hierBranch val="init"/>
        </dgm:presLayoutVars>
      </dgm:prSet>
      <dgm:spPr/>
    </dgm:pt>
    <dgm:pt modelId="{4927C5E3-4673-46DF-B36A-ECFE5B639566}" type="pres">
      <dgm:prSet presAssocID="{00366DC0-9A63-43C3-A99C-6098DA151A7A}" presName="rootComposite" presStyleCnt="0"/>
      <dgm:spPr/>
    </dgm:pt>
    <dgm:pt modelId="{A967A863-384F-44E3-9656-5D2E60518318}" type="pres">
      <dgm:prSet presAssocID="{00366DC0-9A63-43C3-A99C-6098DA151A7A}" presName="rootText" presStyleLbl="node1" presStyleIdx="0" presStyleCnt="3">
        <dgm:presLayoutVars>
          <dgm:chMax/>
          <dgm:chPref val="3"/>
        </dgm:presLayoutVars>
      </dgm:prSet>
      <dgm:spPr/>
      <dgm:t>
        <a:bodyPr/>
        <a:lstStyle/>
        <a:p>
          <a:endParaRPr lang="en-US"/>
        </a:p>
      </dgm:t>
    </dgm:pt>
    <dgm:pt modelId="{C9AB2AAD-D2C3-454B-9902-74A8459EAD2E}" type="pres">
      <dgm:prSet presAssocID="{00366DC0-9A63-43C3-A99C-6098DA151A7A}" presName="titleText2" presStyleLbl="fgAcc1" presStyleIdx="0" presStyleCnt="3">
        <dgm:presLayoutVars>
          <dgm:chMax val="0"/>
          <dgm:chPref val="0"/>
        </dgm:presLayoutVars>
      </dgm:prSet>
      <dgm:spPr/>
      <dgm:t>
        <a:bodyPr/>
        <a:lstStyle/>
        <a:p>
          <a:endParaRPr lang="en-US"/>
        </a:p>
      </dgm:t>
    </dgm:pt>
    <dgm:pt modelId="{66D7B917-B452-41BE-90EA-4E69B311F612}" type="pres">
      <dgm:prSet presAssocID="{00366DC0-9A63-43C3-A99C-6098DA151A7A}" presName="rootConnector" presStyleLbl="node2" presStyleIdx="0" presStyleCnt="0"/>
      <dgm:spPr/>
      <dgm:t>
        <a:bodyPr/>
        <a:lstStyle/>
        <a:p>
          <a:endParaRPr lang="en-US"/>
        </a:p>
      </dgm:t>
    </dgm:pt>
    <dgm:pt modelId="{92D70F5E-4ACE-4B5D-A5B7-8E5A5792F400}" type="pres">
      <dgm:prSet presAssocID="{00366DC0-9A63-43C3-A99C-6098DA151A7A}" presName="hierChild4" presStyleCnt="0"/>
      <dgm:spPr/>
    </dgm:pt>
    <dgm:pt modelId="{C293B62D-74D7-42C1-B256-AC3AFFAB8442}" type="pres">
      <dgm:prSet presAssocID="{00366DC0-9A63-43C3-A99C-6098DA151A7A}" presName="hierChild5" presStyleCnt="0"/>
      <dgm:spPr/>
    </dgm:pt>
    <dgm:pt modelId="{7EE1E283-0B2E-4C05-AF28-097E934EBBB1}" type="pres">
      <dgm:prSet presAssocID="{6C358132-D6FF-44CE-83B3-8069EE4CAD36}" presName="Name37" presStyleLbl="parChTrans1D2" presStyleIdx="1" presStyleCnt="3"/>
      <dgm:spPr/>
      <dgm:t>
        <a:bodyPr/>
        <a:lstStyle/>
        <a:p>
          <a:endParaRPr lang="en-US"/>
        </a:p>
      </dgm:t>
    </dgm:pt>
    <dgm:pt modelId="{61240D54-B0CF-44FB-896A-971449DC028F}" type="pres">
      <dgm:prSet presAssocID="{967A9D72-09F5-465C-9A1E-6FE7E9520FA7}" presName="hierRoot2" presStyleCnt="0">
        <dgm:presLayoutVars>
          <dgm:hierBranch val="init"/>
        </dgm:presLayoutVars>
      </dgm:prSet>
      <dgm:spPr/>
    </dgm:pt>
    <dgm:pt modelId="{4A37DE90-F004-4A45-9264-D7CC9E5678CA}" type="pres">
      <dgm:prSet presAssocID="{967A9D72-09F5-465C-9A1E-6FE7E9520FA7}" presName="rootComposite" presStyleCnt="0"/>
      <dgm:spPr/>
    </dgm:pt>
    <dgm:pt modelId="{974B343C-EFB6-458D-BFB6-2FBAB9CD6D7F}" type="pres">
      <dgm:prSet presAssocID="{967A9D72-09F5-465C-9A1E-6FE7E9520FA7}" presName="rootText" presStyleLbl="node1" presStyleIdx="1" presStyleCnt="3">
        <dgm:presLayoutVars>
          <dgm:chMax/>
          <dgm:chPref val="3"/>
        </dgm:presLayoutVars>
      </dgm:prSet>
      <dgm:spPr/>
      <dgm:t>
        <a:bodyPr/>
        <a:lstStyle/>
        <a:p>
          <a:endParaRPr lang="en-US"/>
        </a:p>
      </dgm:t>
    </dgm:pt>
    <dgm:pt modelId="{2CA90B05-C077-4035-AB7E-D4FF36585E75}" type="pres">
      <dgm:prSet presAssocID="{967A9D72-09F5-465C-9A1E-6FE7E9520FA7}" presName="titleText2" presStyleLbl="fgAcc1" presStyleIdx="1" presStyleCnt="3">
        <dgm:presLayoutVars>
          <dgm:chMax val="0"/>
          <dgm:chPref val="0"/>
        </dgm:presLayoutVars>
      </dgm:prSet>
      <dgm:spPr/>
      <dgm:t>
        <a:bodyPr/>
        <a:lstStyle/>
        <a:p>
          <a:endParaRPr lang="en-US"/>
        </a:p>
      </dgm:t>
    </dgm:pt>
    <dgm:pt modelId="{5A40F9C4-7419-447E-BA64-B514E26F180C}" type="pres">
      <dgm:prSet presAssocID="{967A9D72-09F5-465C-9A1E-6FE7E9520FA7}" presName="rootConnector" presStyleLbl="node2" presStyleIdx="0" presStyleCnt="0"/>
      <dgm:spPr/>
      <dgm:t>
        <a:bodyPr/>
        <a:lstStyle/>
        <a:p>
          <a:endParaRPr lang="en-US"/>
        </a:p>
      </dgm:t>
    </dgm:pt>
    <dgm:pt modelId="{21102900-74B0-4CDC-9055-6ACBE40FFC4C}" type="pres">
      <dgm:prSet presAssocID="{967A9D72-09F5-465C-9A1E-6FE7E9520FA7}" presName="hierChild4" presStyleCnt="0"/>
      <dgm:spPr/>
    </dgm:pt>
    <dgm:pt modelId="{3D1C3E28-BB8D-402F-B44D-788562B3DF03}" type="pres">
      <dgm:prSet presAssocID="{967A9D72-09F5-465C-9A1E-6FE7E9520FA7}" presName="hierChild5" presStyleCnt="0"/>
      <dgm:spPr/>
    </dgm:pt>
    <dgm:pt modelId="{DA53A92B-9B21-4A24-908D-FF3B2EB3F053}" type="pres">
      <dgm:prSet presAssocID="{9CA440E4-5388-46CB-9E71-007794592D89}" presName="Name37" presStyleLbl="parChTrans1D2" presStyleIdx="2" presStyleCnt="3"/>
      <dgm:spPr/>
      <dgm:t>
        <a:bodyPr/>
        <a:lstStyle/>
        <a:p>
          <a:endParaRPr lang="en-US"/>
        </a:p>
      </dgm:t>
    </dgm:pt>
    <dgm:pt modelId="{673BB99F-3F0D-4F49-AB22-1D04D6F8FE51}" type="pres">
      <dgm:prSet presAssocID="{532F5276-E257-4163-9D8A-7501686AD154}" presName="hierRoot2" presStyleCnt="0">
        <dgm:presLayoutVars>
          <dgm:hierBranch val="init"/>
        </dgm:presLayoutVars>
      </dgm:prSet>
      <dgm:spPr/>
    </dgm:pt>
    <dgm:pt modelId="{8B984048-40C8-4F43-B787-47B6E7591B7B}" type="pres">
      <dgm:prSet presAssocID="{532F5276-E257-4163-9D8A-7501686AD154}" presName="rootComposite" presStyleCnt="0"/>
      <dgm:spPr/>
    </dgm:pt>
    <dgm:pt modelId="{807C6B44-0A80-4E6D-BA7A-CC7F754FF917}" type="pres">
      <dgm:prSet presAssocID="{532F5276-E257-4163-9D8A-7501686AD154}" presName="rootText" presStyleLbl="node1" presStyleIdx="2" presStyleCnt="3">
        <dgm:presLayoutVars>
          <dgm:chMax/>
          <dgm:chPref val="3"/>
        </dgm:presLayoutVars>
      </dgm:prSet>
      <dgm:spPr/>
      <dgm:t>
        <a:bodyPr/>
        <a:lstStyle/>
        <a:p>
          <a:endParaRPr lang="en-US"/>
        </a:p>
      </dgm:t>
    </dgm:pt>
    <dgm:pt modelId="{5A69111B-C805-4175-9827-47C4E7C0E2F6}" type="pres">
      <dgm:prSet presAssocID="{532F5276-E257-4163-9D8A-7501686AD154}" presName="titleText2" presStyleLbl="fgAcc1" presStyleIdx="2" presStyleCnt="3">
        <dgm:presLayoutVars>
          <dgm:chMax val="0"/>
          <dgm:chPref val="0"/>
        </dgm:presLayoutVars>
      </dgm:prSet>
      <dgm:spPr/>
      <dgm:t>
        <a:bodyPr/>
        <a:lstStyle/>
        <a:p>
          <a:endParaRPr lang="en-US"/>
        </a:p>
      </dgm:t>
    </dgm:pt>
    <dgm:pt modelId="{68D6ECB2-0C9E-48DA-9521-F8067E697398}" type="pres">
      <dgm:prSet presAssocID="{532F5276-E257-4163-9D8A-7501686AD154}" presName="rootConnector" presStyleLbl="node2" presStyleIdx="0" presStyleCnt="0"/>
      <dgm:spPr/>
      <dgm:t>
        <a:bodyPr/>
        <a:lstStyle/>
        <a:p>
          <a:endParaRPr lang="en-US"/>
        </a:p>
      </dgm:t>
    </dgm:pt>
    <dgm:pt modelId="{AF444356-4C77-43B0-A943-B7227627FFF3}" type="pres">
      <dgm:prSet presAssocID="{532F5276-E257-4163-9D8A-7501686AD154}" presName="hierChild4" presStyleCnt="0"/>
      <dgm:spPr/>
    </dgm:pt>
    <dgm:pt modelId="{7B9CC03E-F8EA-4D82-9361-7F343C550661}" type="pres">
      <dgm:prSet presAssocID="{532F5276-E257-4163-9D8A-7501686AD154}" presName="hierChild5" presStyleCnt="0"/>
      <dgm:spPr/>
    </dgm:pt>
    <dgm:pt modelId="{3F9413E1-D120-4E41-8AB2-7146F2E1C0D1}" type="pres">
      <dgm:prSet presAssocID="{A9018C46-E349-44B2-A738-8C3487347004}" presName="hierChild3" presStyleCnt="0"/>
      <dgm:spPr/>
    </dgm:pt>
  </dgm:ptLst>
  <dgm:cxnLst>
    <dgm:cxn modelId="{CDE8CA65-E925-47B3-AD46-52906F3598C0}" type="presOf" srcId="{967A9D72-09F5-465C-9A1E-6FE7E9520FA7}" destId="{974B343C-EFB6-458D-BFB6-2FBAB9CD6D7F}" srcOrd="0" destOrd="0" presId="urn:microsoft.com/office/officeart/2008/layout/NameandTitleOrganizationalChart"/>
    <dgm:cxn modelId="{95CDA462-ADD0-4736-9C36-A67D1C2F2225}" type="presOf" srcId="{6C358132-D6FF-44CE-83B3-8069EE4CAD36}" destId="{7EE1E283-0B2E-4C05-AF28-097E934EBBB1}" srcOrd="0" destOrd="0" presId="urn:microsoft.com/office/officeart/2008/layout/NameandTitleOrganizationalChart"/>
    <dgm:cxn modelId="{27BE3675-52CF-40A1-BE72-BC2668930501}" srcId="{A9018C46-E349-44B2-A738-8C3487347004}" destId="{00366DC0-9A63-43C3-A99C-6098DA151A7A}" srcOrd="0" destOrd="0" parTransId="{FB20B1D9-D4E6-48D8-99A1-CE0345158648}" sibTransId="{DC372F99-58E8-4493-A23E-40BD259CF92C}"/>
    <dgm:cxn modelId="{AFA766FA-5C77-4255-B070-A143ECF4E840}" type="presOf" srcId="{ACC311D5-76E7-4DCC-BD33-33B5D0AD02F8}" destId="{5A69111B-C805-4175-9827-47C4E7C0E2F6}" srcOrd="0" destOrd="0" presId="urn:microsoft.com/office/officeart/2008/layout/NameandTitleOrganizationalChart"/>
    <dgm:cxn modelId="{3DD52D11-D0FF-45AE-9786-6E1899BF61C0}" srcId="{B288D7C9-B1C9-424E-AD90-7542918E20EB}" destId="{A9018C46-E349-44B2-A738-8C3487347004}" srcOrd="0" destOrd="0" parTransId="{9E7039FC-7755-4E89-AF70-05DD8A4F0154}" sibTransId="{50CDDBB2-858B-47FF-B2D1-AD2DF1F29638}"/>
    <dgm:cxn modelId="{66089215-B1B0-43E9-B2EF-482A73C1F251}" srcId="{A9018C46-E349-44B2-A738-8C3487347004}" destId="{967A9D72-09F5-465C-9A1E-6FE7E9520FA7}" srcOrd="1" destOrd="0" parTransId="{6C358132-D6FF-44CE-83B3-8069EE4CAD36}" sibTransId="{A06EEAB9-51E7-4B10-9860-B15615B47614}"/>
    <dgm:cxn modelId="{39641B5D-1304-4502-8C23-48E4AA7E0B93}" type="presOf" srcId="{A9018C46-E349-44B2-A738-8C3487347004}" destId="{4BC3F95C-1E29-46FA-B346-3FAE8A7615BB}" srcOrd="0" destOrd="0" presId="urn:microsoft.com/office/officeart/2008/layout/NameandTitleOrganizationalChart"/>
    <dgm:cxn modelId="{65CFA17D-03E4-43E3-88AA-B79849ACD1C2}" type="presOf" srcId="{532F5276-E257-4163-9D8A-7501686AD154}" destId="{807C6B44-0A80-4E6D-BA7A-CC7F754FF917}" srcOrd="0" destOrd="0" presId="urn:microsoft.com/office/officeart/2008/layout/NameandTitleOrganizationalChart"/>
    <dgm:cxn modelId="{B699CDF0-18E9-48A5-83DD-382D8CD562C1}" type="presOf" srcId="{B288D7C9-B1C9-424E-AD90-7542918E20EB}" destId="{43A28E59-6FBD-4B28-A8CD-C62091AE7189}" srcOrd="0" destOrd="0" presId="urn:microsoft.com/office/officeart/2008/layout/NameandTitleOrganizationalChart"/>
    <dgm:cxn modelId="{6BBA0564-5B16-4FD7-ABAB-323EE7C38A44}" type="presOf" srcId="{00366DC0-9A63-43C3-A99C-6098DA151A7A}" destId="{66D7B917-B452-41BE-90EA-4E69B311F612}" srcOrd="1" destOrd="0" presId="urn:microsoft.com/office/officeart/2008/layout/NameandTitleOrganizationalChart"/>
    <dgm:cxn modelId="{9BF3FFA9-D98E-41C7-8444-F7D7EFCF8145}" type="presOf" srcId="{A06EEAB9-51E7-4B10-9860-B15615B47614}" destId="{2CA90B05-C077-4035-AB7E-D4FF36585E75}" srcOrd="0" destOrd="0" presId="urn:microsoft.com/office/officeart/2008/layout/NameandTitleOrganizationalChart"/>
    <dgm:cxn modelId="{C8D61DC5-0FBA-4D6D-B9BB-FD719E59F866}" type="presOf" srcId="{50CDDBB2-858B-47FF-B2D1-AD2DF1F29638}" destId="{511A3CD4-1ED3-4DA7-9AF6-A94F53CC4F93}" srcOrd="0" destOrd="0" presId="urn:microsoft.com/office/officeart/2008/layout/NameandTitleOrganizationalChart"/>
    <dgm:cxn modelId="{E7A8879D-12C4-4596-94CF-7D994B1E34D7}" srcId="{A9018C46-E349-44B2-A738-8C3487347004}" destId="{532F5276-E257-4163-9D8A-7501686AD154}" srcOrd="2" destOrd="0" parTransId="{9CA440E4-5388-46CB-9E71-007794592D89}" sibTransId="{ACC311D5-76E7-4DCC-BD33-33B5D0AD02F8}"/>
    <dgm:cxn modelId="{F9073F42-8D71-4377-8AFE-6AC359390ABE}" type="presOf" srcId="{967A9D72-09F5-465C-9A1E-6FE7E9520FA7}" destId="{5A40F9C4-7419-447E-BA64-B514E26F180C}" srcOrd="1" destOrd="0" presId="urn:microsoft.com/office/officeart/2008/layout/NameandTitleOrganizationalChart"/>
    <dgm:cxn modelId="{C5CFBF21-651E-4F44-B3EB-3F0CAA63A2CE}" type="presOf" srcId="{FB20B1D9-D4E6-48D8-99A1-CE0345158648}" destId="{BE1F7733-CD11-4267-86DD-3F39D8C3D915}" srcOrd="0" destOrd="0" presId="urn:microsoft.com/office/officeart/2008/layout/NameandTitleOrganizationalChart"/>
    <dgm:cxn modelId="{E4303D73-2352-458B-BBBE-4B90B26A1E9C}" type="presOf" srcId="{DC372F99-58E8-4493-A23E-40BD259CF92C}" destId="{C9AB2AAD-D2C3-454B-9902-74A8459EAD2E}" srcOrd="0" destOrd="0" presId="urn:microsoft.com/office/officeart/2008/layout/NameandTitleOrganizationalChart"/>
    <dgm:cxn modelId="{03314E52-31AA-41DE-AEF1-922CB73541AF}" type="presOf" srcId="{A9018C46-E349-44B2-A738-8C3487347004}" destId="{815BC7F3-7D5C-4216-B3DA-9E32E816BE5F}" srcOrd="1" destOrd="0" presId="urn:microsoft.com/office/officeart/2008/layout/NameandTitleOrganizationalChart"/>
    <dgm:cxn modelId="{FEA2DA29-82EA-4BB9-AD61-0699BA3C4218}" type="presOf" srcId="{9CA440E4-5388-46CB-9E71-007794592D89}" destId="{DA53A92B-9B21-4A24-908D-FF3B2EB3F053}" srcOrd="0" destOrd="0" presId="urn:microsoft.com/office/officeart/2008/layout/NameandTitleOrganizationalChart"/>
    <dgm:cxn modelId="{D20CE81D-7C6A-4920-A2B3-020A82DBB0EC}" type="presOf" srcId="{532F5276-E257-4163-9D8A-7501686AD154}" destId="{68D6ECB2-0C9E-48DA-9521-F8067E697398}" srcOrd="1" destOrd="0" presId="urn:microsoft.com/office/officeart/2008/layout/NameandTitleOrganizationalChart"/>
    <dgm:cxn modelId="{C53DCDA5-9BD8-4422-9540-F077C0C9559B}" type="presOf" srcId="{00366DC0-9A63-43C3-A99C-6098DA151A7A}" destId="{A967A863-384F-44E3-9656-5D2E60518318}" srcOrd="0" destOrd="0" presId="urn:microsoft.com/office/officeart/2008/layout/NameandTitleOrganizationalChart"/>
    <dgm:cxn modelId="{00D8A98E-EC7E-4479-AF62-EA3D7F8DE44A}" type="presParOf" srcId="{43A28E59-6FBD-4B28-A8CD-C62091AE7189}" destId="{835CF89F-362E-4137-A203-4161A6BC4835}" srcOrd="0" destOrd="0" presId="urn:microsoft.com/office/officeart/2008/layout/NameandTitleOrganizationalChart"/>
    <dgm:cxn modelId="{9149E37D-EF42-4C23-9744-A53BF2F33ED6}" type="presParOf" srcId="{835CF89F-362E-4137-A203-4161A6BC4835}" destId="{2ADC24EA-612B-4066-8459-3AE22FC24D78}" srcOrd="0" destOrd="0" presId="urn:microsoft.com/office/officeart/2008/layout/NameandTitleOrganizationalChart"/>
    <dgm:cxn modelId="{C82F5F21-FB78-44EC-A4B2-61905DA206F6}" type="presParOf" srcId="{2ADC24EA-612B-4066-8459-3AE22FC24D78}" destId="{4BC3F95C-1E29-46FA-B346-3FAE8A7615BB}" srcOrd="0" destOrd="0" presId="urn:microsoft.com/office/officeart/2008/layout/NameandTitleOrganizationalChart"/>
    <dgm:cxn modelId="{CD664D59-86CF-422B-8299-4ED90F454FFF}" type="presParOf" srcId="{2ADC24EA-612B-4066-8459-3AE22FC24D78}" destId="{511A3CD4-1ED3-4DA7-9AF6-A94F53CC4F93}" srcOrd="1" destOrd="0" presId="urn:microsoft.com/office/officeart/2008/layout/NameandTitleOrganizationalChart"/>
    <dgm:cxn modelId="{DBA82759-9836-4D4C-AA7F-A7C9C54F7D0F}" type="presParOf" srcId="{2ADC24EA-612B-4066-8459-3AE22FC24D78}" destId="{815BC7F3-7D5C-4216-B3DA-9E32E816BE5F}" srcOrd="2" destOrd="0" presId="urn:microsoft.com/office/officeart/2008/layout/NameandTitleOrganizationalChart"/>
    <dgm:cxn modelId="{DB5F18BF-D195-40EE-963D-B250EE0CAC20}" type="presParOf" srcId="{835CF89F-362E-4137-A203-4161A6BC4835}" destId="{156D98CD-A1DA-473C-AF8A-BA3E53FBA6E5}" srcOrd="1" destOrd="0" presId="urn:microsoft.com/office/officeart/2008/layout/NameandTitleOrganizationalChart"/>
    <dgm:cxn modelId="{AC09D25C-3B2F-4A86-9ED7-EE4E2FDC5DBB}" type="presParOf" srcId="{156D98CD-A1DA-473C-AF8A-BA3E53FBA6E5}" destId="{BE1F7733-CD11-4267-86DD-3F39D8C3D915}" srcOrd="0" destOrd="0" presId="urn:microsoft.com/office/officeart/2008/layout/NameandTitleOrganizationalChart"/>
    <dgm:cxn modelId="{BBFB3EE4-3153-4555-9F10-9C8DB7178A89}" type="presParOf" srcId="{156D98CD-A1DA-473C-AF8A-BA3E53FBA6E5}" destId="{005E10D7-5FF2-476B-A703-50576282710B}" srcOrd="1" destOrd="0" presId="urn:microsoft.com/office/officeart/2008/layout/NameandTitleOrganizationalChart"/>
    <dgm:cxn modelId="{16F1D332-AB04-43ED-A604-B43527FFE942}" type="presParOf" srcId="{005E10D7-5FF2-476B-A703-50576282710B}" destId="{4927C5E3-4673-46DF-B36A-ECFE5B639566}" srcOrd="0" destOrd="0" presId="urn:microsoft.com/office/officeart/2008/layout/NameandTitleOrganizationalChart"/>
    <dgm:cxn modelId="{345FDB56-F639-4D73-A9FC-71D86D140FB2}" type="presParOf" srcId="{4927C5E3-4673-46DF-B36A-ECFE5B639566}" destId="{A967A863-384F-44E3-9656-5D2E60518318}" srcOrd="0" destOrd="0" presId="urn:microsoft.com/office/officeart/2008/layout/NameandTitleOrganizationalChart"/>
    <dgm:cxn modelId="{E2A1521F-9B2B-4BC8-A54E-F73CE6EB6CAA}" type="presParOf" srcId="{4927C5E3-4673-46DF-B36A-ECFE5B639566}" destId="{C9AB2AAD-D2C3-454B-9902-74A8459EAD2E}" srcOrd="1" destOrd="0" presId="urn:microsoft.com/office/officeart/2008/layout/NameandTitleOrganizationalChart"/>
    <dgm:cxn modelId="{608A0018-E080-4928-87BB-CFB49D8126D0}" type="presParOf" srcId="{4927C5E3-4673-46DF-B36A-ECFE5B639566}" destId="{66D7B917-B452-41BE-90EA-4E69B311F612}" srcOrd="2" destOrd="0" presId="urn:microsoft.com/office/officeart/2008/layout/NameandTitleOrganizationalChart"/>
    <dgm:cxn modelId="{272E7F15-0EFA-4441-BC81-43424F878D68}" type="presParOf" srcId="{005E10D7-5FF2-476B-A703-50576282710B}" destId="{92D70F5E-4ACE-4B5D-A5B7-8E5A5792F400}" srcOrd="1" destOrd="0" presId="urn:microsoft.com/office/officeart/2008/layout/NameandTitleOrganizationalChart"/>
    <dgm:cxn modelId="{467939AA-6335-4065-811E-7A99C2CD3489}" type="presParOf" srcId="{005E10D7-5FF2-476B-A703-50576282710B}" destId="{C293B62D-74D7-42C1-B256-AC3AFFAB8442}" srcOrd="2" destOrd="0" presId="urn:microsoft.com/office/officeart/2008/layout/NameandTitleOrganizationalChart"/>
    <dgm:cxn modelId="{D517983D-69FF-4EF8-8F35-CACB372C637B}" type="presParOf" srcId="{156D98CD-A1DA-473C-AF8A-BA3E53FBA6E5}" destId="{7EE1E283-0B2E-4C05-AF28-097E934EBBB1}" srcOrd="2" destOrd="0" presId="urn:microsoft.com/office/officeart/2008/layout/NameandTitleOrganizationalChart"/>
    <dgm:cxn modelId="{FC1A42C8-0DE0-45D8-9D65-5C15EF3C1CB8}" type="presParOf" srcId="{156D98CD-A1DA-473C-AF8A-BA3E53FBA6E5}" destId="{61240D54-B0CF-44FB-896A-971449DC028F}" srcOrd="3" destOrd="0" presId="urn:microsoft.com/office/officeart/2008/layout/NameandTitleOrganizationalChart"/>
    <dgm:cxn modelId="{348424A4-CF58-49E4-8A29-758FC27ECD19}" type="presParOf" srcId="{61240D54-B0CF-44FB-896A-971449DC028F}" destId="{4A37DE90-F004-4A45-9264-D7CC9E5678CA}" srcOrd="0" destOrd="0" presId="urn:microsoft.com/office/officeart/2008/layout/NameandTitleOrganizationalChart"/>
    <dgm:cxn modelId="{124B609A-E659-4F19-85B5-CC10B82F96B5}" type="presParOf" srcId="{4A37DE90-F004-4A45-9264-D7CC9E5678CA}" destId="{974B343C-EFB6-458D-BFB6-2FBAB9CD6D7F}" srcOrd="0" destOrd="0" presId="urn:microsoft.com/office/officeart/2008/layout/NameandTitleOrganizationalChart"/>
    <dgm:cxn modelId="{49142A7C-2E19-42DB-A0EF-6DBD45BFC0D4}" type="presParOf" srcId="{4A37DE90-F004-4A45-9264-D7CC9E5678CA}" destId="{2CA90B05-C077-4035-AB7E-D4FF36585E75}" srcOrd="1" destOrd="0" presId="urn:microsoft.com/office/officeart/2008/layout/NameandTitleOrganizationalChart"/>
    <dgm:cxn modelId="{84B74D0B-9FD8-45C5-B14B-400CFAA374A7}" type="presParOf" srcId="{4A37DE90-F004-4A45-9264-D7CC9E5678CA}" destId="{5A40F9C4-7419-447E-BA64-B514E26F180C}" srcOrd="2" destOrd="0" presId="urn:microsoft.com/office/officeart/2008/layout/NameandTitleOrganizationalChart"/>
    <dgm:cxn modelId="{34EC88E9-54F4-4228-A2C7-F0FB53C28E2F}" type="presParOf" srcId="{61240D54-B0CF-44FB-896A-971449DC028F}" destId="{21102900-74B0-4CDC-9055-6ACBE40FFC4C}" srcOrd="1" destOrd="0" presId="urn:microsoft.com/office/officeart/2008/layout/NameandTitleOrganizationalChart"/>
    <dgm:cxn modelId="{EFE15C5F-B867-4CB8-AA3F-31A74877BAF1}" type="presParOf" srcId="{61240D54-B0CF-44FB-896A-971449DC028F}" destId="{3D1C3E28-BB8D-402F-B44D-788562B3DF03}" srcOrd="2" destOrd="0" presId="urn:microsoft.com/office/officeart/2008/layout/NameandTitleOrganizationalChart"/>
    <dgm:cxn modelId="{F650E8F4-B4AD-40CD-82E5-A5326FB663DA}" type="presParOf" srcId="{156D98CD-A1DA-473C-AF8A-BA3E53FBA6E5}" destId="{DA53A92B-9B21-4A24-908D-FF3B2EB3F053}" srcOrd="4" destOrd="0" presId="urn:microsoft.com/office/officeart/2008/layout/NameandTitleOrganizationalChart"/>
    <dgm:cxn modelId="{0DDF7F10-40D9-4932-A99B-006DC2BBBF91}" type="presParOf" srcId="{156D98CD-A1DA-473C-AF8A-BA3E53FBA6E5}" destId="{673BB99F-3F0D-4F49-AB22-1D04D6F8FE51}" srcOrd="5" destOrd="0" presId="urn:microsoft.com/office/officeart/2008/layout/NameandTitleOrganizationalChart"/>
    <dgm:cxn modelId="{163A2330-91A1-436A-AF53-6EBE8A43CBF3}" type="presParOf" srcId="{673BB99F-3F0D-4F49-AB22-1D04D6F8FE51}" destId="{8B984048-40C8-4F43-B787-47B6E7591B7B}" srcOrd="0" destOrd="0" presId="urn:microsoft.com/office/officeart/2008/layout/NameandTitleOrganizationalChart"/>
    <dgm:cxn modelId="{07D5A896-4853-4DD1-A00E-B477051FDD74}" type="presParOf" srcId="{8B984048-40C8-4F43-B787-47B6E7591B7B}" destId="{807C6B44-0A80-4E6D-BA7A-CC7F754FF917}" srcOrd="0" destOrd="0" presId="urn:microsoft.com/office/officeart/2008/layout/NameandTitleOrganizationalChart"/>
    <dgm:cxn modelId="{960D2062-9124-4F4D-8DC9-4032BD12FB2A}" type="presParOf" srcId="{8B984048-40C8-4F43-B787-47B6E7591B7B}" destId="{5A69111B-C805-4175-9827-47C4E7C0E2F6}" srcOrd="1" destOrd="0" presId="urn:microsoft.com/office/officeart/2008/layout/NameandTitleOrganizationalChart"/>
    <dgm:cxn modelId="{9BF5FC44-F86A-4A2B-90EF-877E1D318822}" type="presParOf" srcId="{8B984048-40C8-4F43-B787-47B6E7591B7B}" destId="{68D6ECB2-0C9E-48DA-9521-F8067E697398}" srcOrd="2" destOrd="0" presId="urn:microsoft.com/office/officeart/2008/layout/NameandTitleOrganizationalChart"/>
    <dgm:cxn modelId="{6C098A8F-06E9-4260-B5C9-42F7990456C2}" type="presParOf" srcId="{673BB99F-3F0D-4F49-AB22-1D04D6F8FE51}" destId="{AF444356-4C77-43B0-A943-B7227627FFF3}" srcOrd="1" destOrd="0" presId="urn:microsoft.com/office/officeart/2008/layout/NameandTitleOrganizationalChart"/>
    <dgm:cxn modelId="{D73464CB-19B2-42FE-9A81-6B27DBDF978D}" type="presParOf" srcId="{673BB99F-3F0D-4F49-AB22-1D04D6F8FE51}" destId="{7B9CC03E-F8EA-4D82-9361-7F343C550661}" srcOrd="2" destOrd="0" presId="urn:microsoft.com/office/officeart/2008/layout/NameandTitleOrganizationalChart"/>
    <dgm:cxn modelId="{63A37749-5DAA-4D0A-BF85-747A5D5DE82F}" type="presParOf" srcId="{835CF89F-362E-4137-A203-4161A6BC4835}" destId="{3F9413E1-D120-4E41-8AB2-7146F2E1C0D1}"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FC0DA8-08BB-4AEE-8266-984C4DA92ABB}" type="doc">
      <dgm:prSet loTypeId="urn:microsoft.com/office/officeart/2005/8/layout/cycle6" loCatId="relationship" qsTypeId="urn:microsoft.com/office/officeart/2005/8/quickstyle/3d1" qsCatId="3D" csTypeId="urn:microsoft.com/office/officeart/2005/8/colors/accent1_2" csCatId="accent1" phldr="1"/>
      <dgm:spPr/>
      <dgm:t>
        <a:bodyPr/>
        <a:lstStyle/>
        <a:p>
          <a:endParaRPr lang="en-US"/>
        </a:p>
      </dgm:t>
    </dgm:pt>
    <dgm:pt modelId="{2604F58E-9C72-426F-B0F6-6ECF783CA9E4}">
      <dgm:prSet phldrT="[Text]" custT="1"/>
      <dgm:spPr>
        <a:gradFill rotWithShape="0">
          <a:gsLst>
            <a:gs pos="0">
              <a:schemeClr val="accent1"/>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gradFill>
      </dgm:spPr>
      <dgm:t>
        <a:bodyPr/>
        <a:lstStyle/>
        <a:p>
          <a:r>
            <a:rPr lang="fa-IR" sz="2200" dirty="0" smtClean="0">
              <a:cs typeface="B Mitra" panose="00000400000000000000" pitchFamily="2" charset="-78"/>
            </a:rPr>
            <a:t>حوزه اطلاع</a:t>
          </a:r>
          <a:r>
            <a:rPr lang="fa-IR" sz="800" dirty="0" smtClean="0">
              <a:cs typeface="B Mitra" panose="00000400000000000000" pitchFamily="2" charset="-78"/>
            </a:rPr>
            <a:t> </a:t>
          </a:r>
          <a:r>
            <a:rPr lang="fa-IR" sz="2200" dirty="0" smtClean="0">
              <a:cs typeface="B Mitra" panose="00000400000000000000" pitchFamily="2" charset="-78"/>
            </a:rPr>
            <a:t>رسانی و ناشران</a:t>
          </a:r>
          <a:endParaRPr lang="en-US" sz="2200" dirty="0">
            <a:cs typeface="B Mitra" panose="00000400000000000000" pitchFamily="2" charset="-78"/>
          </a:endParaRPr>
        </a:p>
      </dgm:t>
    </dgm:pt>
    <dgm:pt modelId="{CF0E7568-D1F7-421E-A87B-FCF502429636}" type="parTrans" cxnId="{73C66440-0B94-4456-9E75-D8BAE08422AB}">
      <dgm:prSet/>
      <dgm:spPr/>
      <dgm:t>
        <a:bodyPr/>
        <a:lstStyle/>
        <a:p>
          <a:endParaRPr lang="en-US"/>
        </a:p>
      </dgm:t>
    </dgm:pt>
    <dgm:pt modelId="{DBC86FAE-5D50-406F-8BCD-777B4A7D451E}" type="sibTrans" cxnId="{73C66440-0B94-4456-9E75-D8BAE08422AB}">
      <dgm:prSet/>
      <dgm:spPr/>
      <dgm:t>
        <a:bodyPr/>
        <a:lstStyle/>
        <a:p>
          <a:endParaRPr lang="en-US"/>
        </a:p>
      </dgm:t>
    </dgm:pt>
    <dgm:pt modelId="{55711A98-A2FB-4743-964F-9E6D27FFAD7B}">
      <dgm:prSet phldrT="[Text]" custT="1"/>
      <dgm:spPr/>
      <dgm:t>
        <a:bodyPr/>
        <a:lstStyle/>
        <a:p>
          <a:r>
            <a:rPr lang="fa-IR" sz="2200" dirty="0" smtClean="0">
              <a:cs typeface="B Mitra" panose="00000400000000000000" pitchFamily="2" charset="-78"/>
            </a:rPr>
            <a:t>حوزه معاملات  و عملیات بازار</a:t>
          </a:r>
          <a:endParaRPr lang="en-US" sz="2200" dirty="0">
            <a:cs typeface="B Mitra" panose="00000400000000000000" pitchFamily="2" charset="-78"/>
          </a:endParaRPr>
        </a:p>
      </dgm:t>
    </dgm:pt>
    <dgm:pt modelId="{2F7E17CF-62B6-4F68-9847-9EE88A7B4D98}" type="parTrans" cxnId="{15999296-4DF5-4587-933B-FBC53EECFDAA}">
      <dgm:prSet/>
      <dgm:spPr/>
      <dgm:t>
        <a:bodyPr/>
        <a:lstStyle/>
        <a:p>
          <a:endParaRPr lang="en-US"/>
        </a:p>
      </dgm:t>
    </dgm:pt>
    <dgm:pt modelId="{9961CFAA-B264-47AB-BD85-C7D72891FF56}" type="sibTrans" cxnId="{15999296-4DF5-4587-933B-FBC53EECFDAA}">
      <dgm:prSet/>
      <dgm:spPr/>
      <dgm:t>
        <a:bodyPr/>
        <a:lstStyle/>
        <a:p>
          <a:endParaRPr lang="en-US"/>
        </a:p>
      </dgm:t>
    </dgm:pt>
    <dgm:pt modelId="{CEA7FE36-41EB-49C8-8043-0A3E484AA72D}">
      <dgm:prSet phldrT="[Text]" custT="1"/>
      <dgm:spPr/>
      <dgm:t>
        <a:bodyPr/>
        <a:lstStyle/>
        <a:p>
          <a:r>
            <a:rPr lang="fa-IR" sz="2200" dirty="0" smtClean="0">
              <a:cs typeface="B Mitra" panose="00000400000000000000" pitchFamily="2" charset="-78"/>
            </a:rPr>
            <a:t>حوزه مربوط به فعالیتهای حرفه</a:t>
          </a:r>
          <a:r>
            <a:rPr lang="fa-IR" sz="200" dirty="0" smtClean="0">
              <a:cs typeface="B Mitra" panose="00000400000000000000" pitchFamily="2" charset="-78"/>
            </a:rPr>
            <a:t> </a:t>
          </a:r>
          <a:r>
            <a:rPr lang="fa-IR" sz="2200" dirty="0" smtClean="0">
              <a:cs typeface="B Mitra" panose="00000400000000000000" pitchFamily="2" charset="-78"/>
            </a:rPr>
            <a:t>ای</a:t>
          </a:r>
          <a:endParaRPr lang="en-US" sz="2200" dirty="0">
            <a:cs typeface="B Mitra" panose="00000400000000000000" pitchFamily="2" charset="-78"/>
          </a:endParaRPr>
        </a:p>
      </dgm:t>
    </dgm:pt>
    <dgm:pt modelId="{7F5415A7-FC32-4803-B3BA-DDDA312D4E93}" type="parTrans" cxnId="{A412DC04-533A-4BDB-8FE7-4472DEB5C6E1}">
      <dgm:prSet/>
      <dgm:spPr/>
      <dgm:t>
        <a:bodyPr/>
        <a:lstStyle/>
        <a:p>
          <a:endParaRPr lang="en-US"/>
        </a:p>
      </dgm:t>
    </dgm:pt>
    <dgm:pt modelId="{C21072A0-A9F7-4B4C-9135-048E41D81218}" type="sibTrans" cxnId="{A412DC04-533A-4BDB-8FE7-4472DEB5C6E1}">
      <dgm:prSet/>
      <dgm:spPr/>
      <dgm:t>
        <a:bodyPr/>
        <a:lstStyle/>
        <a:p>
          <a:endParaRPr lang="en-US"/>
        </a:p>
      </dgm:t>
    </dgm:pt>
    <dgm:pt modelId="{2B30690D-2C40-4B4F-9301-C36BBA0D41E9}" type="pres">
      <dgm:prSet presAssocID="{52FC0DA8-08BB-4AEE-8266-984C4DA92ABB}" presName="cycle" presStyleCnt="0">
        <dgm:presLayoutVars>
          <dgm:dir/>
          <dgm:resizeHandles val="exact"/>
        </dgm:presLayoutVars>
      </dgm:prSet>
      <dgm:spPr/>
      <dgm:t>
        <a:bodyPr/>
        <a:lstStyle/>
        <a:p>
          <a:endParaRPr lang="en-US"/>
        </a:p>
      </dgm:t>
    </dgm:pt>
    <dgm:pt modelId="{48D75AB8-C37A-40B5-A2EB-F0F4EFF86C35}" type="pres">
      <dgm:prSet presAssocID="{2604F58E-9C72-426F-B0F6-6ECF783CA9E4}" presName="node" presStyleLbl="node1" presStyleIdx="0" presStyleCnt="3" custScaleX="187683" custScaleY="55481" custRadScaleRad="104042">
        <dgm:presLayoutVars>
          <dgm:bulletEnabled val="1"/>
        </dgm:presLayoutVars>
      </dgm:prSet>
      <dgm:spPr/>
      <dgm:t>
        <a:bodyPr/>
        <a:lstStyle/>
        <a:p>
          <a:endParaRPr lang="en-US"/>
        </a:p>
      </dgm:t>
    </dgm:pt>
    <dgm:pt modelId="{44109233-E7FA-40A6-A59E-5996A3780C69}" type="pres">
      <dgm:prSet presAssocID="{2604F58E-9C72-426F-B0F6-6ECF783CA9E4}" presName="spNode" presStyleCnt="0"/>
      <dgm:spPr/>
    </dgm:pt>
    <dgm:pt modelId="{BA6CA605-B5AF-412D-8937-CA3F126F91F1}" type="pres">
      <dgm:prSet presAssocID="{DBC86FAE-5D50-406F-8BCD-777B4A7D451E}" presName="sibTrans" presStyleLbl="sibTrans1D1" presStyleIdx="0" presStyleCnt="3"/>
      <dgm:spPr/>
      <dgm:t>
        <a:bodyPr/>
        <a:lstStyle/>
        <a:p>
          <a:endParaRPr lang="en-US"/>
        </a:p>
      </dgm:t>
    </dgm:pt>
    <dgm:pt modelId="{04D14FBE-48D9-457B-AC40-AE016AF9DB47}" type="pres">
      <dgm:prSet presAssocID="{55711A98-A2FB-4743-964F-9E6D27FFAD7B}" presName="node" presStyleLbl="node1" presStyleIdx="1" presStyleCnt="3" custScaleX="137989" custScaleY="70207" custRadScaleRad="127820" custRadScaleInc="-68">
        <dgm:presLayoutVars>
          <dgm:bulletEnabled val="1"/>
        </dgm:presLayoutVars>
      </dgm:prSet>
      <dgm:spPr/>
      <dgm:t>
        <a:bodyPr/>
        <a:lstStyle/>
        <a:p>
          <a:endParaRPr lang="en-US"/>
        </a:p>
      </dgm:t>
    </dgm:pt>
    <dgm:pt modelId="{20805FCB-80B0-4BF9-A2FA-E4AA4AF6E924}" type="pres">
      <dgm:prSet presAssocID="{55711A98-A2FB-4743-964F-9E6D27FFAD7B}" presName="spNode" presStyleCnt="0"/>
      <dgm:spPr/>
    </dgm:pt>
    <dgm:pt modelId="{9C056700-9360-4477-B69B-A122E4973517}" type="pres">
      <dgm:prSet presAssocID="{9961CFAA-B264-47AB-BD85-C7D72891FF56}" presName="sibTrans" presStyleLbl="sibTrans1D1" presStyleIdx="1" presStyleCnt="3"/>
      <dgm:spPr/>
      <dgm:t>
        <a:bodyPr/>
        <a:lstStyle/>
        <a:p>
          <a:endParaRPr lang="en-US"/>
        </a:p>
      </dgm:t>
    </dgm:pt>
    <dgm:pt modelId="{1C9EB18B-B1DA-40C0-95D3-2CABF4FCB340}" type="pres">
      <dgm:prSet presAssocID="{CEA7FE36-41EB-49C8-8043-0A3E484AA72D}" presName="node" presStyleLbl="node1" presStyleIdx="2" presStyleCnt="3" custScaleX="149928" custScaleY="62129" custRadScaleRad="122602" custRadScaleInc="-2527">
        <dgm:presLayoutVars>
          <dgm:bulletEnabled val="1"/>
        </dgm:presLayoutVars>
      </dgm:prSet>
      <dgm:spPr/>
      <dgm:t>
        <a:bodyPr/>
        <a:lstStyle/>
        <a:p>
          <a:endParaRPr lang="en-US"/>
        </a:p>
      </dgm:t>
    </dgm:pt>
    <dgm:pt modelId="{1D237D7A-663F-4FB4-A302-4F5F06360BD3}" type="pres">
      <dgm:prSet presAssocID="{CEA7FE36-41EB-49C8-8043-0A3E484AA72D}" presName="spNode" presStyleCnt="0"/>
      <dgm:spPr/>
    </dgm:pt>
    <dgm:pt modelId="{39305671-7189-4B06-8A11-A66EF7AC6B00}" type="pres">
      <dgm:prSet presAssocID="{C21072A0-A9F7-4B4C-9135-048E41D81218}" presName="sibTrans" presStyleLbl="sibTrans1D1" presStyleIdx="2" presStyleCnt="3"/>
      <dgm:spPr/>
      <dgm:t>
        <a:bodyPr/>
        <a:lstStyle/>
        <a:p>
          <a:endParaRPr lang="en-US"/>
        </a:p>
      </dgm:t>
    </dgm:pt>
  </dgm:ptLst>
  <dgm:cxnLst>
    <dgm:cxn modelId="{15999296-4DF5-4587-933B-FBC53EECFDAA}" srcId="{52FC0DA8-08BB-4AEE-8266-984C4DA92ABB}" destId="{55711A98-A2FB-4743-964F-9E6D27FFAD7B}" srcOrd="1" destOrd="0" parTransId="{2F7E17CF-62B6-4F68-9847-9EE88A7B4D98}" sibTransId="{9961CFAA-B264-47AB-BD85-C7D72891FF56}"/>
    <dgm:cxn modelId="{73C66440-0B94-4456-9E75-D8BAE08422AB}" srcId="{52FC0DA8-08BB-4AEE-8266-984C4DA92ABB}" destId="{2604F58E-9C72-426F-B0F6-6ECF783CA9E4}" srcOrd="0" destOrd="0" parTransId="{CF0E7568-D1F7-421E-A87B-FCF502429636}" sibTransId="{DBC86FAE-5D50-406F-8BCD-777B4A7D451E}"/>
    <dgm:cxn modelId="{F0D29E19-8B6D-4FE9-BEE3-ABE8E255BB76}" type="presOf" srcId="{DBC86FAE-5D50-406F-8BCD-777B4A7D451E}" destId="{BA6CA605-B5AF-412D-8937-CA3F126F91F1}" srcOrd="0" destOrd="0" presId="urn:microsoft.com/office/officeart/2005/8/layout/cycle6"/>
    <dgm:cxn modelId="{A412DC04-533A-4BDB-8FE7-4472DEB5C6E1}" srcId="{52FC0DA8-08BB-4AEE-8266-984C4DA92ABB}" destId="{CEA7FE36-41EB-49C8-8043-0A3E484AA72D}" srcOrd="2" destOrd="0" parTransId="{7F5415A7-FC32-4803-B3BA-DDDA312D4E93}" sibTransId="{C21072A0-A9F7-4B4C-9135-048E41D81218}"/>
    <dgm:cxn modelId="{B1760375-6AEF-44A9-8D65-FA363F60F35D}" type="presOf" srcId="{9961CFAA-B264-47AB-BD85-C7D72891FF56}" destId="{9C056700-9360-4477-B69B-A122E4973517}" srcOrd="0" destOrd="0" presId="urn:microsoft.com/office/officeart/2005/8/layout/cycle6"/>
    <dgm:cxn modelId="{1BFDE53E-FF08-4AC8-811A-C28C869EBFC0}" type="presOf" srcId="{52FC0DA8-08BB-4AEE-8266-984C4DA92ABB}" destId="{2B30690D-2C40-4B4F-9301-C36BBA0D41E9}" srcOrd="0" destOrd="0" presId="urn:microsoft.com/office/officeart/2005/8/layout/cycle6"/>
    <dgm:cxn modelId="{D39F3F5A-E6B9-4A90-9A9A-ADFB5CA6A0E1}" type="presOf" srcId="{CEA7FE36-41EB-49C8-8043-0A3E484AA72D}" destId="{1C9EB18B-B1DA-40C0-95D3-2CABF4FCB340}" srcOrd="0" destOrd="0" presId="urn:microsoft.com/office/officeart/2005/8/layout/cycle6"/>
    <dgm:cxn modelId="{6EC33A8B-51C8-449F-98EB-A52518FDC98E}" type="presOf" srcId="{2604F58E-9C72-426F-B0F6-6ECF783CA9E4}" destId="{48D75AB8-C37A-40B5-A2EB-F0F4EFF86C35}" srcOrd="0" destOrd="0" presId="urn:microsoft.com/office/officeart/2005/8/layout/cycle6"/>
    <dgm:cxn modelId="{9AC42F4E-2109-452C-9AD3-2A24B467B5E9}" type="presOf" srcId="{55711A98-A2FB-4743-964F-9E6D27FFAD7B}" destId="{04D14FBE-48D9-457B-AC40-AE016AF9DB47}" srcOrd="0" destOrd="0" presId="urn:microsoft.com/office/officeart/2005/8/layout/cycle6"/>
    <dgm:cxn modelId="{FE46A060-774A-4162-AB20-D51756D10DF4}" type="presOf" srcId="{C21072A0-A9F7-4B4C-9135-048E41D81218}" destId="{39305671-7189-4B06-8A11-A66EF7AC6B00}" srcOrd="0" destOrd="0" presId="urn:microsoft.com/office/officeart/2005/8/layout/cycle6"/>
    <dgm:cxn modelId="{AF9BE897-93A3-476B-BC36-B5CDFC924D74}" type="presParOf" srcId="{2B30690D-2C40-4B4F-9301-C36BBA0D41E9}" destId="{48D75AB8-C37A-40B5-A2EB-F0F4EFF86C35}" srcOrd="0" destOrd="0" presId="urn:microsoft.com/office/officeart/2005/8/layout/cycle6"/>
    <dgm:cxn modelId="{FD7D716D-9421-4E41-938B-3CAFA13CF46E}" type="presParOf" srcId="{2B30690D-2C40-4B4F-9301-C36BBA0D41E9}" destId="{44109233-E7FA-40A6-A59E-5996A3780C69}" srcOrd="1" destOrd="0" presId="urn:microsoft.com/office/officeart/2005/8/layout/cycle6"/>
    <dgm:cxn modelId="{01D2E2D1-FDEF-47A8-94B7-472651B268C1}" type="presParOf" srcId="{2B30690D-2C40-4B4F-9301-C36BBA0D41E9}" destId="{BA6CA605-B5AF-412D-8937-CA3F126F91F1}" srcOrd="2" destOrd="0" presId="urn:microsoft.com/office/officeart/2005/8/layout/cycle6"/>
    <dgm:cxn modelId="{28AF19DB-DA8C-4B20-B3E8-D5A9E4E3C229}" type="presParOf" srcId="{2B30690D-2C40-4B4F-9301-C36BBA0D41E9}" destId="{04D14FBE-48D9-457B-AC40-AE016AF9DB47}" srcOrd="3" destOrd="0" presId="urn:microsoft.com/office/officeart/2005/8/layout/cycle6"/>
    <dgm:cxn modelId="{06F5F16D-615A-4117-91B6-C91692149989}" type="presParOf" srcId="{2B30690D-2C40-4B4F-9301-C36BBA0D41E9}" destId="{20805FCB-80B0-4BF9-A2FA-E4AA4AF6E924}" srcOrd="4" destOrd="0" presId="urn:microsoft.com/office/officeart/2005/8/layout/cycle6"/>
    <dgm:cxn modelId="{D32D66EF-4C17-4141-B3EA-300D1BE379AF}" type="presParOf" srcId="{2B30690D-2C40-4B4F-9301-C36BBA0D41E9}" destId="{9C056700-9360-4477-B69B-A122E4973517}" srcOrd="5" destOrd="0" presId="urn:microsoft.com/office/officeart/2005/8/layout/cycle6"/>
    <dgm:cxn modelId="{3845539E-2881-4A9E-A701-A2E1A26B1452}" type="presParOf" srcId="{2B30690D-2C40-4B4F-9301-C36BBA0D41E9}" destId="{1C9EB18B-B1DA-40C0-95D3-2CABF4FCB340}" srcOrd="6" destOrd="0" presId="urn:microsoft.com/office/officeart/2005/8/layout/cycle6"/>
    <dgm:cxn modelId="{3042D007-F91A-416D-9567-B7A15141BF3A}" type="presParOf" srcId="{2B30690D-2C40-4B4F-9301-C36BBA0D41E9}" destId="{1D237D7A-663F-4FB4-A302-4F5F06360BD3}" srcOrd="7" destOrd="0" presId="urn:microsoft.com/office/officeart/2005/8/layout/cycle6"/>
    <dgm:cxn modelId="{3B47998D-BE64-4F64-9DC1-5378ABC13700}" type="presParOf" srcId="{2B30690D-2C40-4B4F-9301-C36BBA0D41E9}" destId="{39305671-7189-4B06-8A11-A66EF7AC6B00}"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CD1DD1-9D4F-4378-84A2-D3A6BD581AB2}" type="doc">
      <dgm:prSet loTypeId="urn:microsoft.com/office/officeart/2008/layout/VerticalCurvedList" loCatId="list" qsTypeId="urn:microsoft.com/office/officeart/2005/8/quickstyle/3d1" qsCatId="3D" csTypeId="urn:microsoft.com/office/officeart/2005/8/colors/accent0_3" csCatId="mainScheme" phldr="1"/>
      <dgm:spPr/>
      <dgm:t>
        <a:bodyPr/>
        <a:lstStyle/>
        <a:p>
          <a:endParaRPr lang="en-US"/>
        </a:p>
      </dgm:t>
    </dgm:pt>
    <dgm:pt modelId="{98057EC7-279D-416F-94EC-00E40DA46364}">
      <dgm:prSet phldrT="[Text]"/>
      <dgm:spPr>
        <a:solidFill>
          <a:schemeClr val="accent1">
            <a:lumMod val="60000"/>
            <a:lumOff val="40000"/>
          </a:schemeClr>
        </a:solidFill>
      </dgm:spPr>
      <dgm:t>
        <a:bodyPr/>
        <a:lstStyle/>
        <a:p>
          <a:r>
            <a:rPr lang="fa-IR" b="1" dirty="0" smtClean="0">
              <a:solidFill>
                <a:schemeClr val="tx1"/>
              </a:solidFill>
              <a:cs typeface="B Mitra" panose="00000400000000000000" pitchFamily="2" charset="-78"/>
            </a:rPr>
            <a:t>ارائه اطلاعات خلاف واقع به بورس یا سازمان/استفاده از اسناد جعلی در تهیه گزارشات</a:t>
          </a:r>
          <a:endParaRPr lang="en-US" b="1" dirty="0">
            <a:solidFill>
              <a:schemeClr val="tx1"/>
            </a:solidFill>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159230C4-19BD-402E-8045-02E40CDB1A29}" type="parTrans" cxnId="{E84EFB34-870A-4E9B-853D-9B0C0F652480}">
      <dgm:prSet/>
      <dgm:spPr/>
      <dgm:t>
        <a:bodyPr/>
        <a:lstStyle/>
        <a:p>
          <a:endParaRPr lang="en-US"/>
        </a:p>
      </dgm:t>
    </dgm:pt>
    <dgm:pt modelId="{7A8A1CE6-3FA5-4129-B721-29872B0FE2CA}" type="sibTrans" cxnId="{E84EFB34-870A-4E9B-853D-9B0C0F652480}">
      <dgm:prSet/>
      <dgm:spPr/>
      <dgm:t>
        <a:bodyPr/>
        <a:lstStyle/>
        <a:p>
          <a:endParaRPr lang="en-US"/>
        </a:p>
      </dgm:t>
    </dgm:pt>
    <dgm:pt modelId="{7FF5EB85-FF6B-40E4-A767-6A6FECA2CCFE}">
      <dgm:prSet phldrT="[Text]" custT="1"/>
      <dgm:spPr>
        <a:solidFill>
          <a:schemeClr val="accent1">
            <a:lumMod val="60000"/>
            <a:lumOff val="40000"/>
          </a:schemeClr>
        </a:solidFill>
      </dgm:spPr>
      <dgm:t>
        <a:bodyPr/>
        <a:lstStyle/>
        <a:p>
          <a:r>
            <a:rPr lang="fa-IR" sz="1900" b="1" dirty="0" smtClean="0">
              <a:solidFill>
                <a:schemeClr val="tx1"/>
              </a:solidFill>
              <a:cs typeface="B Mitra" panose="00000400000000000000" pitchFamily="2" charset="-78"/>
            </a:rPr>
            <a:t>تخلف در تهیه یا تصدیق اطلاعات، مدارک و یا گزارش</a:t>
          </a:r>
          <a:r>
            <a:rPr lang="fa-IR" sz="100" b="1" dirty="0" smtClean="0">
              <a:solidFill>
                <a:schemeClr val="tx1"/>
              </a:solidFill>
              <a:cs typeface="B Mitra" panose="00000400000000000000" pitchFamily="2" charset="-78"/>
            </a:rPr>
            <a:t> </a:t>
          </a:r>
          <a:r>
            <a:rPr lang="fa-IR" sz="1900" b="1" dirty="0" smtClean="0">
              <a:solidFill>
                <a:schemeClr val="tx1"/>
              </a:solidFill>
              <a:cs typeface="B Mitra" panose="00000400000000000000" pitchFamily="2" charset="-78"/>
            </a:rPr>
            <a:t>های مالی </a:t>
          </a:r>
          <a:endParaRPr lang="en-US" sz="1900" b="1" dirty="0">
            <a:solidFill>
              <a:schemeClr val="tx1"/>
            </a:solidFill>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BE73242F-4AED-41F2-A27C-759BE11F8E47}" type="parTrans" cxnId="{439941E6-C09E-4ACE-A4B3-640D6ACF01CF}">
      <dgm:prSet/>
      <dgm:spPr/>
      <dgm:t>
        <a:bodyPr/>
        <a:lstStyle/>
        <a:p>
          <a:endParaRPr lang="en-US"/>
        </a:p>
      </dgm:t>
    </dgm:pt>
    <dgm:pt modelId="{9A873CAC-F234-420F-9F5B-2A8CB2056438}" type="sibTrans" cxnId="{439941E6-C09E-4ACE-A4B3-640D6ACF01CF}">
      <dgm:prSet/>
      <dgm:spPr/>
      <dgm:t>
        <a:bodyPr/>
        <a:lstStyle/>
        <a:p>
          <a:endParaRPr lang="en-US"/>
        </a:p>
      </dgm:t>
    </dgm:pt>
    <dgm:pt modelId="{22621524-B7B5-4F63-9CB9-5E4688CEE79E}">
      <dgm:prSet phldrT="[Text]"/>
      <dgm:spPr>
        <a:solidFill>
          <a:schemeClr val="accent1">
            <a:lumMod val="75000"/>
          </a:schemeClr>
        </a:solidFill>
      </dgm:spPr>
      <dgm:t>
        <a:bodyPr/>
        <a:lstStyle/>
        <a:p>
          <a:r>
            <a:rPr lang="fa-IR" b="1" dirty="0" smtClean="0">
              <a:solidFill>
                <a:schemeClr val="tx1"/>
              </a:solidFill>
              <a:cs typeface="B Mitra" panose="00000400000000000000" pitchFamily="2" charset="-78"/>
            </a:rPr>
            <a:t>عدم ارائه اطلاعات مورد درخواست به سازمان بورس و اوراق بهادار</a:t>
          </a:r>
          <a:endParaRPr lang="en-US" b="1" dirty="0">
            <a:solidFill>
              <a:schemeClr val="tx1"/>
            </a:solidFill>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27DED611-8A9B-43CE-8FE8-C377D36BB9AB}" type="parTrans" cxnId="{F7A3FE81-9B22-41B8-B509-7ACB50B33F47}">
      <dgm:prSet/>
      <dgm:spPr/>
      <dgm:t>
        <a:bodyPr/>
        <a:lstStyle/>
        <a:p>
          <a:endParaRPr lang="en-US"/>
        </a:p>
      </dgm:t>
    </dgm:pt>
    <dgm:pt modelId="{842CB9E4-82F3-46CD-8378-105A3C256F61}" type="sibTrans" cxnId="{F7A3FE81-9B22-41B8-B509-7ACB50B33F47}">
      <dgm:prSet/>
      <dgm:spPr/>
      <dgm:t>
        <a:bodyPr/>
        <a:lstStyle/>
        <a:p>
          <a:endParaRPr lang="en-US"/>
        </a:p>
      </dgm:t>
    </dgm:pt>
    <dgm:pt modelId="{8B888EC3-D1B7-47BF-8D66-3ABD7CEF930A}">
      <dgm:prSet phldrT="[Text]"/>
      <dgm:spPr>
        <a:solidFill>
          <a:schemeClr val="accent1">
            <a:lumMod val="60000"/>
            <a:lumOff val="40000"/>
          </a:schemeClr>
        </a:solidFill>
      </dgm:spPr>
      <dgm:t>
        <a:bodyPr/>
        <a:lstStyle/>
        <a:p>
          <a:r>
            <a:rPr lang="fa-IR" b="1" dirty="0" smtClean="0">
              <a:solidFill>
                <a:schemeClr val="tx1"/>
              </a:solidFill>
              <a:cs typeface="B Mitra" panose="00000400000000000000" pitchFamily="2" charset="-78"/>
            </a:rPr>
            <a:t>خودداری از ارائه اطلاعات مهم به سازمان یا بورس مربوطه</a:t>
          </a:r>
          <a:endParaRPr lang="en-US" b="1" dirty="0">
            <a:solidFill>
              <a:schemeClr val="tx1"/>
            </a:solidFill>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441C60D8-697E-4CD1-8BD6-8445C717D1F3}" type="parTrans" cxnId="{FE63933F-81E7-409B-BDA6-A0466498ADEC}">
      <dgm:prSet/>
      <dgm:spPr/>
      <dgm:t>
        <a:bodyPr/>
        <a:lstStyle/>
        <a:p>
          <a:endParaRPr lang="en-US"/>
        </a:p>
      </dgm:t>
    </dgm:pt>
    <dgm:pt modelId="{0BA0B5F2-E090-4996-B5B6-0040542C939B}" type="sibTrans" cxnId="{FE63933F-81E7-409B-BDA6-A0466498ADEC}">
      <dgm:prSet/>
      <dgm:spPr/>
      <dgm:t>
        <a:bodyPr/>
        <a:lstStyle/>
        <a:p>
          <a:endParaRPr lang="en-US"/>
        </a:p>
      </dgm:t>
    </dgm:pt>
    <dgm:pt modelId="{09EE6B7E-4A85-48E2-96E3-FFE6C20C9C9C}" type="pres">
      <dgm:prSet presAssocID="{CACD1DD1-9D4F-4378-84A2-D3A6BD581AB2}" presName="Name0" presStyleCnt="0">
        <dgm:presLayoutVars>
          <dgm:chMax val="7"/>
          <dgm:chPref val="7"/>
          <dgm:dir val="rev"/>
        </dgm:presLayoutVars>
      </dgm:prSet>
      <dgm:spPr/>
      <dgm:t>
        <a:bodyPr/>
        <a:lstStyle/>
        <a:p>
          <a:endParaRPr lang="en-US"/>
        </a:p>
      </dgm:t>
    </dgm:pt>
    <dgm:pt modelId="{3C0CEA54-C8BE-4CA5-A45B-CB52C7959193}" type="pres">
      <dgm:prSet presAssocID="{CACD1DD1-9D4F-4378-84A2-D3A6BD581AB2}" presName="Name1" presStyleCnt="0"/>
      <dgm:spPr/>
    </dgm:pt>
    <dgm:pt modelId="{EDA4FA9F-F1B0-4BFF-9627-CCA5AC73C3F5}" type="pres">
      <dgm:prSet presAssocID="{CACD1DD1-9D4F-4378-84A2-D3A6BD581AB2}" presName="cycle" presStyleCnt="0"/>
      <dgm:spPr/>
    </dgm:pt>
    <dgm:pt modelId="{2B84519F-6626-4B44-9804-9A0FC910AB32}" type="pres">
      <dgm:prSet presAssocID="{CACD1DD1-9D4F-4378-84A2-D3A6BD581AB2}" presName="srcNode" presStyleLbl="node1" presStyleIdx="0" presStyleCnt="4"/>
      <dgm:spPr/>
    </dgm:pt>
    <dgm:pt modelId="{6725E3C0-5089-4C1C-AA11-41BA5B2EA147}" type="pres">
      <dgm:prSet presAssocID="{CACD1DD1-9D4F-4378-84A2-D3A6BD581AB2}" presName="conn" presStyleLbl="parChTrans1D2" presStyleIdx="0" presStyleCnt="1"/>
      <dgm:spPr/>
      <dgm:t>
        <a:bodyPr/>
        <a:lstStyle/>
        <a:p>
          <a:endParaRPr lang="en-US"/>
        </a:p>
      </dgm:t>
    </dgm:pt>
    <dgm:pt modelId="{75D74447-9107-493E-A904-B5E9D7B3DAE8}" type="pres">
      <dgm:prSet presAssocID="{CACD1DD1-9D4F-4378-84A2-D3A6BD581AB2}" presName="extraNode" presStyleLbl="node1" presStyleIdx="0" presStyleCnt="4"/>
      <dgm:spPr/>
    </dgm:pt>
    <dgm:pt modelId="{DB9E6A8B-067B-4C96-B7DE-1BE7052B4AB0}" type="pres">
      <dgm:prSet presAssocID="{CACD1DD1-9D4F-4378-84A2-D3A6BD581AB2}" presName="dstNode" presStyleLbl="node1" presStyleIdx="0" presStyleCnt="4"/>
      <dgm:spPr/>
    </dgm:pt>
    <dgm:pt modelId="{42F6E127-C582-4FA6-A3A1-597B226923E8}" type="pres">
      <dgm:prSet presAssocID="{98057EC7-279D-416F-94EC-00E40DA46364}" presName="text_1" presStyleLbl="node1" presStyleIdx="0" presStyleCnt="4">
        <dgm:presLayoutVars>
          <dgm:bulletEnabled val="1"/>
        </dgm:presLayoutVars>
      </dgm:prSet>
      <dgm:spPr/>
      <dgm:t>
        <a:bodyPr/>
        <a:lstStyle/>
        <a:p>
          <a:endParaRPr lang="en-US"/>
        </a:p>
      </dgm:t>
    </dgm:pt>
    <dgm:pt modelId="{8B28BD90-F194-493E-BB92-85E24E2BE8BE}" type="pres">
      <dgm:prSet presAssocID="{98057EC7-279D-416F-94EC-00E40DA46364}" presName="accent_1" presStyleCnt="0"/>
      <dgm:spPr/>
    </dgm:pt>
    <dgm:pt modelId="{F1C7186E-377A-45BB-A423-99FF709D9C18}" type="pres">
      <dgm:prSet presAssocID="{98057EC7-279D-416F-94EC-00E40DA46364}" presName="accentRepeatNode" presStyleLbl="solidFgAcc1" presStyleIdx="0" presStyleCnt="4" custLinFactNeighborX="7955" custLinFactNeighborY="0"/>
      <dgm:spPr/>
    </dgm:pt>
    <dgm:pt modelId="{CC67CDE3-9AFC-4DB7-9E77-D674A0C83764}" type="pres">
      <dgm:prSet presAssocID="{8B888EC3-D1B7-47BF-8D66-3ABD7CEF930A}" presName="text_2" presStyleLbl="node1" presStyleIdx="1" presStyleCnt="4">
        <dgm:presLayoutVars>
          <dgm:bulletEnabled val="1"/>
        </dgm:presLayoutVars>
      </dgm:prSet>
      <dgm:spPr/>
      <dgm:t>
        <a:bodyPr/>
        <a:lstStyle/>
        <a:p>
          <a:endParaRPr lang="en-US"/>
        </a:p>
      </dgm:t>
    </dgm:pt>
    <dgm:pt modelId="{DF8B3420-0989-47B9-9BF2-46F041688836}" type="pres">
      <dgm:prSet presAssocID="{8B888EC3-D1B7-47BF-8D66-3ABD7CEF930A}" presName="accent_2" presStyleCnt="0"/>
      <dgm:spPr/>
    </dgm:pt>
    <dgm:pt modelId="{7BF39477-EA23-4F93-AB3E-9E37CC3C1B1F}" type="pres">
      <dgm:prSet presAssocID="{8B888EC3-D1B7-47BF-8D66-3ABD7CEF930A}" presName="accentRepeatNode" presStyleLbl="solidFgAcc1" presStyleIdx="1" presStyleCnt="4"/>
      <dgm:spPr/>
    </dgm:pt>
    <dgm:pt modelId="{2F450C73-BB17-45B4-BF15-8BDD17F70232}" type="pres">
      <dgm:prSet presAssocID="{7FF5EB85-FF6B-40E4-A767-6A6FECA2CCFE}" presName="text_3" presStyleLbl="node1" presStyleIdx="2" presStyleCnt="4" custScaleX="99617" custScaleY="104378">
        <dgm:presLayoutVars>
          <dgm:bulletEnabled val="1"/>
        </dgm:presLayoutVars>
      </dgm:prSet>
      <dgm:spPr/>
      <dgm:t>
        <a:bodyPr/>
        <a:lstStyle/>
        <a:p>
          <a:endParaRPr lang="en-US"/>
        </a:p>
      </dgm:t>
    </dgm:pt>
    <dgm:pt modelId="{E5A7F379-23E7-4C6C-89DB-B8FDFDD07C48}" type="pres">
      <dgm:prSet presAssocID="{7FF5EB85-FF6B-40E4-A767-6A6FECA2CCFE}" presName="accent_3" presStyleCnt="0"/>
      <dgm:spPr/>
    </dgm:pt>
    <dgm:pt modelId="{786A1280-1BE5-450C-A889-3A2DD0E518DC}" type="pres">
      <dgm:prSet presAssocID="{7FF5EB85-FF6B-40E4-A767-6A6FECA2CCFE}" presName="accentRepeatNode" presStyleLbl="solidFgAcc1" presStyleIdx="2" presStyleCnt="4"/>
      <dgm:spPr/>
      <dgm:t>
        <a:bodyPr/>
        <a:lstStyle/>
        <a:p>
          <a:endParaRPr lang="en-US"/>
        </a:p>
      </dgm:t>
    </dgm:pt>
    <dgm:pt modelId="{1DE5456F-21FC-42FA-B4CA-EDC4467A523D}" type="pres">
      <dgm:prSet presAssocID="{22621524-B7B5-4F63-9CB9-5E4688CEE79E}" presName="text_4" presStyleLbl="node1" presStyleIdx="3" presStyleCnt="4">
        <dgm:presLayoutVars>
          <dgm:bulletEnabled val="1"/>
        </dgm:presLayoutVars>
      </dgm:prSet>
      <dgm:spPr/>
      <dgm:t>
        <a:bodyPr/>
        <a:lstStyle/>
        <a:p>
          <a:endParaRPr lang="en-US"/>
        </a:p>
      </dgm:t>
    </dgm:pt>
    <dgm:pt modelId="{D80F2471-AC1F-40F5-B0AB-D4B78D6AD1D7}" type="pres">
      <dgm:prSet presAssocID="{22621524-B7B5-4F63-9CB9-5E4688CEE79E}" presName="accent_4" presStyleCnt="0"/>
      <dgm:spPr/>
    </dgm:pt>
    <dgm:pt modelId="{60DA63E7-EF6F-486F-8782-3E5CC4D719E1}" type="pres">
      <dgm:prSet presAssocID="{22621524-B7B5-4F63-9CB9-5E4688CEE79E}" presName="accentRepeatNode" presStyleLbl="solidFgAcc1" presStyleIdx="3" presStyleCnt="4"/>
      <dgm:spPr>
        <a:solidFill>
          <a:schemeClr val="bg1">
            <a:lumMod val="75000"/>
          </a:schemeClr>
        </a:solidFill>
      </dgm:spPr>
    </dgm:pt>
  </dgm:ptLst>
  <dgm:cxnLst>
    <dgm:cxn modelId="{F6746299-3F2E-4D8E-938E-A01794C67A6F}" type="presOf" srcId="{8B888EC3-D1B7-47BF-8D66-3ABD7CEF930A}" destId="{CC67CDE3-9AFC-4DB7-9E77-D674A0C83764}" srcOrd="0" destOrd="0" presId="urn:microsoft.com/office/officeart/2008/layout/VerticalCurvedList"/>
    <dgm:cxn modelId="{439941E6-C09E-4ACE-A4B3-640D6ACF01CF}" srcId="{CACD1DD1-9D4F-4378-84A2-D3A6BD581AB2}" destId="{7FF5EB85-FF6B-40E4-A767-6A6FECA2CCFE}" srcOrd="2" destOrd="0" parTransId="{BE73242F-4AED-41F2-A27C-759BE11F8E47}" sibTransId="{9A873CAC-F234-420F-9F5B-2A8CB2056438}"/>
    <dgm:cxn modelId="{DB5007D3-EFFB-488A-A6AF-B48224EA889B}" type="presOf" srcId="{CACD1DD1-9D4F-4378-84A2-D3A6BD581AB2}" destId="{09EE6B7E-4A85-48E2-96E3-FFE6C20C9C9C}" srcOrd="0" destOrd="0" presId="urn:microsoft.com/office/officeart/2008/layout/VerticalCurvedList"/>
    <dgm:cxn modelId="{F7A3FE81-9B22-41B8-B509-7ACB50B33F47}" srcId="{CACD1DD1-9D4F-4378-84A2-D3A6BD581AB2}" destId="{22621524-B7B5-4F63-9CB9-5E4688CEE79E}" srcOrd="3" destOrd="0" parTransId="{27DED611-8A9B-43CE-8FE8-C377D36BB9AB}" sibTransId="{842CB9E4-82F3-46CD-8378-105A3C256F61}"/>
    <dgm:cxn modelId="{AFB73B49-1C0A-4BA6-8E47-0E503D4A5AB7}" type="presOf" srcId="{98057EC7-279D-416F-94EC-00E40DA46364}" destId="{42F6E127-C582-4FA6-A3A1-597B226923E8}" srcOrd="0" destOrd="0" presId="urn:microsoft.com/office/officeart/2008/layout/VerticalCurvedList"/>
    <dgm:cxn modelId="{FE63933F-81E7-409B-BDA6-A0466498ADEC}" srcId="{CACD1DD1-9D4F-4378-84A2-D3A6BD581AB2}" destId="{8B888EC3-D1B7-47BF-8D66-3ABD7CEF930A}" srcOrd="1" destOrd="0" parTransId="{441C60D8-697E-4CD1-8BD6-8445C717D1F3}" sibTransId="{0BA0B5F2-E090-4996-B5B6-0040542C939B}"/>
    <dgm:cxn modelId="{E84EFB34-870A-4E9B-853D-9B0C0F652480}" srcId="{CACD1DD1-9D4F-4378-84A2-D3A6BD581AB2}" destId="{98057EC7-279D-416F-94EC-00E40DA46364}" srcOrd="0" destOrd="0" parTransId="{159230C4-19BD-402E-8045-02E40CDB1A29}" sibTransId="{7A8A1CE6-3FA5-4129-B721-29872B0FE2CA}"/>
    <dgm:cxn modelId="{A140FB68-15E3-4A83-8584-E740275D27F5}" type="presOf" srcId="{7A8A1CE6-3FA5-4129-B721-29872B0FE2CA}" destId="{6725E3C0-5089-4C1C-AA11-41BA5B2EA147}" srcOrd="0" destOrd="0" presId="urn:microsoft.com/office/officeart/2008/layout/VerticalCurvedList"/>
    <dgm:cxn modelId="{FB34A60E-6D4D-4A50-BA87-3610944F19BA}" type="presOf" srcId="{22621524-B7B5-4F63-9CB9-5E4688CEE79E}" destId="{1DE5456F-21FC-42FA-B4CA-EDC4467A523D}" srcOrd="0" destOrd="0" presId="urn:microsoft.com/office/officeart/2008/layout/VerticalCurvedList"/>
    <dgm:cxn modelId="{A9457C9A-2209-4BC5-A2F5-14B6E0AE279D}" type="presOf" srcId="{7FF5EB85-FF6B-40E4-A767-6A6FECA2CCFE}" destId="{2F450C73-BB17-45B4-BF15-8BDD17F70232}" srcOrd="0" destOrd="0" presId="urn:microsoft.com/office/officeart/2008/layout/VerticalCurvedList"/>
    <dgm:cxn modelId="{41139CA3-3DF9-4F2E-8F7A-C033CF563F75}" type="presParOf" srcId="{09EE6B7E-4A85-48E2-96E3-FFE6C20C9C9C}" destId="{3C0CEA54-C8BE-4CA5-A45B-CB52C7959193}" srcOrd="0" destOrd="0" presId="urn:microsoft.com/office/officeart/2008/layout/VerticalCurvedList"/>
    <dgm:cxn modelId="{CABD5806-0718-42B7-BF30-632DCFFB7F84}" type="presParOf" srcId="{3C0CEA54-C8BE-4CA5-A45B-CB52C7959193}" destId="{EDA4FA9F-F1B0-4BFF-9627-CCA5AC73C3F5}" srcOrd="0" destOrd="0" presId="urn:microsoft.com/office/officeart/2008/layout/VerticalCurvedList"/>
    <dgm:cxn modelId="{1F4E56D2-5697-4D5C-A0B3-67AA1DA89A46}" type="presParOf" srcId="{EDA4FA9F-F1B0-4BFF-9627-CCA5AC73C3F5}" destId="{2B84519F-6626-4B44-9804-9A0FC910AB32}" srcOrd="0" destOrd="0" presId="urn:microsoft.com/office/officeart/2008/layout/VerticalCurvedList"/>
    <dgm:cxn modelId="{63E5DBF6-A0CC-4123-8FA4-C89FBFE701B7}" type="presParOf" srcId="{EDA4FA9F-F1B0-4BFF-9627-CCA5AC73C3F5}" destId="{6725E3C0-5089-4C1C-AA11-41BA5B2EA147}" srcOrd="1" destOrd="0" presId="urn:microsoft.com/office/officeart/2008/layout/VerticalCurvedList"/>
    <dgm:cxn modelId="{A4E2DBA2-5A70-4D76-B42E-BE9ADDE151CB}" type="presParOf" srcId="{EDA4FA9F-F1B0-4BFF-9627-CCA5AC73C3F5}" destId="{75D74447-9107-493E-A904-B5E9D7B3DAE8}" srcOrd="2" destOrd="0" presId="urn:microsoft.com/office/officeart/2008/layout/VerticalCurvedList"/>
    <dgm:cxn modelId="{33AEA354-EE4D-4FB7-9A46-BB29CF412AC5}" type="presParOf" srcId="{EDA4FA9F-F1B0-4BFF-9627-CCA5AC73C3F5}" destId="{DB9E6A8B-067B-4C96-B7DE-1BE7052B4AB0}" srcOrd="3" destOrd="0" presId="urn:microsoft.com/office/officeart/2008/layout/VerticalCurvedList"/>
    <dgm:cxn modelId="{2CAE9486-7068-4069-A50C-0D3F4A88EAFB}" type="presParOf" srcId="{3C0CEA54-C8BE-4CA5-A45B-CB52C7959193}" destId="{42F6E127-C582-4FA6-A3A1-597B226923E8}" srcOrd="1" destOrd="0" presId="urn:microsoft.com/office/officeart/2008/layout/VerticalCurvedList"/>
    <dgm:cxn modelId="{441FC9F4-9E32-413A-A1CE-983A233FF353}" type="presParOf" srcId="{3C0CEA54-C8BE-4CA5-A45B-CB52C7959193}" destId="{8B28BD90-F194-493E-BB92-85E24E2BE8BE}" srcOrd="2" destOrd="0" presId="urn:microsoft.com/office/officeart/2008/layout/VerticalCurvedList"/>
    <dgm:cxn modelId="{B49C9E12-0841-4D50-84EC-4248BE0F1864}" type="presParOf" srcId="{8B28BD90-F194-493E-BB92-85E24E2BE8BE}" destId="{F1C7186E-377A-45BB-A423-99FF709D9C18}" srcOrd="0" destOrd="0" presId="urn:microsoft.com/office/officeart/2008/layout/VerticalCurvedList"/>
    <dgm:cxn modelId="{2E5A15C3-4FFC-4284-822E-13977524555A}" type="presParOf" srcId="{3C0CEA54-C8BE-4CA5-A45B-CB52C7959193}" destId="{CC67CDE3-9AFC-4DB7-9E77-D674A0C83764}" srcOrd="3" destOrd="0" presId="urn:microsoft.com/office/officeart/2008/layout/VerticalCurvedList"/>
    <dgm:cxn modelId="{2AD92C07-23F5-4F25-A712-76584D3D3A55}" type="presParOf" srcId="{3C0CEA54-C8BE-4CA5-A45B-CB52C7959193}" destId="{DF8B3420-0989-47B9-9BF2-46F041688836}" srcOrd="4" destOrd="0" presId="urn:microsoft.com/office/officeart/2008/layout/VerticalCurvedList"/>
    <dgm:cxn modelId="{EA37A95F-5E55-42D6-9B20-53CCAB905B71}" type="presParOf" srcId="{DF8B3420-0989-47B9-9BF2-46F041688836}" destId="{7BF39477-EA23-4F93-AB3E-9E37CC3C1B1F}" srcOrd="0" destOrd="0" presId="urn:microsoft.com/office/officeart/2008/layout/VerticalCurvedList"/>
    <dgm:cxn modelId="{D7CD9272-7023-4694-A121-49563C0FA8DC}" type="presParOf" srcId="{3C0CEA54-C8BE-4CA5-A45B-CB52C7959193}" destId="{2F450C73-BB17-45B4-BF15-8BDD17F70232}" srcOrd="5" destOrd="0" presId="urn:microsoft.com/office/officeart/2008/layout/VerticalCurvedList"/>
    <dgm:cxn modelId="{1076B3EC-8484-49CE-9FAE-3D24BB1B1A56}" type="presParOf" srcId="{3C0CEA54-C8BE-4CA5-A45B-CB52C7959193}" destId="{E5A7F379-23E7-4C6C-89DB-B8FDFDD07C48}" srcOrd="6" destOrd="0" presId="urn:microsoft.com/office/officeart/2008/layout/VerticalCurvedList"/>
    <dgm:cxn modelId="{11B1FFF2-8B6C-49C7-BEFE-2C8A4DE6E471}" type="presParOf" srcId="{E5A7F379-23E7-4C6C-89DB-B8FDFDD07C48}" destId="{786A1280-1BE5-450C-A889-3A2DD0E518DC}" srcOrd="0" destOrd="0" presId="urn:microsoft.com/office/officeart/2008/layout/VerticalCurvedList"/>
    <dgm:cxn modelId="{C0D69AC7-5CC2-467C-A5DF-95D18EFE7CF8}" type="presParOf" srcId="{3C0CEA54-C8BE-4CA5-A45B-CB52C7959193}" destId="{1DE5456F-21FC-42FA-B4CA-EDC4467A523D}" srcOrd="7" destOrd="0" presId="urn:microsoft.com/office/officeart/2008/layout/VerticalCurvedList"/>
    <dgm:cxn modelId="{C3F9457C-8EB1-403E-AC15-D9CE3CBA7732}" type="presParOf" srcId="{3C0CEA54-C8BE-4CA5-A45B-CB52C7959193}" destId="{D80F2471-AC1F-40F5-B0AB-D4B78D6AD1D7}" srcOrd="8" destOrd="0" presId="urn:microsoft.com/office/officeart/2008/layout/VerticalCurvedList"/>
    <dgm:cxn modelId="{8D98FE30-4E73-4713-97BE-04415A9E9376}" type="presParOf" srcId="{D80F2471-AC1F-40F5-B0AB-D4B78D6AD1D7}" destId="{60DA63E7-EF6F-486F-8782-3E5CC4D719E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CD1DD1-9D4F-4378-84A2-D3A6BD581AB2}" type="doc">
      <dgm:prSet loTypeId="urn:microsoft.com/office/officeart/2008/layout/VerticalCurvedList" loCatId="list" qsTypeId="urn:microsoft.com/office/officeart/2005/8/quickstyle/3d1" qsCatId="3D" csTypeId="urn:microsoft.com/office/officeart/2005/8/colors/accent0_3" csCatId="mainScheme" phldr="1"/>
      <dgm:spPr/>
      <dgm:t>
        <a:bodyPr/>
        <a:lstStyle/>
        <a:p>
          <a:endParaRPr lang="en-US"/>
        </a:p>
      </dgm:t>
    </dgm:pt>
    <dgm:pt modelId="{7DA735F4-D660-4580-899C-71123505467E}">
      <dgm:prSet phldrT="[Text]"/>
      <dgm:spPr>
        <a:solidFill>
          <a:schemeClr val="accent1">
            <a:lumMod val="60000"/>
            <a:lumOff val="40000"/>
          </a:schemeClr>
        </a:solidFill>
      </dgm:spPr>
      <dgm:t>
        <a:bodyPr/>
        <a:lstStyle/>
        <a:p>
          <a:r>
            <a:rPr lang="fa-IR" b="1" dirty="0" smtClean="0">
              <a:solidFill>
                <a:schemeClr val="tx1"/>
              </a:solidFill>
              <a:cs typeface="B Mitra" panose="00000400000000000000" pitchFamily="2" charset="-78"/>
            </a:rPr>
            <a:t>افشاء غیرمجاز اسرار مشتریان</a:t>
          </a:r>
          <a:endParaRPr lang="en-US" b="1" dirty="0">
            <a:solidFill>
              <a:schemeClr val="tx1"/>
            </a:solidFill>
            <a:cs typeface="B Mitra" panose="00000400000000000000" pitchFamily="2" charset="-78"/>
          </a:endParaRPr>
        </a:p>
      </dgm:t>
    </dgm:pt>
    <dgm:pt modelId="{D9368E5D-6D04-4478-8F4D-B03C67D39CD3}" type="parTrans" cxnId="{460C6132-7098-450E-B090-A756A0BB3134}">
      <dgm:prSet/>
      <dgm:spPr/>
      <dgm:t>
        <a:bodyPr/>
        <a:lstStyle/>
        <a:p>
          <a:endParaRPr lang="en-US"/>
        </a:p>
      </dgm:t>
    </dgm:pt>
    <dgm:pt modelId="{C3BDC0FD-8E03-4890-8725-1E9CA85FB887}" type="sibTrans" cxnId="{460C6132-7098-450E-B090-A756A0BB3134}">
      <dgm:prSet/>
      <dgm:spPr/>
      <dgm:t>
        <a:bodyPr/>
        <a:lstStyle/>
        <a:p>
          <a:endParaRPr lang="en-US"/>
        </a:p>
      </dgm:t>
    </dgm:pt>
    <dgm:pt modelId="{98057EC7-279D-416F-94EC-00E40DA46364}">
      <dgm:prSet phldrT="[Text]" custT="1"/>
      <dgm:spPr>
        <a:solidFill>
          <a:schemeClr val="accent1">
            <a:lumMod val="60000"/>
            <a:lumOff val="40000"/>
          </a:schemeClr>
        </a:solidFill>
      </dgm:spPr>
      <dgm:t>
        <a:bodyPr/>
        <a:lstStyle/>
        <a:p>
          <a:r>
            <a:rPr lang="fa-IR" sz="1500" b="1" dirty="0" smtClean="0">
              <a:solidFill>
                <a:schemeClr val="tx1"/>
              </a:solidFill>
              <a:cs typeface="B Mitra" panose="00000400000000000000" pitchFamily="2" charset="-78"/>
            </a:rPr>
            <a:t>مبادرت غیرمجاز به فعالیت</a:t>
          </a:r>
          <a:r>
            <a:rPr lang="fa-IR" sz="1000" b="1" dirty="0" smtClean="0">
              <a:solidFill>
                <a:schemeClr val="tx1"/>
              </a:solidFill>
              <a:cs typeface="B Mitra" panose="00000400000000000000" pitchFamily="2" charset="-78"/>
            </a:rPr>
            <a:t> </a:t>
          </a:r>
          <a:r>
            <a:rPr lang="fa-IR" sz="1500" b="1" dirty="0" smtClean="0">
              <a:solidFill>
                <a:schemeClr val="tx1"/>
              </a:solidFill>
              <a:cs typeface="B Mitra" panose="00000400000000000000" pitchFamily="2" charset="-78"/>
            </a:rPr>
            <a:t>های مستلزم اخذ مجوز یا معرفی خود تحت آن عناوین</a:t>
          </a:r>
          <a:endParaRPr lang="en-US" sz="1500" b="1" dirty="0">
            <a:solidFill>
              <a:schemeClr val="tx1"/>
            </a:solidFill>
            <a:cs typeface="B Mitra" panose="00000400000000000000" pitchFamily="2" charset="-78"/>
          </a:endParaRPr>
        </a:p>
      </dgm:t>
    </dgm:pt>
    <dgm:pt modelId="{159230C4-19BD-402E-8045-02E40CDB1A29}" type="parTrans" cxnId="{E84EFB34-870A-4E9B-853D-9B0C0F652480}">
      <dgm:prSet/>
      <dgm:spPr/>
      <dgm:t>
        <a:bodyPr/>
        <a:lstStyle/>
        <a:p>
          <a:endParaRPr lang="en-US"/>
        </a:p>
      </dgm:t>
    </dgm:pt>
    <dgm:pt modelId="{7A8A1CE6-3FA5-4129-B721-29872B0FE2CA}" type="sibTrans" cxnId="{E84EFB34-870A-4E9B-853D-9B0C0F652480}">
      <dgm:prSet/>
      <dgm:spPr/>
      <dgm:t>
        <a:bodyPr/>
        <a:lstStyle/>
        <a:p>
          <a:endParaRPr lang="en-US"/>
        </a:p>
      </dgm:t>
    </dgm:pt>
    <dgm:pt modelId="{7FF5EB85-FF6B-40E4-A767-6A6FECA2CCFE}">
      <dgm:prSet phldrT="[Text]" custT="1"/>
      <dgm:spPr>
        <a:solidFill>
          <a:schemeClr val="accent1">
            <a:lumMod val="60000"/>
            <a:lumOff val="40000"/>
          </a:schemeClr>
        </a:solidFill>
      </dgm:spPr>
      <dgm:t>
        <a:bodyPr/>
        <a:lstStyle/>
        <a:p>
          <a:r>
            <a:rPr lang="fa-IR" sz="1500" b="1" dirty="0" smtClean="0">
              <a:solidFill>
                <a:schemeClr val="tx1"/>
              </a:solidFill>
              <a:cs typeface="B Mitra" panose="00000400000000000000" pitchFamily="2" charset="-78"/>
            </a:rPr>
            <a:t>سوءاستفاده از اطلاعات، اسناد، مدارک یا گزارش های خلاف واقع مربوط به اوراق بهادار</a:t>
          </a:r>
          <a:endParaRPr lang="en-US" sz="1500" b="1" dirty="0">
            <a:solidFill>
              <a:schemeClr val="tx1"/>
            </a:solidFill>
            <a:cs typeface="B Mitra" panose="00000400000000000000" pitchFamily="2" charset="-78"/>
          </a:endParaRPr>
        </a:p>
      </dgm:t>
    </dgm:pt>
    <dgm:pt modelId="{BE73242F-4AED-41F2-A27C-759BE11F8E47}" type="parTrans" cxnId="{439941E6-C09E-4ACE-A4B3-640D6ACF01CF}">
      <dgm:prSet/>
      <dgm:spPr/>
      <dgm:t>
        <a:bodyPr/>
        <a:lstStyle/>
        <a:p>
          <a:endParaRPr lang="en-US"/>
        </a:p>
      </dgm:t>
    </dgm:pt>
    <dgm:pt modelId="{9A873CAC-F234-420F-9F5B-2A8CB2056438}" type="sibTrans" cxnId="{439941E6-C09E-4ACE-A4B3-640D6ACF01CF}">
      <dgm:prSet/>
      <dgm:spPr/>
      <dgm:t>
        <a:bodyPr/>
        <a:lstStyle/>
        <a:p>
          <a:endParaRPr lang="en-US"/>
        </a:p>
      </dgm:t>
    </dgm:pt>
    <dgm:pt modelId="{1D483B3C-29FC-4623-B1EF-07AD6ACC87DA}">
      <dgm:prSet phldrT="[Text]"/>
      <dgm:spPr>
        <a:solidFill>
          <a:schemeClr val="accent1">
            <a:lumMod val="60000"/>
            <a:lumOff val="40000"/>
          </a:schemeClr>
        </a:solidFill>
      </dgm:spPr>
      <dgm:t>
        <a:bodyPr/>
        <a:lstStyle/>
        <a:p>
          <a:r>
            <a:rPr lang="fa-IR" b="1" dirty="0" smtClean="0">
              <a:solidFill>
                <a:schemeClr val="tx1"/>
              </a:solidFill>
              <a:cs typeface="B Mitra" panose="00000400000000000000" pitchFamily="2" charset="-78"/>
            </a:rPr>
            <a:t>سوء استفاده از وجوه سپرده شده به کارگزار</a:t>
          </a:r>
          <a:endParaRPr lang="en-US" b="1" dirty="0">
            <a:solidFill>
              <a:schemeClr val="tx1"/>
            </a:solidFill>
            <a:cs typeface="B Mitra" panose="00000400000000000000" pitchFamily="2" charset="-78"/>
          </a:endParaRPr>
        </a:p>
      </dgm:t>
    </dgm:pt>
    <dgm:pt modelId="{95C63E7B-344F-4CE4-8248-A2470F756220}" type="parTrans" cxnId="{B8841EB1-196B-4376-AA81-98A39B706300}">
      <dgm:prSet/>
      <dgm:spPr/>
      <dgm:t>
        <a:bodyPr/>
        <a:lstStyle/>
        <a:p>
          <a:endParaRPr lang="en-US"/>
        </a:p>
      </dgm:t>
    </dgm:pt>
    <dgm:pt modelId="{DFECE411-CD5B-48A7-99CF-8BB02F81A30D}" type="sibTrans" cxnId="{B8841EB1-196B-4376-AA81-98A39B706300}">
      <dgm:prSet/>
      <dgm:spPr/>
      <dgm:t>
        <a:bodyPr/>
        <a:lstStyle/>
        <a:p>
          <a:endParaRPr lang="en-US"/>
        </a:p>
      </dgm:t>
    </dgm:pt>
    <dgm:pt modelId="{E4EBC668-7341-41E1-9C69-5E520ABAE323}">
      <dgm:prSet phldrT="[Text]" custT="1"/>
      <dgm:spPr>
        <a:solidFill>
          <a:schemeClr val="accent1">
            <a:lumMod val="60000"/>
            <a:lumOff val="40000"/>
          </a:schemeClr>
        </a:solidFill>
      </dgm:spPr>
      <dgm:t>
        <a:bodyPr/>
        <a:lstStyle/>
        <a:p>
          <a:r>
            <a:rPr lang="fa-IR" sz="2000" b="1" dirty="0" smtClean="0">
              <a:solidFill>
                <a:schemeClr val="tx1"/>
              </a:solidFill>
              <a:cs typeface="B Mitra" panose="00000400000000000000" pitchFamily="2" charset="-78"/>
            </a:rPr>
            <a:t>انتشار غیرمجاز آگهی یا اعلامیة پذیره نویسی</a:t>
          </a:r>
          <a:endParaRPr lang="en-US" sz="2000" b="1" dirty="0">
            <a:solidFill>
              <a:schemeClr val="tx1"/>
            </a:solidFill>
            <a:cs typeface="B Mitra" panose="00000400000000000000" pitchFamily="2" charset="-78"/>
          </a:endParaRPr>
        </a:p>
      </dgm:t>
    </dgm:pt>
    <dgm:pt modelId="{2F1ECC85-4E07-4A12-93A8-F1AC0F6B69CB}" type="parTrans" cxnId="{8CA44D8F-2DD9-4078-BED4-40F4F876D1B9}">
      <dgm:prSet/>
      <dgm:spPr/>
      <dgm:t>
        <a:bodyPr/>
        <a:lstStyle/>
        <a:p>
          <a:endParaRPr lang="en-US"/>
        </a:p>
      </dgm:t>
    </dgm:pt>
    <dgm:pt modelId="{ACB1A3F1-3B20-43F2-811B-F9C4B454D7EE}" type="sibTrans" cxnId="{8CA44D8F-2DD9-4078-BED4-40F4F876D1B9}">
      <dgm:prSet/>
      <dgm:spPr/>
      <dgm:t>
        <a:bodyPr/>
        <a:lstStyle/>
        <a:p>
          <a:endParaRPr lang="en-US"/>
        </a:p>
      </dgm:t>
    </dgm:pt>
    <dgm:pt modelId="{09EE6B7E-4A85-48E2-96E3-FFE6C20C9C9C}" type="pres">
      <dgm:prSet presAssocID="{CACD1DD1-9D4F-4378-84A2-D3A6BD581AB2}" presName="Name0" presStyleCnt="0">
        <dgm:presLayoutVars>
          <dgm:chMax val="7"/>
          <dgm:chPref val="7"/>
          <dgm:dir val="rev"/>
        </dgm:presLayoutVars>
      </dgm:prSet>
      <dgm:spPr/>
      <dgm:t>
        <a:bodyPr/>
        <a:lstStyle/>
        <a:p>
          <a:endParaRPr lang="en-US"/>
        </a:p>
      </dgm:t>
    </dgm:pt>
    <dgm:pt modelId="{3C0CEA54-C8BE-4CA5-A45B-CB52C7959193}" type="pres">
      <dgm:prSet presAssocID="{CACD1DD1-9D4F-4378-84A2-D3A6BD581AB2}" presName="Name1" presStyleCnt="0"/>
      <dgm:spPr/>
    </dgm:pt>
    <dgm:pt modelId="{EDA4FA9F-F1B0-4BFF-9627-CCA5AC73C3F5}" type="pres">
      <dgm:prSet presAssocID="{CACD1DD1-9D4F-4378-84A2-D3A6BD581AB2}" presName="cycle" presStyleCnt="0"/>
      <dgm:spPr/>
    </dgm:pt>
    <dgm:pt modelId="{2B84519F-6626-4B44-9804-9A0FC910AB32}" type="pres">
      <dgm:prSet presAssocID="{CACD1DD1-9D4F-4378-84A2-D3A6BD581AB2}" presName="srcNode" presStyleLbl="node1" presStyleIdx="0" presStyleCnt="5"/>
      <dgm:spPr/>
    </dgm:pt>
    <dgm:pt modelId="{6725E3C0-5089-4C1C-AA11-41BA5B2EA147}" type="pres">
      <dgm:prSet presAssocID="{CACD1DD1-9D4F-4378-84A2-D3A6BD581AB2}" presName="conn" presStyleLbl="parChTrans1D2" presStyleIdx="0" presStyleCnt="1"/>
      <dgm:spPr/>
      <dgm:t>
        <a:bodyPr/>
        <a:lstStyle/>
        <a:p>
          <a:endParaRPr lang="en-US"/>
        </a:p>
      </dgm:t>
    </dgm:pt>
    <dgm:pt modelId="{75D74447-9107-493E-A904-B5E9D7B3DAE8}" type="pres">
      <dgm:prSet presAssocID="{CACD1DD1-9D4F-4378-84A2-D3A6BD581AB2}" presName="extraNode" presStyleLbl="node1" presStyleIdx="0" presStyleCnt="5"/>
      <dgm:spPr/>
    </dgm:pt>
    <dgm:pt modelId="{DB9E6A8B-067B-4C96-B7DE-1BE7052B4AB0}" type="pres">
      <dgm:prSet presAssocID="{CACD1DD1-9D4F-4378-84A2-D3A6BD581AB2}" presName="dstNode" presStyleLbl="node1" presStyleIdx="0" presStyleCnt="5"/>
      <dgm:spPr/>
    </dgm:pt>
    <dgm:pt modelId="{A74F7FAF-00F8-4BEE-8EFB-3770C1A32001}" type="pres">
      <dgm:prSet presAssocID="{E4EBC668-7341-41E1-9C69-5E520ABAE323}" presName="text_1" presStyleLbl="node1" presStyleIdx="0" presStyleCnt="5">
        <dgm:presLayoutVars>
          <dgm:bulletEnabled val="1"/>
        </dgm:presLayoutVars>
      </dgm:prSet>
      <dgm:spPr/>
      <dgm:t>
        <a:bodyPr/>
        <a:lstStyle/>
        <a:p>
          <a:endParaRPr lang="en-US"/>
        </a:p>
      </dgm:t>
    </dgm:pt>
    <dgm:pt modelId="{599A0AE9-27D4-4038-905A-06B3AA14DAE5}" type="pres">
      <dgm:prSet presAssocID="{E4EBC668-7341-41E1-9C69-5E520ABAE323}" presName="accent_1" presStyleCnt="0"/>
      <dgm:spPr/>
    </dgm:pt>
    <dgm:pt modelId="{7058A861-7883-429F-9344-68F0F8AA4428}" type="pres">
      <dgm:prSet presAssocID="{E4EBC668-7341-41E1-9C69-5E520ABAE323}" presName="accentRepeatNode" presStyleLbl="solidFgAcc1" presStyleIdx="0" presStyleCnt="5"/>
      <dgm:spPr/>
    </dgm:pt>
    <dgm:pt modelId="{FB875BF0-9BE0-4D24-8244-778DFDA28BFF}" type="pres">
      <dgm:prSet presAssocID="{7DA735F4-D660-4580-899C-71123505467E}" presName="text_2" presStyleLbl="node1" presStyleIdx="1" presStyleCnt="5">
        <dgm:presLayoutVars>
          <dgm:bulletEnabled val="1"/>
        </dgm:presLayoutVars>
      </dgm:prSet>
      <dgm:spPr/>
      <dgm:t>
        <a:bodyPr/>
        <a:lstStyle/>
        <a:p>
          <a:endParaRPr lang="en-US"/>
        </a:p>
      </dgm:t>
    </dgm:pt>
    <dgm:pt modelId="{A21A1373-44E7-4292-B5D9-E102A1D7EFAC}" type="pres">
      <dgm:prSet presAssocID="{7DA735F4-D660-4580-899C-71123505467E}" presName="accent_2" presStyleCnt="0"/>
      <dgm:spPr/>
    </dgm:pt>
    <dgm:pt modelId="{166185DA-C51E-4BBA-AA93-6A36BB00CA3F}" type="pres">
      <dgm:prSet presAssocID="{7DA735F4-D660-4580-899C-71123505467E}" presName="accentRepeatNode" presStyleLbl="solidFgAcc1" presStyleIdx="1" presStyleCnt="5"/>
      <dgm:spPr/>
    </dgm:pt>
    <dgm:pt modelId="{C0DAE32E-945E-4652-A083-94D2C47741AA}" type="pres">
      <dgm:prSet presAssocID="{98057EC7-279D-416F-94EC-00E40DA46364}" presName="text_3" presStyleLbl="node1" presStyleIdx="2" presStyleCnt="5">
        <dgm:presLayoutVars>
          <dgm:bulletEnabled val="1"/>
        </dgm:presLayoutVars>
      </dgm:prSet>
      <dgm:spPr/>
      <dgm:t>
        <a:bodyPr/>
        <a:lstStyle/>
        <a:p>
          <a:endParaRPr lang="en-US"/>
        </a:p>
      </dgm:t>
    </dgm:pt>
    <dgm:pt modelId="{11A88B77-21B1-407E-9F8C-959722749484}" type="pres">
      <dgm:prSet presAssocID="{98057EC7-279D-416F-94EC-00E40DA46364}" presName="accent_3" presStyleCnt="0"/>
      <dgm:spPr/>
    </dgm:pt>
    <dgm:pt modelId="{F1C7186E-377A-45BB-A423-99FF709D9C18}" type="pres">
      <dgm:prSet presAssocID="{98057EC7-279D-416F-94EC-00E40DA46364}" presName="accentRepeatNode" presStyleLbl="solidFgAcc1" presStyleIdx="2" presStyleCnt="5"/>
      <dgm:spPr/>
    </dgm:pt>
    <dgm:pt modelId="{6D52316C-54AF-45E9-85CA-A5E7110629D5}" type="pres">
      <dgm:prSet presAssocID="{7FF5EB85-FF6B-40E4-A767-6A6FECA2CCFE}" presName="text_4" presStyleLbl="node1" presStyleIdx="3" presStyleCnt="5">
        <dgm:presLayoutVars>
          <dgm:bulletEnabled val="1"/>
        </dgm:presLayoutVars>
      </dgm:prSet>
      <dgm:spPr/>
      <dgm:t>
        <a:bodyPr/>
        <a:lstStyle/>
        <a:p>
          <a:endParaRPr lang="en-US"/>
        </a:p>
      </dgm:t>
    </dgm:pt>
    <dgm:pt modelId="{2C54ED95-BFEB-4158-884F-0D9A03306207}" type="pres">
      <dgm:prSet presAssocID="{7FF5EB85-FF6B-40E4-A767-6A6FECA2CCFE}" presName="accent_4" presStyleCnt="0"/>
      <dgm:spPr/>
    </dgm:pt>
    <dgm:pt modelId="{786A1280-1BE5-450C-A889-3A2DD0E518DC}" type="pres">
      <dgm:prSet presAssocID="{7FF5EB85-FF6B-40E4-A767-6A6FECA2CCFE}" presName="accentRepeatNode" presStyleLbl="solidFgAcc1" presStyleIdx="3" presStyleCnt="5"/>
      <dgm:spPr/>
    </dgm:pt>
    <dgm:pt modelId="{BEA3A5CA-D9B9-4570-8A3F-1A46BAF087B2}" type="pres">
      <dgm:prSet presAssocID="{1D483B3C-29FC-4623-B1EF-07AD6ACC87DA}" presName="text_5" presStyleLbl="node1" presStyleIdx="4" presStyleCnt="5">
        <dgm:presLayoutVars>
          <dgm:bulletEnabled val="1"/>
        </dgm:presLayoutVars>
      </dgm:prSet>
      <dgm:spPr/>
      <dgm:t>
        <a:bodyPr/>
        <a:lstStyle/>
        <a:p>
          <a:endParaRPr lang="en-US"/>
        </a:p>
      </dgm:t>
    </dgm:pt>
    <dgm:pt modelId="{3F3C79F4-6A23-4B13-931C-B02FA7A89FCF}" type="pres">
      <dgm:prSet presAssocID="{1D483B3C-29FC-4623-B1EF-07AD6ACC87DA}" presName="accent_5" presStyleCnt="0"/>
      <dgm:spPr/>
    </dgm:pt>
    <dgm:pt modelId="{F401C0B1-EB32-402D-98C2-023127748A27}" type="pres">
      <dgm:prSet presAssocID="{1D483B3C-29FC-4623-B1EF-07AD6ACC87DA}" presName="accentRepeatNode" presStyleLbl="solidFgAcc1" presStyleIdx="4" presStyleCnt="5"/>
      <dgm:spPr/>
    </dgm:pt>
  </dgm:ptLst>
  <dgm:cxnLst>
    <dgm:cxn modelId="{87FACFEF-74DE-488D-95E9-B1E1D6C7094D}" type="presOf" srcId="{ACB1A3F1-3B20-43F2-811B-F9C4B454D7EE}" destId="{6725E3C0-5089-4C1C-AA11-41BA5B2EA147}" srcOrd="0" destOrd="0" presId="urn:microsoft.com/office/officeart/2008/layout/VerticalCurvedList"/>
    <dgm:cxn modelId="{9CE39756-66BE-4D24-9934-DD3636AC9255}" type="presOf" srcId="{98057EC7-279D-416F-94EC-00E40DA46364}" destId="{C0DAE32E-945E-4652-A083-94D2C47741AA}" srcOrd="0" destOrd="0" presId="urn:microsoft.com/office/officeart/2008/layout/VerticalCurvedList"/>
    <dgm:cxn modelId="{439941E6-C09E-4ACE-A4B3-640D6ACF01CF}" srcId="{CACD1DD1-9D4F-4378-84A2-D3A6BD581AB2}" destId="{7FF5EB85-FF6B-40E4-A767-6A6FECA2CCFE}" srcOrd="3" destOrd="0" parTransId="{BE73242F-4AED-41F2-A27C-759BE11F8E47}" sibTransId="{9A873CAC-F234-420F-9F5B-2A8CB2056438}"/>
    <dgm:cxn modelId="{60F9B231-85E2-42C8-86AB-2DB1C7C9F1FA}" type="presOf" srcId="{1D483B3C-29FC-4623-B1EF-07AD6ACC87DA}" destId="{BEA3A5CA-D9B9-4570-8A3F-1A46BAF087B2}" srcOrd="0" destOrd="0" presId="urn:microsoft.com/office/officeart/2008/layout/VerticalCurvedList"/>
    <dgm:cxn modelId="{DB5007D3-EFFB-488A-A6AF-B48224EA889B}" type="presOf" srcId="{CACD1DD1-9D4F-4378-84A2-D3A6BD581AB2}" destId="{09EE6B7E-4A85-48E2-96E3-FFE6C20C9C9C}" srcOrd="0" destOrd="0" presId="urn:microsoft.com/office/officeart/2008/layout/VerticalCurvedList"/>
    <dgm:cxn modelId="{ADB44453-9B47-4BE9-B205-88FEF7BDEA00}" type="presOf" srcId="{7DA735F4-D660-4580-899C-71123505467E}" destId="{FB875BF0-9BE0-4D24-8244-778DFDA28BFF}" srcOrd="0" destOrd="0" presId="urn:microsoft.com/office/officeart/2008/layout/VerticalCurvedList"/>
    <dgm:cxn modelId="{5BE505E0-DB0E-451A-890A-95DB988864B9}" type="presOf" srcId="{E4EBC668-7341-41E1-9C69-5E520ABAE323}" destId="{A74F7FAF-00F8-4BEE-8EFB-3770C1A32001}" srcOrd="0" destOrd="0" presId="urn:microsoft.com/office/officeart/2008/layout/VerticalCurvedList"/>
    <dgm:cxn modelId="{F96FA8E5-0735-45B8-9269-D79B895017F4}" type="presOf" srcId="{7FF5EB85-FF6B-40E4-A767-6A6FECA2CCFE}" destId="{6D52316C-54AF-45E9-85CA-A5E7110629D5}" srcOrd="0" destOrd="0" presId="urn:microsoft.com/office/officeart/2008/layout/VerticalCurvedList"/>
    <dgm:cxn modelId="{E84EFB34-870A-4E9B-853D-9B0C0F652480}" srcId="{CACD1DD1-9D4F-4378-84A2-D3A6BD581AB2}" destId="{98057EC7-279D-416F-94EC-00E40DA46364}" srcOrd="2" destOrd="0" parTransId="{159230C4-19BD-402E-8045-02E40CDB1A29}" sibTransId="{7A8A1CE6-3FA5-4129-B721-29872B0FE2CA}"/>
    <dgm:cxn modelId="{460C6132-7098-450E-B090-A756A0BB3134}" srcId="{CACD1DD1-9D4F-4378-84A2-D3A6BD581AB2}" destId="{7DA735F4-D660-4580-899C-71123505467E}" srcOrd="1" destOrd="0" parTransId="{D9368E5D-6D04-4478-8F4D-B03C67D39CD3}" sibTransId="{C3BDC0FD-8E03-4890-8725-1E9CA85FB887}"/>
    <dgm:cxn modelId="{B8841EB1-196B-4376-AA81-98A39B706300}" srcId="{CACD1DD1-9D4F-4378-84A2-D3A6BD581AB2}" destId="{1D483B3C-29FC-4623-B1EF-07AD6ACC87DA}" srcOrd="4" destOrd="0" parTransId="{95C63E7B-344F-4CE4-8248-A2470F756220}" sibTransId="{DFECE411-CD5B-48A7-99CF-8BB02F81A30D}"/>
    <dgm:cxn modelId="{8CA44D8F-2DD9-4078-BED4-40F4F876D1B9}" srcId="{CACD1DD1-9D4F-4378-84A2-D3A6BD581AB2}" destId="{E4EBC668-7341-41E1-9C69-5E520ABAE323}" srcOrd="0" destOrd="0" parTransId="{2F1ECC85-4E07-4A12-93A8-F1AC0F6B69CB}" sibTransId="{ACB1A3F1-3B20-43F2-811B-F9C4B454D7EE}"/>
    <dgm:cxn modelId="{74A9E5BD-97D3-4882-AE54-3B5A3E787B96}" type="presParOf" srcId="{09EE6B7E-4A85-48E2-96E3-FFE6C20C9C9C}" destId="{3C0CEA54-C8BE-4CA5-A45B-CB52C7959193}" srcOrd="0" destOrd="0" presId="urn:microsoft.com/office/officeart/2008/layout/VerticalCurvedList"/>
    <dgm:cxn modelId="{1E2D9C7D-4A7C-43DC-A1C1-B9608F3F061D}" type="presParOf" srcId="{3C0CEA54-C8BE-4CA5-A45B-CB52C7959193}" destId="{EDA4FA9F-F1B0-4BFF-9627-CCA5AC73C3F5}" srcOrd="0" destOrd="0" presId="urn:microsoft.com/office/officeart/2008/layout/VerticalCurvedList"/>
    <dgm:cxn modelId="{02C9B6D1-6BAA-4FCD-954A-9974384F4356}" type="presParOf" srcId="{EDA4FA9F-F1B0-4BFF-9627-CCA5AC73C3F5}" destId="{2B84519F-6626-4B44-9804-9A0FC910AB32}" srcOrd="0" destOrd="0" presId="urn:microsoft.com/office/officeart/2008/layout/VerticalCurvedList"/>
    <dgm:cxn modelId="{79A7CC2C-8077-4CAE-9F2E-EE8F5E97EE60}" type="presParOf" srcId="{EDA4FA9F-F1B0-4BFF-9627-CCA5AC73C3F5}" destId="{6725E3C0-5089-4C1C-AA11-41BA5B2EA147}" srcOrd="1" destOrd="0" presId="urn:microsoft.com/office/officeart/2008/layout/VerticalCurvedList"/>
    <dgm:cxn modelId="{1B9AFCF1-59F8-446D-BCE2-3B85ED398188}" type="presParOf" srcId="{EDA4FA9F-F1B0-4BFF-9627-CCA5AC73C3F5}" destId="{75D74447-9107-493E-A904-B5E9D7B3DAE8}" srcOrd="2" destOrd="0" presId="urn:microsoft.com/office/officeart/2008/layout/VerticalCurvedList"/>
    <dgm:cxn modelId="{58B08B9A-108D-4623-B9B1-EF115D2B5381}" type="presParOf" srcId="{EDA4FA9F-F1B0-4BFF-9627-CCA5AC73C3F5}" destId="{DB9E6A8B-067B-4C96-B7DE-1BE7052B4AB0}" srcOrd="3" destOrd="0" presId="urn:microsoft.com/office/officeart/2008/layout/VerticalCurvedList"/>
    <dgm:cxn modelId="{632974A0-511D-4EB3-AB4F-26FE09D5F5A4}" type="presParOf" srcId="{3C0CEA54-C8BE-4CA5-A45B-CB52C7959193}" destId="{A74F7FAF-00F8-4BEE-8EFB-3770C1A32001}" srcOrd="1" destOrd="0" presId="urn:microsoft.com/office/officeart/2008/layout/VerticalCurvedList"/>
    <dgm:cxn modelId="{BF1037D3-DC00-4F34-BAB9-A4213E9E1BA3}" type="presParOf" srcId="{3C0CEA54-C8BE-4CA5-A45B-CB52C7959193}" destId="{599A0AE9-27D4-4038-905A-06B3AA14DAE5}" srcOrd="2" destOrd="0" presId="urn:microsoft.com/office/officeart/2008/layout/VerticalCurvedList"/>
    <dgm:cxn modelId="{6C384E4D-9D94-472F-9983-9EFEA9E61262}" type="presParOf" srcId="{599A0AE9-27D4-4038-905A-06B3AA14DAE5}" destId="{7058A861-7883-429F-9344-68F0F8AA4428}" srcOrd="0" destOrd="0" presId="urn:microsoft.com/office/officeart/2008/layout/VerticalCurvedList"/>
    <dgm:cxn modelId="{D82E4562-1FF4-4A23-97AD-5CF1C36A9AA6}" type="presParOf" srcId="{3C0CEA54-C8BE-4CA5-A45B-CB52C7959193}" destId="{FB875BF0-9BE0-4D24-8244-778DFDA28BFF}" srcOrd="3" destOrd="0" presId="urn:microsoft.com/office/officeart/2008/layout/VerticalCurvedList"/>
    <dgm:cxn modelId="{EA381A61-492B-4C73-BB38-840A04F439F6}" type="presParOf" srcId="{3C0CEA54-C8BE-4CA5-A45B-CB52C7959193}" destId="{A21A1373-44E7-4292-B5D9-E102A1D7EFAC}" srcOrd="4" destOrd="0" presId="urn:microsoft.com/office/officeart/2008/layout/VerticalCurvedList"/>
    <dgm:cxn modelId="{FB94572D-A0F4-4197-8ECC-ECA82E33BA6E}" type="presParOf" srcId="{A21A1373-44E7-4292-B5D9-E102A1D7EFAC}" destId="{166185DA-C51E-4BBA-AA93-6A36BB00CA3F}" srcOrd="0" destOrd="0" presId="urn:microsoft.com/office/officeart/2008/layout/VerticalCurvedList"/>
    <dgm:cxn modelId="{DF7F5F1F-AAEC-4FB3-B665-1976B4D73A6A}" type="presParOf" srcId="{3C0CEA54-C8BE-4CA5-A45B-CB52C7959193}" destId="{C0DAE32E-945E-4652-A083-94D2C47741AA}" srcOrd="5" destOrd="0" presId="urn:microsoft.com/office/officeart/2008/layout/VerticalCurvedList"/>
    <dgm:cxn modelId="{313B7525-D636-45C1-9A24-4001995F1626}" type="presParOf" srcId="{3C0CEA54-C8BE-4CA5-A45B-CB52C7959193}" destId="{11A88B77-21B1-407E-9F8C-959722749484}" srcOrd="6" destOrd="0" presId="urn:microsoft.com/office/officeart/2008/layout/VerticalCurvedList"/>
    <dgm:cxn modelId="{FDAEF320-3D86-4482-A714-B6F66F3B4755}" type="presParOf" srcId="{11A88B77-21B1-407E-9F8C-959722749484}" destId="{F1C7186E-377A-45BB-A423-99FF709D9C18}" srcOrd="0" destOrd="0" presId="urn:microsoft.com/office/officeart/2008/layout/VerticalCurvedList"/>
    <dgm:cxn modelId="{0510AAAF-257A-468A-9D7F-F0FFAB6300E5}" type="presParOf" srcId="{3C0CEA54-C8BE-4CA5-A45B-CB52C7959193}" destId="{6D52316C-54AF-45E9-85CA-A5E7110629D5}" srcOrd="7" destOrd="0" presId="urn:microsoft.com/office/officeart/2008/layout/VerticalCurvedList"/>
    <dgm:cxn modelId="{17B8B0C4-6010-4D7C-90EB-5D2A1D918BAC}" type="presParOf" srcId="{3C0CEA54-C8BE-4CA5-A45B-CB52C7959193}" destId="{2C54ED95-BFEB-4158-884F-0D9A03306207}" srcOrd="8" destOrd="0" presId="urn:microsoft.com/office/officeart/2008/layout/VerticalCurvedList"/>
    <dgm:cxn modelId="{FC1A67B7-34C8-49F0-A901-45B4686033A4}" type="presParOf" srcId="{2C54ED95-BFEB-4158-884F-0D9A03306207}" destId="{786A1280-1BE5-450C-A889-3A2DD0E518DC}" srcOrd="0" destOrd="0" presId="urn:microsoft.com/office/officeart/2008/layout/VerticalCurvedList"/>
    <dgm:cxn modelId="{07B5ED7A-2F91-4A49-B4C6-571F4F333083}" type="presParOf" srcId="{3C0CEA54-C8BE-4CA5-A45B-CB52C7959193}" destId="{BEA3A5CA-D9B9-4570-8A3F-1A46BAF087B2}" srcOrd="9" destOrd="0" presId="urn:microsoft.com/office/officeart/2008/layout/VerticalCurvedList"/>
    <dgm:cxn modelId="{341B709C-8EEC-4C20-8C76-425C894A7980}" type="presParOf" srcId="{3C0CEA54-C8BE-4CA5-A45B-CB52C7959193}" destId="{3F3C79F4-6A23-4B13-931C-B02FA7A89FCF}" srcOrd="10" destOrd="0" presId="urn:microsoft.com/office/officeart/2008/layout/VerticalCurvedList"/>
    <dgm:cxn modelId="{5D93D024-FF45-4544-AA67-32CB9A36361C}" type="presParOf" srcId="{3F3C79F4-6A23-4B13-931C-B02FA7A89FCF}" destId="{F401C0B1-EB32-402D-98C2-023127748A2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ACD1DD1-9D4F-4378-84A2-D3A6BD581AB2}" type="doc">
      <dgm:prSet loTypeId="urn:microsoft.com/office/officeart/2008/layout/VerticalCurvedList" loCatId="list" qsTypeId="urn:microsoft.com/office/officeart/2005/8/quickstyle/3d1" qsCatId="3D" csTypeId="urn:microsoft.com/office/officeart/2005/8/colors/accent0_3" csCatId="mainScheme" phldr="1"/>
      <dgm:spPr/>
      <dgm:t>
        <a:bodyPr/>
        <a:lstStyle/>
        <a:p>
          <a:endParaRPr lang="en-US"/>
        </a:p>
      </dgm:t>
    </dgm:pt>
    <dgm:pt modelId="{7DA735F4-D660-4580-899C-71123505467E}">
      <dgm:prSet phldrT="[Text]" custT="1"/>
      <dgm:spPr>
        <a:solidFill>
          <a:schemeClr val="accent1">
            <a:lumMod val="60000"/>
            <a:lumOff val="40000"/>
          </a:schemeClr>
        </a:solidFill>
      </dgm:spPr>
      <dgm:t>
        <a:bodyPr/>
        <a:lstStyle/>
        <a:p>
          <a:r>
            <a:rPr lang="fa-IR" sz="2800" b="1" i="0" dirty="0" smtClean="0">
              <a:solidFill>
                <a:schemeClr val="tx1"/>
              </a:solidFill>
              <a:cs typeface="B Mitra" panose="00000400000000000000" pitchFamily="2" charset="-78"/>
            </a:rPr>
            <a:t>جرم دستکاری بازار</a:t>
          </a:r>
          <a:endParaRPr lang="en-US" sz="2800" b="1" i="0" dirty="0">
            <a:solidFill>
              <a:schemeClr val="tx1"/>
            </a:solidFill>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D9368E5D-6D04-4478-8F4D-B03C67D39CD3}" type="parTrans" cxnId="{460C6132-7098-450E-B090-A756A0BB3134}">
      <dgm:prSet/>
      <dgm:spPr/>
      <dgm:t>
        <a:bodyPr/>
        <a:lstStyle/>
        <a:p>
          <a:endParaRPr lang="en-US"/>
        </a:p>
      </dgm:t>
    </dgm:pt>
    <dgm:pt modelId="{C3BDC0FD-8E03-4890-8725-1E9CA85FB887}" type="sibTrans" cxnId="{460C6132-7098-450E-B090-A756A0BB3134}">
      <dgm:prSet/>
      <dgm:spPr/>
      <dgm:t>
        <a:bodyPr/>
        <a:lstStyle/>
        <a:p>
          <a:endParaRPr lang="en-US"/>
        </a:p>
      </dgm:t>
    </dgm:pt>
    <dgm:pt modelId="{98057EC7-279D-416F-94EC-00E40DA46364}">
      <dgm:prSet phldrT="[Text]" custT="1"/>
      <dgm:spPr>
        <a:solidFill>
          <a:schemeClr val="accent1">
            <a:lumMod val="60000"/>
            <a:lumOff val="40000"/>
          </a:schemeClr>
        </a:solidFill>
      </dgm:spPr>
      <dgm:t>
        <a:bodyPr/>
        <a:lstStyle/>
        <a:p>
          <a:r>
            <a:rPr lang="fa-IR" sz="2800" b="1" dirty="0" smtClean="0">
              <a:solidFill>
                <a:schemeClr val="tx1"/>
              </a:solidFill>
              <a:cs typeface="B Mitra" panose="00000400000000000000" pitchFamily="2" charset="-78"/>
            </a:rPr>
            <a:t>جرم معامله مبتنی بر اطلاعات نهانی</a:t>
          </a:r>
          <a:endParaRPr lang="en-US" sz="2800" b="1" dirty="0">
            <a:solidFill>
              <a:schemeClr val="tx1"/>
            </a:solidFill>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159230C4-19BD-402E-8045-02E40CDB1A29}" type="parTrans" cxnId="{E84EFB34-870A-4E9B-853D-9B0C0F652480}">
      <dgm:prSet/>
      <dgm:spPr/>
      <dgm:t>
        <a:bodyPr/>
        <a:lstStyle/>
        <a:p>
          <a:endParaRPr lang="en-US"/>
        </a:p>
      </dgm:t>
    </dgm:pt>
    <dgm:pt modelId="{7A8A1CE6-3FA5-4129-B721-29872B0FE2CA}" type="sibTrans" cxnId="{E84EFB34-870A-4E9B-853D-9B0C0F652480}">
      <dgm:prSet/>
      <dgm:spPr/>
      <dgm:t>
        <a:bodyPr/>
        <a:lstStyle/>
        <a:p>
          <a:endParaRPr lang="en-US"/>
        </a:p>
      </dgm:t>
    </dgm:pt>
    <dgm:pt modelId="{569DE795-7C39-4B59-850D-A7996400FAC7}">
      <dgm:prSet phldrT="[Text]" custT="1"/>
      <dgm:spPr>
        <a:solidFill>
          <a:schemeClr val="accent1">
            <a:lumMod val="60000"/>
            <a:lumOff val="40000"/>
          </a:schemeClr>
        </a:solidFill>
      </dgm:spPr>
      <dgm:t>
        <a:bodyPr/>
        <a:lstStyle/>
        <a:p>
          <a:r>
            <a:rPr lang="fa-IR" sz="2800" b="1" i="0" dirty="0" smtClean="0">
              <a:solidFill>
                <a:schemeClr val="tx1"/>
              </a:solidFill>
              <a:cs typeface="B Mitra" panose="00000400000000000000" pitchFamily="2" charset="-78"/>
            </a:rPr>
            <a:t>جرم سوءاستفاده از اطلاعات نهانی</a:t>
          </a:r>
          <a:endParaRPr lang="en-US" sz="2800" b="1" i="0" dirty="0">
            <a:solidFill>
              <a:schemeClr val="tx1"/>
            </a:solidFill>
            <a:cs typeface="B Mitra" panose="00000400000000000000" pitchFamily="2" charset="-78"/>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B131D592-DDD8-4EFD-9B88-C4D7B5620F6D}" type="parTrans" cxnId="{699727C6-8119-478B-87CC-06E068F20F1A}">
      <dgm:prSet/>
      <dgm:spPr/>
      <dgm:t>
        <a:bodyPr/>
        <a:lstStyle/>
        <a:p>
          <a:endParaRPr lang="en-US"/>
        </a:p>
      </dgm:t>
    </dgm:pt>
    <dgm:pt modelId="{C2955327-659D-418E-A4B7-7D66157F677D}" type="sibTrans" cxnId="{699727C6-8119-478B-87CC-06E068F20F1A}">
      <dgm:prSet/>
      <dgm:spPr/>
      <dgm:t>
        <a:bodyPr/>
        <a:lstStyle/>
        <a:p>
          <a:endParaRPr lang="en-US"/>
        </a:p>
      </dgm:t>
    </dgm:pt>
    <dgm:pt modelId="{09EE6B7E-4A85-48E2-96E3-FFE6C20C9C9C}" type="pres">
      <dgm:prSet presAssocID="{CACD1DD1-9D4F-4378-84A2-D3A6BD581AB2}" presName="Name0" presStyleCnt="0">
        <dgm:presLayoutVars>
          <dgm:chMax val="7"/>
          <dgm:chPref val="7"/>
          <dgm:dir val="rev"/>
        </dgm:presLayoutVars>
      </dgm:prSet>
      <dgm:spPr/>
      <dgm:t>
        <a:bodyPr/>
        <a:lstStyle/>
        <a:p>
          <a:endParaRPr lang="en-US"/>
        </a:p>
      </dgm:t>
    </dgm:pt>
    <dgm:pt modelId="{3C0CEA54-C8BE-4CA5-A45B-CB52C7959193}" type="pres">
      <dgm:prSet presAssocID="{CACD1DD1-9D4F-4378-84A2-D3A6BD581AB2}" presName="Name1" presStyleCnt="0"/>
      <dgm:spPr/>
    </dgm:pt>
    <dgm:pt modelId="{EDA4FA9F-F1B0-4BFF-9627-CCA5AC73C3F5}" type="pres">
      <dgm:prSet presAssocID="{CACD1DD1-9D4F-4378-84A2-D3A6BD581AB2}" presName="cycle" presStyleCnt="0"/>
      <dgm:spPr/>
    </dgm:pt>
    <dgm:pt modelId="{2B84519F-6626-4B44-9804-9A0FC910AB32}" type="pres">
      <dgm:prSet presAssocID="{CACD1DD1-9D4F-4378-84A2-D3A6BD581AB2}" presName="srcNode" presStyleLbl="node1" presStyleIdx="0" presStyleCnt="3"/>
      <dgm:spPr/>
    </dgm:pt>
    <dgm:pt modelId="{6725E3C0-5089-4C1C-AA11-41BA5B2EA147}" type="pres">
      <dgm:prSet presAssocID="{CACD1DD1-9D4F-4378-84A2-D3A6BD581AB2}" presName="conn" presStyleLbl="parChTrans1D2" presStyleIdx="0" presStyleCnt="1"/>
      <dgm:spPr/>
      <dgm:t>
        <a:bodyPr/>
        <a:lstStyle/>
        <a:p>
          <a:endParaRPr lang="en-US"/>
        </a:p>
      </dgm:t>
    </dgm:pt>
    <dgm:pt modelId="{75D74447-9107-493E-A904-B5E9D7B3DAE8}" type="pres">
      <dgm:prSet presAssocID="{CACD1DD1-9D4F-4378-84A2-D3A6BD581AB2}" presName="extraNode" presStyleLbl="node1" presStyleIdx="0" presStyleCnt="3"/>
      <dgm:spPr/>
    </dgm:pt>
    <dgm:pt modelId="{DB9E6A8B-067B-4C96-B7DE-1BE7052B4AB0}" type="pres">
      <dgm:prSet presAssocID="{CACD1DD1-9D4F-4378-84A2-D3A6BD581AB2}" presName="dstNode" presStyleLbl="node1" presStyleIdx="0" presStyleCnt="3"/>
      <dgm:spPr/>
    </dgm:pt>
    <dgm:pt modelId="{09E7E14D-32B2-41A5-B855-9B16007FEC36}" type="pres">
      <dgm:prSet presAssocID="{569DE795-7C39-4B59-850D-A7996400FAC7}" presName="text_1" presStyleLbl="node1" presStyleIdx="0" presStyleCnt="3">
        <dgm:presLayoutVars>
          <dgm:bulletEnabled val="1"/>
        </dgm:presLayoutVars>
      </dgm:prSet>
      <dgm:spPr/>
      <dgm:t>
        <a:bodyPr/>
        <a:lstStyle/>
        <a:p>
          <a:endParaRPr lang="en-US"/>
        </a:p>
      </dgm:t>
    </dgm:pt>
    <dgm:pt modelId="{54EBFED9-0690-471B-93D5-056DD80589DD}" type="pres">
      <dgm:prSet presAssocID="{569DE795-7C39-4B59-850D-A7996400FAC7}" presName="accent_1" presStyleCnt="0"/>
      <dgm:spPr/>
    </dgm:pt>
    <dgm:pt modelId="{326ACA59-5BBB-4A84-9596-80859ABEB8ED}" type="pres">
      <dgm:prSet presAssocID="{569DE795-7C39-4B59-850D-A7996400FAC7}" presName="accentRepeatNode" presStyleLbl="solidFgAcc1" presStyleIdx="0" presStyleCnt="3"/>
      <dgm:spPr/>
    </dgm:pt>
    <dgm:pt modelId="{C81DEA12-F44B-438C-8035-70CC8435CD05}" type="pres">
      <dgm:prSet presAssocID="{98057EC7-279D-416F-94EC-00E40DA46364}" presName="text_2" presStyleLbl="node1" presStyleIdx="1" presStyleCnt="3">
        <dgm:presLayoutVars>
          <dgm:bulletEnabled val="1"/>
        </dgm:presLayoutVars>
      </dgm:prSet>
      <dgm:spPr/>
      <dgm:t>
        <a:bodyPr/>
        <a:lstStyle/>
        <a:p>
          <a:endParaRPr lang="en-US"/>
        </a:p>
      </dgm:t>
    </dgm:pt>
    <dgm:pt modelId="{1DD04DE8-F7BC-4A07-A3B4-D3F86517F340}" type="pres">
      <dgm:prSet presAssocID="{98057EC7-279D-416F-94EC-00E40DA46364}" presName="accent_2" presStyleCnt="0"/>
      <dgm:spPr/>
    </dgm:pt>
    <dgm:pt modelId="{F1C7186E-377A-45BB-A423-99FF709D9C18}" type="pres">
      <dgm:prSet presAssocID="{98057EC7-279D-416F-94EC-00E40DA46364}" presName="accentRepeatNode" presStyleLbl="solidFgAcc1" presStyleIdx="1" presStyleCnt="3"/>
      <dgm:spPr/>
    </dgm:pt>
    <dgm:pt modelId="{2E3AF588-DC71-4E83-91FF-12D3653891C4}" type="pres">
      <dgm:prSet presAssocID="{7DA735F4-D660-4580-899C-71123505467E}" presName="text_3" presStyleLbl="node1" presStyleIdx="2" presStyleCnt="3">
        <dgm:presLayoutVars>
          <dgm:bulletEnabled val="1"/>
        </dgm:presLayoutVars>
      </dgm:prSet>
      <dgm:spPr/>
      <dgm:t>
        <a:bodyPr/>
        <a:lstStyle/>
        <a:p>
          <a:endParaRPr lang="en-US"/>
        </a:p>
      </dgm:t>
    </dgm:pt>
    <dgm:pt modelId="{5DBAE5D6-DBE0-4738-A48F-9A3F3BFC2D79}" type="pres">
      <dgm:prSet presAssocID="{7DA735F4-D660-4580-899C-71123505467E}" presName="accent_3" presStyleCnt="0"/>
      <dgm:spPr/>
    </dgm:pt>
    <dgm:pt modelId="{166185DA-C51E-4BBA-AA93-6A36BB00CA3F}" type="pres">
      <dgm:prSet presAssocID="{7DA735F4-D660-4580-899C-71123505467E}" presName="accentRepeatNode" presStyleLbl="solidFgAcc1" presStyleIdx="2" presStyleCnt="3"/>
      <dgm:spPr/>
    </dgm:pt>
  </dgm:ptLst>
  <dgm:cxnLst>
    <dgm:cxn modelId="{74F5BB98-D185-4C58-A4E3-8694A7E74D62}" type="presOf" srcId="{C2955327-659D-418E-A4B7-7D66157F677D}" destId="{6725E3C0-5089-4C1C-AA11-41BA5B2EA147}" srcOrd="0" destOrd="0" presId="urn:microsoft.com/office/officeart/2008/layout/VerticalCurvedList"/>
    <dgm:cxn modelId="{DB5007D3-EFFB-488A-A6AF-B48224EA889B}" type="presOf" srcId="{CACD1DD1-9D4F-4378-84A2-D3A6BD581AB2}" destId="{09EE6B7E-4A85-48E2-96E3-FFE6C20C9C9C}" srcOrd="0" destOrd="0" presId="urn:microsoft.com/office/officeart/2008/layout/VerticalCurvedList"/>
    <dgm:cxn modelId="{699727C6-8119-478B-87CC-06E068F20F1A}" srcId="{CACD1DD1-9D4F-4378-84A2-D3A6BD581AB2}" destId="{569DE795-7C39-4B59-850D-A7996400FAC7}" srcOrd="0" destOrd="0" parTransId="{B131D592-DDD8-4EFD-9B88-C4D7B5620F6D}" sibTransId="{C2955327-659D-418E-A4B7-7D66157F677D}"/>
    <dgm:cxn modelId="{5EC1C55D-E418-469F-8D49-3D2A0743D089}" type="presOf" srcId="{569DE795-7C39-4B59-850D-A7996400FAC7}" destId="{09E7E14D-32B2-41A5-B855-9B16007FEC36}" srcOrd="0" destOrd="0" presId="urn:microsoft.com/office/officeart/2008/layout/VerticalCurvedList"/>
    <dgm:cxn modelId="{4C5825B9-DF75-4A0B-AF62-93E61A37B697}" type="presOf" srcId="{98057EC7-279D-416F-94EC-00E40DA46364}" destId="{C81DEA12-F44B-438C-8035-70CC8435CD05}" srcOrd="0" destOrd="0" presId="urn:microsoft.com/office/officeart/2008/layout/VerticalCurvedList"/>
    <dgm:cxn modelId="{E84EFB34-870A-4E9B-853D-9B0C0F652480}" srcId="{CACD1DD1-9D4F-4378-84A2-D3A6BD581AB2}" destId="{98057EC7-279D-416F-94EC-00E40DA46364}" srcOrd="1" destOrd="0" parTransId="{159230C4-19BD-402E-8045-02E40CDB1A29}" sibTransId="{7A8A1CE6-3FA5-4129-B721-29872B0FE2CA}"/>
    <dgm:cxn modelId="{55ECA8BC-36B7-4A7C-8B95-45916EBE7317}" type="presOf" srcId="{7DA735F4-D660-4580-899C-71123505467E}" destId="{2E3AF588-DC71-4E83-91FF-12D3653891C4}" srcOrd="0" destOrd="0" presId="urn:microsoft.com/office/officeart/2008/layout/VerticalCurvedList"/>
    <dgm:cxn modelId="{460C6132-7098-450E-B090-A756A0BB3134}" srcId="{CACD1DD1-9D4F-4378-84A2-D3A6BD581AB2}" destId="{7DA735F4-D660-4580-899C-71123505467E}" srcOrd="2" destOrd="0" parTransId="{D9368E5D-6D04-4478-8F4D-B03C67D39CD3}" sibTransId="{C3BDC0FD-8E03-4890-8725-1E9CA85FB887}"/>
    <dgm:cxn modelId="{0760FA40-71CC-4EFF-B365-F1BBCE400E6B}" type="presParOf" srcId="{09EE6B7E-4A85-48E2-96E3-FFE6C20C9C9C}" destId="{3C0CEA54-C8BE-4CA5-A45B-CB52C7959193}" srcOrd="0" destOrd="0" presId="urn:microsoft.com/office/officeart/2008/layout/VerticalCurvedList"/>
    <dgm:cxn modelId="{5DF93EF0-BDEE-4BE7-A859-2F3353B38B03}" type="presParOf" srcId="{3C0CEA54-C8BE-4CA5-A45B-CB52C7959193}" destId="{EDA4FA9F-F1B0-4BFF-9627-CCA5AC73C3F5}" srcOrd="0" destOrd="0" presId="urn:microsoft.com/office/officeart/2008/layout/VerticalCurvedList"/>
    <dgm:cxn modelId="{BD354098-9E40-4C81-8127-E3F2476B5A18}" type="presParOf" srcId="{EDA4FA9F-F1B0-4BFF-9627-CCA5AC73C3F5}" destId="{2B84519F-6626-4B44-9804-9A0FC910AB32}" srcOrd="0" destOrd="0" presId="urn:microsoft.com/office/officeart/2008/layout/VerticalCurvedList"/>
    <dgm:cxn modelId="{A606CF4A-4A80-4A26-A6E0-8339E3D49E82}" type="presParOf" srcId="{EDA4FA9F-F1B0-4BFF-9627-CCA5AC73C3F5}" destId="{6725E3C0-5089-4C1C-AA11-41BA5B2EA147}" srcOrd="1" destOrd="0" presId="urn:microsoft.com/office/officeart/2008/layout/VerticalCurvedList"/>
    <dgm:cxn modelId="{F8C80138-2F63-457C-B6E8-744E6E203833}" type="presParOf" srcId="{EDA4FA9F-F1B0-4BFF-9627-CCA5AC73C3F5}" destId="{75D74447-9107-493E-A904-B5E9D7B3DAE8}" srcOrd="2" destOrd="0" presId="urn:microsoft.com/office/officeart/2008/layout/VerticalCurvedList"/>
    <dgm:cxn modelId="{5E7F2C52-D605-47CD-A881-A7BA036F4A1E}" type="presParOf" srcId="{EDA4FA9F-F1B0-4BFF-9627-CCA5AC73C3F5}" destId="{DB9E6A8B-067B-4C96-B7DE-1BE7052B4AB0}" srcOrd="3" destOrd="0" presId="urn:microsoft.com/office/officeart/2008/layout/VerticalCurvedList"/>
    <dgm:cxn modelId="{846308C3-F26E-48BD-B421-E29E80764275}" type="presParOf" srcId="{3C0CEA54-C8BE-4CA5-A45B-CB52C7959193}" destId="{09E7E14D-32B2-41A5-B855-9B16007FEC36}" srcOrd="1" destOrd="0" presId="urn:microsoft.com/office/officeart/2008/layout/VerticalCurvedList"/>
    <dgm:cxn modelId="{0655D47E-0B74-4D1D-8559-BB2984AD63A2}" type="presParOf" srcId="{3C0CEA54-C8BE-4CA5-A45B-CB52C7959193}" destId="{54EBFED9-0690-471B-93D5-056DD80589DD}" srcOrd="2" destOrd="0" presId="urn:microsoft.com/office/officeart/2008/layout/VerticalCurvedList"/>
    <dgm:cxn modelId="{EDDAD6FD-CC18-44EA-95B4-3F93FAA1192C}" type="presParOf" srcId="{54EBFED9-0690-471B-93D5-056DD80589DD}" destId="{326ACA59-5BBB-4A84-9596-80859ABEB8ED}" srcOrd="0" destOrd="0" presId="urn:microsoft.com/office/officeart/2008/layout/VerticalCurvedList"/>
    <dgm:cxn modelId="{41CD38E2-00C7-4CE5-9842-A6D834DC9D3B}" type="presParOf" srcId="{3C0CEA54-C8BE-4CA5-A45B-CB52C7959193}" destId="{C81DEA12-F44B-438C-8035-70CC8435CD05}" srcOrd="3" destOrd="0" presId="urn:microsoft.com/office/officeart/2008/layout/VerticalCurvedList"/>
    <dgm:cxn modelId="{D57B340E-BA42-4CF3-8559-A9B4903A4685}" type="presParOf" srcId="{3C0CEA54-C8BE-4CA5-A45B-CB52C7959193}" destId="{1DD04DE8-F7BC-4A07-A3B4-D3F86517F340}" srcOrd="4" destOrd="0" presId="urn:microsoft.com/office/officeart/2008/layout/VerticalCurvedList"/>
    <dgm:cxn modelId="{579FD359-6967-41CD-B991-8235CD9A6EFA}" type="presParOf" srcId="{1DD04DE8-F7BC-4A07-A3B4-D3F86517F340}" destId="{F1C7186E-377A-45BB-A423-99FF709D9C18}" srcOrd="0" destOrd="0" presId="urn:microsoft.com/office/officeart/2008/layout/VerticalCurvedList"/>
    <dgm:cxn modelId="{87705D62-6830-4006-8A22-11C1E2FFA426}" type="presParOf" srcId="{3C0CEA54-C8BE-4CA5-A45B-CB52C7959193}" destId="{2E3AF588-DC71-4E83-91FF-12D3653891C4}" srcOrd="5" destOrd="0" presId="urn:microsoft.com/office/officeart/2008/layout/VerticalCurvedList"/>
    <dgm:cxn modelId="{12D01ABF-3B03-43F4-ADF7-3CDB927BDB03}" type="presParOf" srcId="{3C0CEA54-C8BE-4CA5-A45B-CB52C7959193}" destId="{5DBAE5D6-DBE0-4738-A48F-9A3F3BFC2D79}" srcOrd="6" destOrd="0" presId="urn:microsoft.com/office/officeart/2008/layout/VerticalCurvedList"/>
    <dgm:cxn modelId="{C95F8EA1-8AB2-4CA0-B429-823A320EA764}" type="presParOf" srcId="{5DBAE5D6-DBE0-4738-A48F-9A3F3BFC2D79}" destId="{166185DA-C51E-4BBA-AA93-6A36BB00CA3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3A92B-9B21-4A24-908D-FF3B2EB3F053}">
      <dsp:nvSpPr>
        <dsp:cNvPr id="0" name=""/>
        <dsp:cNvSpPr/>
      </dsp:nvSpPr>
      <dsp:spPr>
        <a:xfrm>
          <a:off x="3221962" y="985921"/>
          <a:ext cx="2159599" cy="843120"/>
        </a:xfrm>
        <a:custGeom>
          <a:avLst/>
          <a:gdLst/>
          <a:ahLst/>
          <a:cxnLst/>
          <a:rect l="0" t="0" r="0" b="0"/>
          <a:pathLst>
            <a:path>
              <a:moveTo>
                <a:pt x="0" y="0"/>
              </a:moveTo>
              <a:lnTo>
                <a:pt x="0" y="641279"/>
              </a:lnTo>
              <a:lnTo>
                <a:pt x="2159599" y="641279"/>
              </a:lnTo>
              <a:lnTo>
                <a:pt x="2159599" y="843120"/>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EE1E283-0B2E-4C05-AF28-097E934EBBB1}">
      <dsp:nvSpPr>
        <dsp:cNvPr id="0" name=""/>
        <dsp:cNvSpPr/>
      </dsp:nvSpPr>
      <dsp:spPr>
        <a:xfrm>
          <a:off x="3094360" y="985921"/>
          <a:ext cx="91440" cy="843120"/>
        </a:xfrm>
        <a:custGeom>
          <a:avLst/>
          <a:gdLst/>
          <a:ahLst/>
          <a:cxnLst/>
          <a:rect l="0" t="0" r="0" b="0"/>
          <a:pathLst>
            <a:path>
              <a:moveTo>
                <a:pt x="127601" y="0"/>
              </a:moveTo>
              <a:lnTo>
                <a:pt x="127601" y="641279"/>
              </a:lnTo>
              <a:lnTo>
                <a:pt x="45720" y="641279"/>
              </a:lnTo>
              <a:lnTo>
                <a:pt x="45720" y="843120"/>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E1F7733-CD11-4267-86DD-3F39D8C3D915}">
      <dsp:nvSpPr>
        <dsp:cNvPr id="0" name=""/>
        <dsp:cNvSpPr/>
      </dsp:nvSpPr>
      <dsp:spPr>
        <a:xfrm>
          <a:off x="898599" y="985921"/>
          <a:ext cx="2323362" cy="843120"/>
        </a:xfrm>
        <a:custGeom>
          <a:avLst/>
          <a:gdLst/>
          <a:ahLst/>
          <a:cxnLst/>
          <a:rect l="0" t="0" r="0" b="0"/>
          <a:pathLst>
            <a:path>
              <a:moveTo>
                <a:pt x="2323362" y="0"/>
              </a:moveTo>
              <a:lnTo>
                <a:pt x="2323362" y="641279"/>
              </a:lnTo>
              <a:lnTo>
                <a:pt x="0" y="641279"/>
              </a:lnTo>
              <a:lnTo>
                <a:pt x="0" y="843120"/>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BC3F95C-1E29-46FA-B346-3FAE8A7615BB}">
      <dsp:nvSpPr>
        <dsp:cNvPr id="0" name=""/>
        <dsp:cNvSpPr/>
      </dsp:nvSpPr>
      <dsp:spPr>
        <a:xfrm>
          <a:off x="1841147" y="120893"/>
          <a:ext cx="2761629" cy="865028"/>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22065" numCol="1" spcCol="1270" anchor="ctr" anchorCtr="0">
          <a:noAutofit/>
        </a:bodyPr>
        <a:lstStyle/>
        <a:p>
          <a:pPr lvl="0" algn="ctr" defTabSz="1244600">
            <a:lnSpc>
              <a:spcPct val="90000"/>
            </a:lnSpc>
            <a:spcBef>
              <a:spcPct val="0"/>
            </a:spcBef>
            <a:spcAft>
              <a:spcPct val="35000"/>
            </a:spcAft>
          </a:pPr>
          <a:r>
            <a:rPr lang="fa-IR" sz="2800" kern="1200" dirty="0" smtClean="0">
              <a:cs typeface="B Mitra" panose="00000400000000000000" pitchFamily="2" charset="-78"/>
            </a:rPr>
            <a:t>ناهنجاری های بازار سرمایه</a:t>
          </a:r>
          <a:endParaRPr lang="en-US" sz="2800" kern="1200" dirty="0">
            <a:cs typeface="B Mitra" panose="00000400000000000000" pitchFamily="2" charset="-78"/>
          </a:endParaRPr>
        </a:p>
      </dsp:txBody>
      <dsp:txXfrm>
        <a:off x="1841147" y="120893"/>
        <a:ext cx="2761629" cy="865028"/>
      </dsp:txXfrm>
    </dsp:sp>
    <dsp:sp modelId="{511A3CD4-1ED3-4DA7-9AF6-A94F53CC4F93}">
      <dsp:nvSpPr>
        <dsp:cNvPr id="0" name=""/>
        <dsp:cNvSpPr/>
      </dsp:nvSpPr>
      <dsp:spPr>
        <a:xfrm>
          <a:off x="2090095" y="132233"/>
          <a:ext cx="2267030" cy="974994"/>
        </a:xfrm>
        <a:prstGeom prst="rect">
          <a:avLst/>
        </a:prstGeom>
        <a:noFill/>
        <a:ln w="12700" cap="rnd" cmpd="sng" algn="ctr">
          <a:no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17145" rIns="68580" bIns="17145" numCol="1" spcCol="1270" anchor="ctr" anchorCtr="0">
          <a:noAutofit/>
        </a:bodyPr>
        <a:lstStyle/>
        <a:p>
          <a:pPr lvl="0" algn="r" defTabSz="1200150">
            <a:lnSpc>
              <a:spcPct val="90000"/>
            </a:lnSpc>
            <a:spcBef>
              <a:spcPct val="0"/>
            </a:spcBef>
            <a:spcAft>
              <a:spcPct val="35000"/>
            </a:spcAft>
          </a:pPr>
          <a:endParaRPr lang="en-US" sz="2700" kern="1200" dirty="0"/>
        </a:p>
      </dsp:txBody>
      <dsp:txXfrm>
        <a:off x="2090095" y="132233"/>
        <a:ext cx="2267030" cy="974994"/>
      </dsp:txXfrm>
    </dsp:sp>
    <dsp:sp modelId="{A967A863-384F-44E3-9656-5D2E60518318}">
      <dsp:nvSpPr>
        <dsp:cNvPr id="0" name=""/>
        <dsp:cNvSpPr/>
      </dsp:nvSpPr>
      <dsp:spPr>
        <a:xfrm>
          <a:off x="63235" y="1829041"/>
          <a:ext cx="1670727" cy="865028"/>
        </a:xfrm>
        <a:prstGeom prst="rect">
          <a:avLst/>
        </a:prstGeom>
        <a:solidFill>
          <a:srgbClr val="FF0000"/>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22065" numCol="1" spcCol="1270" anchor="ctr" anchorCtr="0">
          <a:noAutofit/>
        </a:bodyPr>
        <a:lstStyle/>
        <a:p>
          <a:pPr lvl="0" algn="ctr" defTabSz="1244600">
            <a:lnSpc>
              <a:spcPct val="90000"/>
            </a:lnSpc>
            <a:spcBef>
              <a:spcPct val="0"/>
            </a:spcBef>
            <a:spcAft>
              <a:spcPct val="35000"/>
            </a:spcAft>
          </a:pPr>
          <a:r>
            <a:rPr lang="fa-IR" sz="2800" kern="1200" dirty="0" smtClean="0">
              <a:cs typeface="B Mitra" panose="00000400000000000000" pitchFamily="2" charset="-78"/>
            </a:rPr>
            <a:t>جرایم بورسی</a:t>
          </a:r>
          <a:endParaRPr lang="en-US" sz="2800" kern="1200" dirty="0">
            <a:cs typeface="B Mitra" panose="00000400000000000000" pitchFamily="2" charset="-78"/>
          </a:endParaRPr>
        </a:p>
      </dsp:txBody>
      <dsp:txXfrm>
        <a:off x="63235" y="1829041"/>
        <a:ext cx="1670727" cy="865028"/>
      </dsp:txXfrm>
    </dsp:sp>
    <dsp:sp modelId="{C9AB2AAD-D2C3-454B-9902-74A8459EAD2E}">
      <dsp:nvSpPr>
        <dsp:cNvPr id="0" name=""/>
        <dsp:cNvSpPr/>
      </dsp:nvSpPr>
      <dsp:spPr>
        <a:xfrm>
          <a:off x="397381" y="2501842"/>
          <a:ext cx="1503655" cy="288342"/>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3020" tIns="8255" rIns="33020" bIns="8255" numCol="1" spcCol="1270" anchor="ctr" anchorCtr="0">
          <a:noAutofit/>
        </a:bodyPr>
        <a:lstStyle/>
        <a:p>
          <a:pPr lvl="0" algn="r" defTabSz="577850">
            <a:lnSpc>
              <a:spcPct val="90000"/>
            </a:lnSpc>
            <a:spcBef>
              <a:spcPct val="0"/>
            </a:spcBef>
            <a:spcAft>
              <a:spcPct val="35000"/>
            </a:spcAft>
          </a:pPr>
          <a:r>
            <a:rPr lang="fa-IR" sz="1300" u="sng" kern="1200" dirty="0" smtClean="0">
              <a:cs typeface="B Mitra" panose="00000400000000000000" pitchFamily="2" charset="-78"/>
            </a:rPr>
            <a:t>ماده 52 قانون بازار اوراق بهادار</a:t>
          </a:r>
          <a:endParaRPr lang="en-US" sz="1300" u="sng" kern="1200" dirty="0">
            <a:cs typeface="B Mitra" panose="00000400000000000000" pitchFamily="2" charset="-78"/>
          </a:endParaRPr>
        </a:p>
      </dsp:txBody>
      <dsp:txXfrm>
        <a:off x="397381" y="2501842"/>
        <a:ext cx="1503655" cy="288342"/>
      </dsp:txXfrm>
    </dsp:sp>
    <dsp:sp modelId="{974B343C-EFB6-458D-BFB6-2FBAB9CD6D7F}">
      <dsp:nvSpPr>
        <dsp:cNvPr id="0" name=""/>
        <dsp:cNvSpPr/>
      </dsp:nvSpPr>
      <dsp:spPr>
        <a:xfrm>
          <a:off x="2304716" y="1829041"/>
          <a:ext cx="1670727" cy="865028"/>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22065" numCol="1" spcCol="1270" anchor="ctr" anchorCtr="0">
          <a:noAutofit/>
        </a:bodyPr>
        <a:lstStyle/>
        <a:p>
          <a:pPr lvl="0" algn="ctr" defTabSz="1244600">
            <a:lnSpc>
              <a:spcPct val="90000"/>
            </a:lnSpc>
            <a:spcBef>
              <a:spcPct val="0"/>
            </a:spcBef>
            <a:spcAft>
              <a:spcPct val="35000"/>
            </a:spcAft>
          </a:pPr>
          <a:r>
            <a:rPr lang="fa-IR" sz="2800" kern="1200" dirty="0" smtClean="0">
              <a:cs typeface="B Mitra" panose="00000400000000000000" pitchFamily="2" charset="-78"/>
            </a:rPr>
            <a:t>اختلافات</a:t>
          </a:r>
          <a:endParaRPr lang="en-US" sz="2800" kern="1200" dirty="0">
            <a:cs typeface="B Mitra" panose="00000400000000000000" pitchFamily="2" charset="-78"/>
          </a:endParaRPr>
        </a:p>
      </dsp:txBody>
      <dsp:txXfrm>
        <a:off x="2304716" y="1829041"/>
        <a:ext cx="1670727" cy="865028"/>
      </dsp:txXfrm>
    </dsp:sp>
    <dsp:sp modelId="{2CA90B05-C077-4035-AB7E-D4FF36585E75}">
      <dsp:nvSpPr>
        <dsp:cNvPr id="0" name=""/>
        <dsp:cNvSpPr/>
      </dsp:nvSpPr>
      <dsp:spPr>
        <a:xfrm>
          <a:off x="2638862" y="2501842"/>
          <a:ext cx="1503655" cy="288342"/>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3020" tIns="8255" rIns="33020" bIns="8255" numCol="1" spcCol="1270" anchor="ctr" anchorCtr="0">
          <a:noAutofit/>
        </a:bodyPr>
        <a:lstStyle/>
        <a:p>
          <a:pPr lvl="0" algn="r" defTabSz="577850">
            <a:lnSpc>
              <a:spcPct val="90000"/>
            </a:lnSpc>
            <a:spcBef>
              <a:spcPct val="0"/>
            </a:spcBef>
            <a:spcAft>
              <a:spcPct val="35000"/>
            </a:spcAft>
          </a:pPr>
          <a:r>
            <a:rPr lang="fa-IR" sz="1300" u="sng" kern="1200" dirty="0" smtClean="0">
              <a:cs typeface="B Mitra" panose="00000400000000000000" pitchFamily="2" charset="-78"/>
            </a:rPr>
            <a:t>ماده 36 قانون بازار اوراق بهادار</a:t>
          </a:r>
          <a:endParaRPr lang="en-US" sz="1300" u="sng" kern="1200" dirty="0">
            <a:cs typeface="B Mitra" panose="00000400000000000000" pitchFamily="2" charset="-78"/>
          </a:endParaRPr>
        </a:p>
      </dsp:txBody>
      <dsp:txXfrm>
        <a:off x="2638862" y="2501842"/>
        <a:ext cx="1503655" cy="288342"/>
      </dsp:txXfrm>
    </dsp:sp>
    <dsp:sp modelId="{807C6B44-0A80-4E6D-BA7A-CC7F754FF917}">
      <dsp:nvSpPr>
        <dsp:cNvPr id="0" name=""/>
        <dsp:cNvSpPr/>
      </dsp:nvSpPr>
      <dsp:spPr>
        <a:xfrm>
          <a:off x="4546197" y="1829041"/>
          <a:ext cx="1670727" cy="865028"/>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22065" numCol="1" spcCol="1270" anchor="ctr" anchorCtr="0">
          <a:noAutofit/>
        </a:bodyPr>
        <a:lstStyle/>
        <a:p>
          <a:pPr lvl="0" algn="ctr" defTabSz="1244600">
            <a:lnSpc>
              <a:spcPct val="90000"/>
            </a:lnSpc>
            <a:spcBef>
              <a:spcPct val="0"/>
            </a:spcBef>
            <a:spcAft>
              <a:spcPct val="35000"/>
            </a:spcAft>
          </a:pPr>
          <a:r>
            <a:rPr lang="fa-IR" sz="2800" kern="1200" dirty="0" smtClean="0">
              <a:cs typeface="B Mitra" panose="00000400000000000000" pitchFamily="2" charset="-78"/>
            </a:rPr>
            <a:t>تخلفات</a:t>
          </a:r>
          <a:endParaRPr lang="en-US" sz="2800" kern="1200" dirty="0">
            <a:cs typeface="B Mitra" panose="00000400000000000000" pitchFamily="2" charset="-78"/>
          </a:endParaRPr>
        </a:p>
      </dsp:txBody>
      <dsp:txXfrm>
        <a:off x="4546197" y="1829041"/>
        <a:ext cx="1670727" cy="865028"/>
      </dsp:txXfrm>
    </dsp:sp>
    <dsp:sp modelId="{5A69111B-C805-4175-9827-47C4E7C0E2F6}">
      <dsp:nvSpPr>
        <dsp:cNvPr id="0" name=""/>
        <dsp:cNvSpPr/>
      </dsp:nvSpPr>
      <dsp:spPr>
        <a:xfrm>
          <a:off x="4880342" y="2501842"/>
          <a:ext cx="1503655" cy="288342"/>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3020" tIns="8255" rIns="33020" bIns="8255" numCol="1" spcCol="1270" anchor="ctr" anchorCtr="0">
          <a:noAutofit/>
        </a:bodyPr>
        <a:lstStyle/>
        <a:p>
          <a:pPr lvl="0" algn="r" defTabSz="577850">
            <a:lnSpc>
              <a:spcPct val="90000"/>
            </a:lnSpc>
            <a:spcBef>
              <a:spcPct val="0"/>
            </a:spcBef>
            <a:spcAft>
              <a:spcPct val="35000"/>
            </a:spcAft>
          </a:pPr>
          <a:r>
            <a:rPr lang="fa-IR" sz="1300" u="sng" kern="1200" dirty="0" smtClean="0">
              <a:cs typeface="B Mitra" panose="00000400000000000000" pitchFamily="2" charset="-78"/>
            </a:rPr>
            <a:t>ماده 35 قانون بازار اوراق بهادار</a:t>
          </a:r>
          <a:endParaRPr lang="en-US" sz="1300" u="sng" kern="1200" dirty="0">
            <a:cs typeface="B Mitra" panose="00000400000000000000" pitchFamily="2" charset="-78"/>
          </a:endParaRPr>
        </a:p>
      </dsp:txBody>
      <dsp:txXfrm>
        <a:off x="4880342" y="2501842"/>
        <a:ext cx="1503655" cy="2883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D75AB8-C37A-40B5-A2EB-F0F4EFF86C35}">
      <dsp:nvSpPr>
        <dsp:cNvPr id="0" name=""/>
        <dsp:cNvSpPr/>
      </dsp:nvSpPr>
      <dsp:spPr>
        <a:xfrm>
          <a:off x="2724439" y="57591"/>
          <a:ext cx="2811885" cy="540294"/>
        </a:xfrm>
        <a:prstGeom prst="roundRect">
          <a:avLst/>
        </a:prstGeom>
        <a:gradFill rotWithShape="0">
          <a:gsLst>
            <a:gs pos="0">
              <a:schemeClr val="accent1"/>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cs typeface="B Mitra" panose="00000400000000000000" pitchFamily="2" charset="-78"/>
            </a:rPr>
            <a:t>حوزه اطلاع</a:t>
          </a:r>
          <a:r>
            <a:rPr lang="fa-IR" sz="800" kern="1200" dirty="0" smtClean="0">
              <a:cs typeface="B Mitra" panose="00000400000000000000" pitchFamily="2" charset="-78"/>
            </a:rPr>
            <a:t> </a:t>
          </a:r>
          <a:r>
            <a:rPr lang="fa-IR" sz="2200" kern="1200" dirty="0" smtClean="0">
              <a:cs typeface="B Mitra" panose="00000400000000000000" pitchFamily="2" charset="-78"/>
            </a:rPr>
            <a:t>رسانی و ناشران</a:t>
          </a:r>
          <a:endParaRPr lang="en-US" sz="2200" kern="1200" dirty="0">
            <a:cs typeface="B Mitra" panose="00000400000000000000" pitchFamily="2" charset="-78"/>
          </a:endParaRPr>
        </a:p>
      </dsp:txBody>
      <dsp:txXfrm>
        <a:off x="2750814" y="83966"/>
        <a:ext cx="2759135" cy="487544"/>
      </dsp:txXfrm>
    </dsp:sp>
    <dsp:sp modelId="{BA6CA605-B5AF-412D-8937-CA3F126F91F1}">
      <dsp:nvSpPr>
        <dsp:cNvPr id="0" name=""/>
        <dsp:cNvSpPr/>
      </dsp:nvSpPr>
      <dsp:spPr>
        <a:xfrm>
          <a:off x="2779311" y="577046"/>
          <a:ext cx="2595212" cy="2595212"/>
        </a:xfrm>
        <a:custGeom>
          <a:avLst/>
          <a:gdLst/>
          <a:ahLst/>
          <a:cxnLst/>
          <a:rect l="0" t="0" r="0" b="0"/>
          <a:pathLst>
            <a:path>
              <a:moveTo>
                <a:pt x="1547667" y="24322"/>
              </a:moveTo>
              <a:arcTo wR="1297606" hR="1297606" stAng="16866658" swAng="5458216"/>
            </a:path>
          </a:pathLst>
        </a:custGeom>
        <a:noFill/>
        <a:ln w="12700"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04D14FBE-48D9-457B-AC40-AE016AF9DB47}">
      <dsp:nvSpPr>
        <dsp:cNvPr id="0" name=""/>
        <dsp:cNvSpPr/>
      </dsp:nvSpPr>
      <dsp:spPr>
        <a:xfrm>
          <a:off x="4533483" y="2164561"/>
          <a:ext cx="2067365" cy="683701"/>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cs typeface="B Mitra" panose="00000400000000000000" pitchFamily="2" charset="-78"/>
            </a:rPr>
            <a:t>حوزه معاملات  و عملیات بازار</a:t>
          </a:r>
          <a:endParaRPr lang="en-US" sz="2200" kern="1200" dirty="0">
            <a:cs typeface="B Mitra" panose="00000400000000000000" pitchFamily="2" charset="-78"/>
          </a:endParaRPr>
        </a:p>
      </dsp:txBody>
      <dsp:txXfrm>
        <a:off x="4566859" y="2197937"/>
        <a:ext cx="2000613" cy="616949"/>
      </dsp:txXfrm>
    </dsp:sp>
    <dsp:sp modelId="{9C056700-9360-4477-B69B-A122E4973517}">
      <dsp:nvSpPr>
        <dsp:cNvPr id="0" name=""/>
        <dsp:cNvSpPr/>
      </dsp:nvSpPr>
      <dsp:spPr>
        <a:xfrm>
          <a:off x="2869035" y="928781"/>
          <a:ext cx="2595212" cy="2595212"/>
        </a:xfrm>
        <a:custGeom>
          <a:avLst/>
          <a:gdLst/>
          <a:ahLst/>
          <a:cxnLst/>
          <a:rect l="0" t="0" r="0" b="0"/>
          <a:pathLst>
            <a:path>
              <a:moveTo>
                <a:pt x="2425271" y="1939598"/>
              </a:moveTo>
              <a:arcTo wR="1297606" hR="1297606" stAng="1779201" swAng="7385858"/>
            </a:path>
          </a:pathLst>
        </a:custGeom>
        <a:noFill/>
        <a:ln w="12700"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1C9EB18B-B1DA-40C0-95D3-2CABF4FCB340}">
      <dsp:nvSpPr>
        <dsp:cNvPr id="0" name=""/>
        <dsp:cNvSpPr/>
      </dsp:nvSpPr>
      <dsp:spPr>
        <a:xfrm>
          <a:off x="1643758" y="2194903"/>
          <a:ext cx="2246236" cy="605034"/>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cs typeface="B Mitra" panose="00000400000000000000" pitchFamily="2" charset="-78"/>
            </a:rPr>
            <a:t>حوزه مربوط به فعالیتهای حرفه</a:t>
          </a:r>
          <a:r>
            <a:rPr lang="fa-IR" sz="200" kern="1200" dirty="0" smtClean="0">
              <a:cs typeface="B Mitra" panose="00000400000000000000" pitchFamily="2" charset="-78"/>
            </a:rPr>
            <a:t> </a:t>
          </a:r>
          <a:r>
            <a:rPr lang="fa-IR" sz="2200" kern="1200" dirty="0" smtClean="0">
              <a:cs typeface="B Mitra" panose="00000400000000000000" pitchFamily="2" charset="-78"/>
            </a:rPr>
            <a:t>ای</a:t>
          </a:r>
          <a:endParaRPr lang="en-US" sz="2200" kern="1200" dirty="0">
            <a:cs typeface="B Mitra" panose="00000400000000000000" pitchFamily="2" charset="-78"/>
          </a:endParaRPr>
        </a:p>
      </dsp:txBody>
      <dsp:txXfrm>
        <a:off x="1673293" y="2224438"/>
        <a:ext cx="2187166" cy="545964"/>
      </dsp:txXfrm>
    </dsp:sp>
    <dsp:sp modelId="{39305671-7189-4B06-8A11-A66EF7AC6B00}">
      <dsp:nvSpPr>
        <dsp:cNvPr id="0" name=""/>
        <dsp:cNvSpPr/>
      </dsp:nvSpPr>
      <dsp:spPr>
        <a:xfrm>
          <a:off x="2915817" y="573020"/>
          <a:ext cx="2595212" cy="2595212"/>
        </a:xfrm>
        <a:custGeom>
          <a:avLst/>
          <a:gdLst/>
          <a:ahLst/>
          <a:cxnLst/>
          <a:rect l="0" t="0" r="0" b="0"/>
          <a:pathLst>
            <a:path>
              <a:moveTo>
                <a:pt x="36591" y="1603586"/>
              </a:moveTo>
              <a:arcTo wR="1297606" hR="1297606" stAng="9981661" swAng="5494284"/>
            </a:path>
          </a:pathLst>
        </a:custGeom>
        <a:noFill/>
        <a:ln w="12700"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5E3C0-5089-4C1C-AA11-41BA5B2EA147}">
      <dsp:nvSpPr>
        <dsp:cNvPr id="0" name=""/>
        <dsp:cNvSpPr/>
      </dsp:nvSpPr>
      <dsp:spPr>
        <a:xfrm>
          <a:off x="5916971" y="-713641"/>
          <a:ext cx="5544964" cy="5544964"/>
        </a:xfrm>
        <a:prstGeom prst="blockArc">
          <a:avLst>
            <a:gd name="adj1" fmla="val 8100000"/>
            <a:gd name="adj2" fmla="val 13500000"/>
            <a:gd name="adj3" fmla="val 390"/>
          </a:avLst>
        </a:prstGeom>
        <a:noFill/>
        <a:ln w="19050" cap="rnd" cmpd="sng" algn="ctr">
          <a:solidFill>
            <a:schemeClr val="dk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2F6E127-C582-4FA6-A3A1-597B226923E8}">
      <dsp:nvSpPr>
        <dsp:cNvPr id="0" name=""/>
        <dsp:cNvSpPr/>
      </dsp:nvSpPr>
      <dsp:spPr>
        <a:xfrm>
          <a:off x="56034" y="316567"/>
          <a:ext cx="6284743" cy="633464"/>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502812" bIns="38100" numCol="1" spcCol="1270" anchor="ctr" anchorCtr="0">
          <a:noAutofit/>
        </a:bodyPr>
        <a:lstStyle/>
        <a:p>
          <a:pPr lvl="0" algn="r" defTabSz="666750">
            <a:lnSpc>
              <a:spcPct val="90000"/>
            </a:lnSpc>
            <a:spcBef>
              <a:spcPct val="0"/>
            </a:spcBef>
            <a:spcAft>
              <a:spcPct val="35000"/>
            </a:spcAft>
          </a:pPr>
          <a:r>
            <a:rPr lang="fa-IR" sz="1500" b="1" kern="1200" dirty="0" smtClean="0">
              <a:solidFill>
                <a:schemeClr val="tx1"/>
              </a:solidFill>
              <a:cs typeface="B Mitra" panose="00000400000000000000" pitchFamily="2" charset="-78"/>
            </a:rPr>
            <a:t>ارائه اطلاعات خلاف واقع به بورس یا سازمان/استفاده از اسناد جعلی در تهیه گزارشات</a:t>
          </a:r>
          <a:endParaRPr lang="en-US" sz="1500" b="1" kern="1200" dirty="0">
            <a:solidFill>
              <a:schemeClr val="tx1"/>
            </a:solidFill>
            <a:cs typeface="B Mitra" panose="00000400000000000000" pitchFamily="2" charset="-78"/>
          </a:endParaRPr>
        </a:p>
      </dsp:txBody>
      <dsp:txXfrm>
        <a:off x="56034" y="316567"/>
        <a:ext cx="6284743" cy="633464"/>
      </dsp:txXfrm>
    </dsp:sp>
    <dsp:sp modelId="{F1C7186E-377A-45BB-A423-99FF709D9C18}">
      <dsp:nvSpPr>
        <dsp:cNvPr id="0" name=""/>
        <dsp:cNvSpPr/>
      </dsp:nvSpPr>
      <dsp:spPr>
        <a:xfrm>
          <a:off x="6007853" y="237384"/>
          <a:ext cx="791830" cy="791830"/>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C67CDE3-9AFC-4DB7-9E77-D674A0C83764}">
      <dsp:nvSpPr>
        <dsp:cNvPr id="0" name=""/>
        <dsp:cNvSpPr/>
      </dsp:nvSpPr>
      <dsp:spPr>
        <a:xfrm>
          <a:off x="56034" y="1266928"/>
          <a:ext cx="5921564" cy="633464"/>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502812" bIns="38100" numCol="1" spcCol="1270" anchor="ctr" anchorCtr="0">
          <a:noAutofit/>
        </a:bodyPr>
        <a:lstStyle/>
        <a:p>
          <a:pPr lvl="0" algn="r" defTabSz="666750">
            <a:lnSpc>
              <a:spcPct val="90000"/>
            </a:lnSpc>
            <a:spcBef>
              <a:spcPct val="0"/>
            </a:spcBef>
            <a:spcAft>
              <a:spcPct val="35000"/>
            </a:spcAft>
          </a:pPr>
          <a:r>
            <a:rPr lang="fa-IR" sz="1500" b="1" kern="1200" dirty="0" smtClean="0">
              <a:solidFill>
                <a:schemeClr val="tx1"/>
              </a:solidFill>
              <a:cs typeface="B Mitra" panose="00000400000000000000" pitchFamily="2" charset="-78"/>
            </a:rPr>
            <a:t>خودداری از ارائه اطلاعات مهم به سازمان یا بورس مربوطه</a:t>
          </a:r>
          <a:endParaRPr lang="en-US" sz="1500" b="1" kern="1200" dirty="0">
            <a:solidFill>
              <a:schemeClr val="tx1"/>
            </a:solidFill>
            <a:cs typeface="B Mitra" panose="00000400000000000000" pitchFamily="2" charset="-78"/>
          </a:endParaRPr>
        </a:p>
      </dsp:txBody>
      <dsp:txXfrm>
        <a:off x="56034" y="1266928"/>
        <a:ext cx="5921564" cy="633464"/>
      </dsp:txXfrm>
    </dsp:sp>
    <dsp:sp modelId="{7BF39477-EA23-4F93-AB3E-9E37CC3C1B1F}">
      <dsp:nvSpPr>
        <dsp:cNvPr id="0" name=""/>
        <dsp:cNvSpPr/>
      </dsp:nvSpPr>
      <dsp:spPr>
        <a:xfrm>
          <a:off x="5581683" y="1187745"/>
          <a:ext cx="791830" cy="791830"/>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F450C73-BB17-45B4-BF15-8BDD17F70232}">
      <dsp:nvSpPr>
        <dsp:cNvPr id="0" name=""/>
        <dsp:cNvSpPr/>
      </dsp:nvSpPr>
      <dsp:spPr>
        <a:xfrm>
          <a:off x="67374" y="2203422"/>
          <a:ext cx="5898884" cy="661197"/>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260" tIns="48260" rIns="502812" bIns="48260" numCol="1" spcCol="1270" anchor="ctr" anchorCtr="0">
          <a:noAutofit/>
        </a:bodyPr>
        <a:lstStyle/>
        <a:p>
          <a:pPr lvl="0" algn="r" defTabSz="844550">
            <a:lnSpc>
              <a:spcPct val="90000"/>
            </a:lnSpc>
            <a:spcBef>
              <a:spcPct val="0"/>
            </a:spcBef>
            <a:spcAft>
              <a:spcPct val="35000"/>
            </a:spcAft>
          </a:pPr>
          <a:r>
            <a:rPr lang="fa-IR" sz="1900" b="1" kern="1200" dirty="0" smtClean="0">
              <a:solidFill>
                <a:schemeClr val="tx1"/>
              </a:solidFill>
              <a:cs typeface="B Mitra" panose="00000400000000000000" pitchFamily="2" charset="-78"/>
            </a:rPr>
            <a:t>تخلف در تهیه یا تصدیق اطلاعات، مدارک و یا گزارش</a:t>
          </a:r>
          <a:r>
            <a:rPr lang="fa-IR" sz="100" b="1" kern="1200" dirty="0" smtClean="0">
              <a:solidFill>
                <a:schemeClr val="tx1"/>
              </a:solidFill>
              <a:cs typeface="B Mitra" panose="00000400000000000000" pitchFamily="2" charset="-78"/>
            </a:rPr>
            <a:t> </a:t>
          </a:r>
          <a:r>
            <a:rPr lang="fa-IR" sz="1900" b="1" kern="1200" dirty="0" smtClean="0">
              <a:solidFill>
                <a:schemeClr val="tx1"/>
              </a:solidFill>
              <a:cs typeface="B Mitra" panose="00000400000000000000" pitchFamily="2" charset="-78"/>
            </a:rPr>
            <a:t>های مالی </a:t>
          </a:r>
          <a:endParaRPr lang="en-US" sz="1900" b="1" kern="1200" dirty="0">
            <a:solidFill>
              <a:schemeClr val="tx1"/>
            </a:solidFill>
            <a:cs typeface="B Mitra" panose="00000400000000000000" pitchFamily="2" charset="-78"/>
          </a:endParaRPr>
        </a:p>
      </dsp:txBody>
      <dsp:txXfrm>
        <a:off x="67374" y="2203422"/>
        <a:ext cx="5898884" cy="661197"/>
      </dsp:txXfrm>
    </dsp:sp>
    <dsp:sp modelId="{786A1280-1BE5-450C-A889-3A2DD0E518DC}">
      <dsp:nvSpPr>
        <dsp:cNvPr id="0" name=""/>
        <dsp:cNvSpPr/>
      </dsp:nvSpPr>
      <dsp:spPr>
        <a:xfrm>
          <a:off x="5581683" y="2138106"/>
          <a:ext cx="791830" cy="791830"/>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DE5456F-21FC-42FA-B4CA-EDC4467A523D}">
      <dsp:nvSpPr>
        <dsp:cNvPr id="0" name=""/>
        <dsp:cNvSpPr/>
      </dsp:nvSpPr>
      <dsp:spPr>
        <a:xfrm>
          <a:off x="56034" y="3167650"/>
          <a:ext cx="6284743" cy="633464"/>
        </a:xfrm>
        <a:prstGeom prst="rect">
          <a:avLst/>
        </a:prstGeom>
        <a:solidFill>
          <a:schemeClr val="accent1">
            <a:lumMod val="75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502812" bIns="38100" numCol="1" spcCol="1270" anchor="ctr" anchorCtr="0">
          <a:noAutofit/>
        </a:bodyPr>
        <a:lstStyle/>
        <a:p>
          <a:pPr lvl="0" algn="r" defTabSz="666750">
            <a:lnSpc>
              <a:spcPct val="90000"/>
            </a:lnSpc>
            <a:spcBef>
              <a:spcPct val="0"/>
            </a:spcBef>
            <a:spcAft>
              <a:spcPct val="35000"/>
            </a:spcAft>
          </a:pPr>
          <a:r>
            <a:rPr lang="fa-IR" sz="1500" b="1" kern="1200" dirty="0" smtClean="0">
              <a:solidFill>
                <a:schemeClr val="tx1"/>
              </a:solidFill>
              <a:cs typeface="B Mitra" panose="00000400000000000000" pitchFamily="2" charset="-78"/>
            </a:rPr>
            <a:t>عدم ارائه اطلاعات مورد درخواست به سازمان بورس و اوراق بهادار</a:t>
          </a:r>
          <a:endParaRPr lang="en-US" sz="1500" b="1" kern="1200" dirty="0">
            <a:solidFill>
              <a:schemeClr val="tx1"/>
            </a:solidFill>
            <a:cs typeface="B Mitra" panose="00000400000000000000" pitchFamily="2" charset="-78"/>
          </a:endParaRPr>
        </a:p>
      </dsp:txBody>
      <dsp:txXfrm>
        <a:off x="56034" y="3167650"/>
        <a:ext cx="6284743" cy="633464"/>
      </dsp:txXfrm>
    </dsp:sp>
    <dsp:sp modelId="{60DA63E7-EF6F-486F-8782-3E5CC4D719E1}">
      <dsp:nvSpPr>
        <dsp:cNvPr id="0" name=""/>
        <dsp:cNvSpPr/>
      </dsp:nvSpPr>
      <dsp:spPr>
        <a:xfrm>
          <a:off x="5944863" y="3088467"/>
          <a:ext cx="791830" cy="791830"/>
        </a:xfrm>
        <a:prstGeom prst="ellipse">
          <a:avLst/>
        </a:prstGeom>
        <a:solidFill>
          <a:schemeClr val="bg1">
            <a:lumMod val="7500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5E3C0-5089-4C1C-AA11-41BA5B2EA147}">
      <dsp:nvSpPr>
        <dsp:cNvPr id="0" name=""/>
        <dsp:cNvSpPr/>
      </dsp:nvSpPr>
      <dsp:spPr>
        <a:xfrm>
          <a:off x="5916971" y="-713641"/>
          <a:ext cx="5544964" cy="5544964"/>
        </a:xfrm>
        <a:prstGeom prst="blockArc">
          <a:avLst>
            <a:gd name="adj1" fmla="val 8100000"/>
            <a:gd name="adj2" fmla="val 13500000"/>
            <a:gd name="adj3" fmla="val 390"/>
          </a:avLst>
        </a:prstGeom>
        <a:noFill/>
        <a:ln w="19050" cap="rnd" cmpd="sng" algn="ctr">
          <a:solidFill>
            <a:schemeClr val="dk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74F7FAF-00F8-4BEE-8EFB-3770C1A32001}">
      <dsp:nvSpPr>
        <dsp:cNvPr id="0" name=""/>
        <dsp:cNvSpPr/>
      </dsp:nvSpPr>
      <dsp:spPr>
        <a:xfrm>
          <a:off x="56034" y="257272"/>
          <a:ext cx="6361332" cy="514874"/>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08682" bIns="50800" numCol="1" spcCol="1270" anchor="ctr" anchorCtr="0">
          <a:noAutofit/>
        </a:bodyPr>
        <a:lstStyle/>
        <a:p>
          <a:pPr lvl="0" algn="r" defTabSz="889000">
            <a:lnSpc>
              <a:spcPct val="90000"/>
            </a:lnSpc>
            <a:spcBef>
              <a:spcPct val="0"/>
            </a:spcBef>
            <a:spcAft>
              <a:spcPct val="35000"/>
            </a:spcAft>
          </a:pPr>
          <a:r>
            <a:rPr lang="fa-IR" sz="2000" b="1" kern="1200" dirty="0" smtClean="0">
              <a:solidFill>
                <a:schemeClr val="tx1"/>
              </a:solidFill>
              <a:cs typeface="B Mitra" panose="00000400000000000000" pitchFamily="2" charset="-78"/>
            </a:rPr>
            <a:t>انتشار غیرمجاز آگهی یا اعلامیة پذیره نویسی</a:t>
          </a:r>
          <a:endParaRPr lang="en-US" sz="2000" b="1" kern="1200" dirty="0">
            <a:solidFill>
              <a:schemeClr val="tx1"/>
            </a:solidFill>
            <a:cs typeface="B Mitra" panose="00000400000000000000" pitchFamily="2" charset="-78"/>
          </a:endParaRPr>
        </a:p>
      </dsp:txBody>
      <dsp:txXfrm>
        <a:off x="56034" y="257272"/>
        <a:ext cx="6361332" cy="514874"/>
      </dsp:txXfrm>
    </dsp:sp>
    <dsp:sp modelId="{7058A861-7883-429F-9344-68F0F8AA4428}">
      <dsp:nvSpPr>
        <dsp:cNvPr id="0" name=""/>
        <dsp:cNvSpPr/>
      </dsp:nvSpPr>
      <dsp:spPr>
        <a:xfrm>
          <a:off x="6095570" y="192913"/>
          <a:ext cx="643593" cy="643593"/>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B875BF0-9BE0-4D24-8244-778DFDA28BFF}">
      <dsp:nvSpPr>
        <dsp:cNvPr id="0" name=""/>
        <dsp:cNvSpPr/>
      </dsp:nvSpPr>
      <dsp:spPr>
        <a:xfrm>
          <a:off x="56034" y="1029338"/>
          <a:ext cx="5992388" cy="514874"/>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5880" tIns="55880" rIns="408682" bIns="55880" numCol="1" spcCol="1270" anchor="ctr" anchorCtr="0">
          <a:noAutofit/>
        </a:bodyPr>
        <a:lstStyle/>
        <a:p>
          <a:pPr lvl="0" algn="r" defTabSz="977900">
            <a:lnSpc>
              <a:spcPct val="90000"/>
            </a:lnSpc>
            <a:spcBef>
              <a:spcPct val="0"/>
            </a:spcBef>
            <a:spcAft>
              <a:spcPct val="35000"/>
            </a:spcAft>
          </a:pPr>
          <a:r>
            <a:rPr lang="fa-IR" sz="2200" b="1" kern="1200" dirty="0" smtClean="0">
              <a:solidFill>
                <a:schemeClr val="tx1"/>
              </a:solidFill>
              <a:cs typeface="B Mitra" panose="00000400000000000000" pitchFamily="2" charset="-78"/>
            </a:rPr>
            <a:t>افشاء غیرمجاز اسرار مشتریان</a:t>
          </a:r>
          <a:endParaRPr lang="en-US" sz="2200" b="1" kern="1200" dirty="0">
            <a:solidFill>
              <a:schemeClr val="tx1"/>
            </a:solidFill>
            <a:cs typeface="B Mitra" panose="00000400000000000000" pitchFamily="2" charset="-78"/>
          </a:endParaRPr>
        </a:p>
      </dsp:txBody>
      <dsp:txXfrm>
        <a:off x="56034" y="1029338"/>
        <a:ext cx="5992388" cy="514874"/>
      </dsp:txXfrm>
    </dsp:sp>
    <dsp:sp modelId="{166185DA-C51E-4BBA-AA93-6A36BB00CA3F}">
      <dsp:nvSpPr>
        <dsp:cNvPr id="0" name=""/>
        <dsp:cNvSpPr/>
      </dsp:nvSpPr>
      <dsp:spPr>
        <a:xfrm>
          <a:off x="5726626" y="964978"/>
          <a:ext cx="643593" cy="643593"/>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0DAE32E-945E-4652-A083-94D2C47741AA}">
      <dsp:nvSpPr>
        <dsp:cNvPr id="0" name=""/>
        <dsp:cNvSpPr/>
      </dsp:nvSpPr>
      <dsp:spPr>
        <a:xfrm>
          <a:off x="56034" y="1801403"/>
          <a:ext cx="5879152" cy="514874"/>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408682" bIns="38100" numCol="1" spcCol="1270" anchor="ctr" anchorCtr="0">
          <a:noAutofit/>
        </a:bodyPr>
        <a:lstStyle/>
        <a:p>
          <a:pPr lvl="0" algn="r" defTabSz="666750">
            <a:lnSpc>
              <a:spcPct val="90000"/>
            </a:lnSpc>
            <a:spcBef>
              <a:spcPct val="0"/>
            </a:spcBef>
            <a:spcAft>
              <a:spcPct val="35000"/>
            </a:spcAft>
          </a:pPr>
          <a:r>
            <a:rPr lang="fa-IR" sz="1500" b="1" kern="1200" dirty="0" smtClean="0">
              <a:solidFill>
                <a:schemeClr val="tx1"/>
              </a:solidFill>
              <a:cs typeface="B Mitra" panose="00000400000000000000" pitchFamily="2" charset="-78"/>
            </a:rPr>
            <a:t>مبادرت غیرمجاز به فعالیت</a:t>
          </a:r>
          <a:r>
            <a:rPr lang="fa-IR" sz="1000" b="1" kern="1200" dirty="0" smtClean="0">
              <a:solidFill>
                <a:schemeClr val="tx1"/>
              </a:solidFill>
              <a:cs typeface="B Mitra" panose="00000400000000000000" pitchFamily="2" charset="-78"/>
            </a:rPr>
            <a:t> </a:t>
          </a:r>
          <a:r>
            <a:rPr lang="fa-IR" sz="1500" b="1" kern="1200" dirty="0" smtClean="0">
              <a:solidFill>
                <a:schemeClr val="tx1"/>
              </a:solidFill>
              <a:cs typeface="B Mitra" panose="00000400000000000000" pitchFamily="2" charset="-78"/>
            </a:rPr>
            <a:t>های مستلزم اخذ مجوز یا معرفی خود تحت آن عناوین</a:t>
          </a:r>
          <a:endParaRPr lang="en-US" sz="1500" b="1" kern="1200" dirty="0">
            <a:solidFill>
              <a:schemeClr val="tx1"/>
            </a:solidFill>
            <a:cs typeface="B Mitra" panose="00000400000000000000" pitchFamily="2" charset="-78"/>
          </a:endParaRPr>
        </a:p>
      </dsp:txBody>
      <dsp:txXfrm>
        <a:off x="56034" y="1801403"/>
        <a:ext cx="5879152" cy="514874"/>
      </dsp:txXfrm>
    </dsp:sp>
    <dsp:sp modelId="{F1C7186E-377A-45BB-A423-99FF709D9C18}">
      <dsp:nvSpPr>
        <dsp:cNvPr id="0" name=""/>
        <dsp:cNvSpPr/>
      </dsp:nvSpPr>
      <dsp:spPr>
        <a:xfrm>
          <a:off x="5613389" y="1737044"/>
          <a:ext cx="643593" cy="643593"/>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D52316C-54AF-45E9-85CA-A5E7110629D5}">
      <dsp:nvSpPr>
        <dsp:cNvPr id="0" name=""/>
        <dsp:cNvSpPr/>
      </dsp:nvSpPr>
      <dsp:spPr>
        <a:xfrm>
          <a:off x="56034" y="2573468"/>
          <a:ext cx="5992388" cy="514874"/>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408682" bIns="38100" numCol="1" spcCol="1270" anchor="ctr" anchorCtr="0">
          <a:noAutofit/>
        </a:bodyPr>
        <a:lstStyle/>
        <a:p>
          <a:pPr lvl="0" algn="r" defTabSz="666750">
            <a:lnSpc>
              <a:spcPct val="90000"/>
            </a:lnSpc>
            <a:spcBef>
              <a:spcPct val="0"/>
            </a:spcBef>
            <a:spcAft>
              <a:spcPct val="35000"/>
            </a:spcAft>
          </a:pPr>
          <a:r>
            <a:rPr lang="fa-IR" sz="1500" b="1" kern="1200" dirty="0" smtClean="0">
              <a:solidFill>
                <a:schemeClr val="tx1"/>
              </a:solidFill>
              <a:cs typeface="B Mitra" panose="00000400000000000000" pitchFamily="2" charset="-78"/>
            </a:rPr>
            <a:t>سوءاستفاده از اطلاعات، اسناد، مدارک یا گزارش های خلاف واقع مربوط به اوراق بهادار</a:t>
          </a:r>
          <a:endParaRPr lang="en-US" sz="1500" b="1" kern="1200" dirty="0">
            <a:solidFill>
              <a:schemeClr val="tx1"/>
            </a:solidFill>
            <a:cs typeface="B Mitra" panose="00000400000000000000" pitchFamily="2" charset="-78"/>
          </a:endParaRPr>
        </a:p>
      </dsp:txBody>
      <dsp:txXfrm>
        <a:off x="56034" y="2573468"/>
        <a:ext cx="5992388" cy="514874"/>
      </dsp:txXfrm>
    </dsp:sp>
    <dsp:sp modelId="{786A1280-1BE5-450C-A889-3A2DD0E518DC}">
      <dsp:nvSpPr>
        <dsp:cNvPr id="0" name=""/>
        <dsp:cNvSpPr/>
      </dsp:nvSpPr>
      <dsp:spPr>
        <a:xfrm>
          <a:off x="5726626" y="2509109"/>
          <a:ext cx="643593" cy="643593"/>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EA3A5CA-D9B9-4570-8A3F-1A46BAF087B2}">
      <dsp:nvSpPr>
        <dsp:cNvPr id="0" name=""/>
        <dsp:cNvSpPr/>
      </dsp:nvSpPr>
      <dsp:spPr>
        <a:xfrm>
          <a:off x="56034" y="3345534"/>
          <a:ext cx="6361332" cy="514874"/>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5880" tIns="55880" rIns="408682" bIns="55880" numCol="1" spcCol="1270" anchor="ctr" anchorCtr="0">
          <a:noAutofit/>
        </a:bodyPr>
        <a:lstStyle/>
        <a:p>
          <a:pPr lvl="0" algn="r" defTabSz="977900">
            <a:lnSpc>
              <a:spcPct val="90000"/>
            </a:lnSpc>
            <a:spcBef>
              <a:spcPct val="0"/>
            </a:spcBef>
            <a:spcAft>
              <a:spcPct val="35000"/>
            </a:spcAft>
          </a:pPr>
          <a:r>
            <a:rPr lang="fa-IR" sz="2200" b="1" kern="1200" dirty="0" smtClean="0">
              <a:solidFill>
                <a:schemeClr val="tx1"/>
              </a:solidFill>
              <a:cs typeface="B Mitra" panose="00000400000000000000" pitchFamily="2" charset="-78"/>
            </a:rPr>
            <a:t>سوء استفاده از وجوه سپرده شده به کارگزار</a:t>
          </a:r>
          <a:endParaRPr lang="en-US" sz="2200" b="1" kern="1200" dirty="0">
            <a:solidFill>
              <a:schemeClr val="tx1"/>
            </a:solidFill>
            <a:cs typeface="B Mitra" panose="00000400000000000000" pitchFamily="2" charset="-78"/>
          </a:endParaRPr>
        </a:p>
      </dsp:txBody>
      <dsp:txXfrm>
        <a:off x="56034" y="3345534"/>
        <a:ext cx="6361332" cy="514874"/>
      </dsp:txXfrm>
    </dsp:sp>
    <dsp:sp modelId="{F401C0B1-EB32-402D-98C2-023127748A27}">
      <dsp:nvSpPr>
        <dsp:cNvPr id="0" name=""/>
        <dsp:cNvSpPr/>
      </dsp:nvSpPr>
      <dsp:spPr>
        <a:xfrm>
          <a:off x="6095570" y="3281174"/>
          <a:ext cx="643593" cy="643593"/>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5E3C0-5089-4C1C-AA11-41BA5B2EA147}">
      <dsp:nvSpPr>
        <dsp:cNvPr id="0" name=""/>
        <dsp:cNvSpPr/>
      </dsp:nvSpPr>
      <dsp:spPr>
        <a:xfrm>
          <a:off x="5916971" y="-713641"/>
          <a:ext cx="5544964" cy="5544964"/>
        </a:xfrm>
        <a:prstGeom prst="blockArc">
          <a:avLst>
            <a:gd name="adj1" fmla="val 8100000"/>
            <a:gd name="adj2" fmla="val 13500000"/>
            <a:gd name="adj3" fmla="val 390"/>
          </a:avLst>
        </a:prstGeom>
        <a:noFill/>
        <a:ln w="19050" cap="rnd" cmpd="sng" algn="ctr">
          <a:solidFill>
            <a:schemeClr val="dk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9E7E14D-32B2-41A5-B855-9B16007FEC36}">
      <dsp:nvSpPr>
        <dsp:cNvPr id="0" name=""/>
        <dsp:cNvSpPr/>
      </dsp:nvSpPr>
      <dsp:spPr>
        <a:xfrm>
          <a:off x="56034" y="411768"/>
          <a:ext cx="6178507" cy="823536"/>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1120" tIns="71120" rIns="653682" bIns="71120" numCol="1" spcCol="1270" anchor="ctr" anchorCtr="0">
          <a:noAutofit/>
        </a:bodyPr>
        <a:lstStyle/>
        <a:p>
          <a:pPr lvl="0" algn="r" defTabSz="1244600">
            <a:lnSpc>
              <a:spcPct val="90000"/>
            </a:lnSpc>
            <a:spcBef>
              <a:spcPct val="0"/>
            </a:spcBef>
            <a:spcAft>
              <a:spcPct val="35000"/>
            </a:spcAft>
          </a:pPr>
          <a:r>
            <a:rPr lang="fa-IR" sz="2800" b="1" i="0" kern="1200" dirty="0" smtClean="0">
              <a:solidFill>
                <a:schemeClr val="tx1"/>
              </a:solidFill>
              <a:cs typeface="B Mitra" panose="00000400000000000000" pitchFamily="2" charset="-78"/>
            </a:rPr>
            <a:t>جرم سوءاستفاده از اطلاعات نهانی</a:t>
          </a:r>
          <a:endParaRPr lang="en-US" sz="2800" b="1" i="0" kern="1200" dirty="0">
            <a:solidFill>
              <a:schemeClr val="tx1"/>
            </a:solidFill>
            <a:cs typeface="B Mitra" panose="00000400000000000000" pitchFamily="2" charset="-78"/>
          </a:endParaRPr>
        </a:p>
      </dsp:txBody>
      <dsp:txXfrm>
        <a:off x="56034" y="411768"/>
        <a:ext cx="6178507" cy="823536"/>
      </dsp:txXfrm>
    </dsp:sp>
    <dsp:sp modelId="{326ACA59-5BBB-4A84-9596-80859ABEB8ED}">
      <dsp:nvSpPr>
        <dsp:cNvPr id="0" name=""/>
        <dsp:cNvSpPr/>
      </dsp:nvSpPr>
      <dsp:spPr>
        <a:xfrm>
          <a:off x="5719831" y="308826"/>
          <a:ext cx="1029420" cy="1029420"/>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81DEA12-F44B-438C-8035-70CC8435CD05}">
      <dsp:nvSpPr>
        <dsp:cNvPr id="0" name=""/>
        <dsp:cNvSpPr/>
      </dsp:nvSpPr>
      <dsp:spPr>
        <a:xfrm>
          <a:off x="56034" y="1647072"/>
          <a:ext cx="5879152" cy="823536"/>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1120" tIns="71120" rIns="653682" bIns="71120" numCol="1" spcCol="1270" anchor="ctr" anchorCtr="0">
          <a:noAutofit/>
        </a:bodyPr>
        <a:lstStyle/>
        <a:p>
          <a:pPr lvl="0" algn="r" defTabSz="1244600">
            <a:lnSpc>
              <a:spcPct val="90000"/>
            </a:lnSpc>
            <a:spcBef>
              <a:spcPct val="0"/>
            </a:spcBef>
            <a:spcAft>
              <a:spcPct val="35000"/>
            </a:spcAft>
          </a:pPr>
          <a:r>
            <a:rPr lang="fa-IR" sz="2800" b="1" kern="1200" dirty="0" smtClean="0">
              <a:solidFill>
                <a:schemeClr val="tx1"/>
              </a:solidFill>
              <a:cs typeface="B Mitra" panose="00000400000000000000" pitchFamily="2" charset="-78"/>
            </a:rPr>
            <a:t>جرم معامله مبتنی بر اطلاعات نهانی</a:t>
          </a:r>
          <a:endParaRPr lang="en-US" sz="2800" b="1" kern="1200" dirty="0">
            <a:solidFill>
              <a:schemeClr val="tx1"/>
            </a:solidFill>
            <a:cs typeface="B Mitra" panose="00000400000000000000" pitchFamily="2" charset="-78"/>
          </a:endParaRPr>
        </a:p>
      </dsp:txBody>
      <dsp:txXfrm>
        <a:off x="56034" y="1647072"/>
        <a:ext cx="5879152" cy="823536"/>
      </dsp:txXfrm>
    </dsp:sp>
    <dsp:sp modelId="{F1C7186E-377A-45BB-A423-99FF709D9C18}">
      <dsp:nvSpPr>
        <dsp:cNvPr id="0" name=""/>
        <dsp:cNvSpPr/>
      </dsp:nvSpPr>
      <dsp:spPr>
        <a:xfrm>
          <a:off x="5420476" y="1544130"/>
          <a:ext cx="1029420" cy="1029420"/>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E3AF588-DC71-4E83-91FF-12D3653891C4}">
      <dsp:nvSpPr>
        <dsp:cNvPr id="0" name=""/>
        <dsp:cNvSpPr/>
      </dsp:nvSpPr>
      <dsp:spPr>
        <a:xfrm>
          <a:off x="56034" y="2882377"/>
          <a:ext cx="6178507" cy="823536"/>
        </a:xfrm>
        <a:prstGeom prst="rect">
          <a:avLst/>
        </a:prstGeom>
        <a:solidFill>
          <a:schemeClr val="accent1">
            <a:lumMod val="60000"/>
            <a:lumOff val="40000"/>
          </a:schemeClr>
        </a:soli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1120" tIns="71120" rIns="653682" bIns="71120" numCol="1" spcCol="1270" anchor="ctr" anchorCtr="0">
          <a:noAutofit/>
        </a:bodyPr>
        <a:lstStyle/>
        <a:p>
          <a:pPr lvl="0" algn="r" defTabSz="1244600">
            <a:lnSpc>
              <a:spcPct val="90000"/>
            </a:lnSpc>
            <a:spcBef>
              <a:spcPct val="0"/>
            </a:spcBef>
            <a:spcAft>
              <a:spcPct val="35000"/>
            </a:spcAft>
          </a:pPr>
          <a:r>
            <a:rPr lang="fa-IR" sz="2800" b="1" i="0" kern="1200" dirty="0" smtClean="0">
              <a:solidFill>
                <a:schemeClr val="tx1"/>
              </a:solidFill>
              <a:cs typeface="B Mitra" panose="00000400000000000000" pitchFamily="2" charset="-78"/>
            </a:rPr>
            <a:t>جرم دستکاری بازار</a:t>
          </a:r>
          <a:endParaRPr lang="en-US" sz="2800" b="1" i="0" kern="1200" dirty="0">
            <a:solidFill>
              <a:schemeClr val="tx1"/>
            </a:solidFill>
            <a:cs typeface="B Mitra" panose="00000400000000000000" pitchFamily="2" charset="-78"/>
          </a:endParaRPr>
        </a:p>
      </dsp:txBody>
      <dsp:txXfrm>
        <a:off x="56034" y="2882377"/>
        <a:ext cx="6178507" cy="823536"/>
      </dsp:txXfrm>
    </dsp:sp>
    <dsp:sp modelId="{166185DA-C51E-4BBA-AA93-6A36BB00CA3F}">
      <dsp:nvSpPr>
        <dsp:cNvPr id="0" name=""/>
        <dsp:cNvSpPr/>
      </dsp:nvSpPr>
      <dsp:spPr>
        <a:xfrm>
          <a:off x="5719831" y="2779435"/>
          <a:ext cx="1029420" cy="1029420"/>
        </a:xfrm>
        <a:prstGeom prst="ellipse">
          <a:avLst/>
        </a:prstGeom>
        <a:solidFill>
          <a:schemeClr val="lt2">
            <a:hueOff val="0"/>
            <a:satOff val="0"/>
            <a:lumOff val="0"/>
            <a:alphaOff val="0"/>
          </a:schemeClr>
        </a:soli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EC29195-D2CB-421E-B311-EBE139CF86DB}" type="datetimeFigureOut">
              <a:rPr lang="en-US" smtClean="0"/>
              <a:t>12/24/2023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62CC12C-7E9A-4F71-9F2F-7F020A6CE313}" type="slidenum">
              <a:rPr lang="en-US" smtClean="0"/>
              <a:t>‹#›</a:t>
            </a:fld>
            <a:endParaRPr lang="en-US" dirty="0"/>
          </a:p>
        </p:txBody>
      </p:sp>
    </p:spTree>
    <p:extLst>
      <p:ext uri="{BB962C8B-B14F-4D97-AF65-F5344CB8AC3E}">
        <p14:creationId xmlns:p14="http://schemas.microsoft.com/office/powerpoint/2010/main" val="591263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4490DF4-65B8-4060-BC67-0FC845F2A0B1}" type="datetimeFigureOut">
              <a:rPr lang="en-US" smtClean="0"/>
              <a:t>12/24/2023</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D1747E8-2CBA-43A2-8D0F-1896999AC9CF}" type="slidenum">
              <a:rPr lang="en-US" smtClean="0"/>
              <a:t>‹#›</a:t>
            </a:fld>
            <a:endParaRPr lang="en-US" dirty="0"/>
          </a:p>
        </p:txBody>
      </p:sp>
    </p:spTree>
    <p:extLst>
      <p:ext uri="{BB962C8B-B14F-4D97-AF65-F5344CB8AC3E}">
        <p14:creationId xmlns:p14="http://schemas.microsoft.com/office/powerpoint/2010/main" val="1171260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a:lstStyle/>
          <a:p>
            <a:endParaRPr lang="fa-IR" smtClean="0"/>
          </a:p>
        </p:txBody>
      </p:sp>
      <p:sp>
        <p:nvSpPr>
          <p:cNvPr id="4" name="Slide Number Placeholder 3"/>
          <p:cNvSpPr>
            <a:spLocks noGrp="1"/>
          </p:cNvSpPr>
          <p:nvPr>
            <p:ph type="sldNum" sz="quarter" idx="5"/>
          </p:nvPr>
        </p:nvSpPr>
        <p:spPr/>
        <p:txBody>
          <a:bodyPr/>
          <a:lstStyle/>
          <a:p>
            <a:pPr>
              <a:defRPr/>
            </a:pPr>
            <a:fld id="{DBF2E0BF-E893-4BD8-AAC0-A7397A62EEBA}" type="slidenum">
              <a:rPr lang="fa-IR" smtClean="0"/>
              <a:pPr>
                <a:defRPr/>
              </a:pPr>
              <a:t>21</a:t>
            </a:fld>
            <a:endParaRPr lang="fa-IR"/>
          </a:p>
        </p:txBody>
      </p:sp>
    </p:spTree>
    <p:extLst>
      <p:ext uri="{BB962C8B-B14F-4D97-AF65-F5344CB8AC3E}">
        <p14:creationId xmlns:p14="http://schemas.microsoft.com/office/powerpoint/2010/main" val="1858753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a:lstStyle/>
          <a:p>
            <a:endParaRPr lang="fa-IR" smtClean="0"/>
          </a:p>
        </p:txBody>
      </p:sp>
      <p:sp>
        <p:nvSpPr>
          <p:cNvPr id="4" name="Slide Number Placeholder 3"/>
          <p:cNvSpPr>
            <a:spLocks noGrp="1"/>
          </p:cNvSpPr>
          <p:nvPr>
            <p:ph type="sldNum" sz="quarter" idx="5"/>
          </p:nvPr>
        </p:nvSpPr>
        <p:spPr/>
        <p:txBody>
          <a:bodyPr/>
          <a:lstStyle/>
          <a:p>
            <a:pPr>
              <a:defRPr/>
            </a:pPr>
            <a:fld id="{DBF2E0BF-E893-4BD8-AAC0-A7397A62EEBA}" type="slidenum">
              <a:rPr lang="fa-IR" smtClean="0"/>
              <a:pPr>
                <a:defRPr/>
              </a:pPr>
              <a:t>22</a:t>
            </a:fld>
            <a:endParaRPr lang="fa-IR"/>
          </a:p>
        </p:txBody>
      </p:sp>
    </p:spTree>
    <p:extLst>
      <p:ext uri="{BB962C8B-B14F-4D97-AF65-F5344CB8AC3E}">
        <p14:creationId xmlns:p14="http://schemas.microsoft.com/office/powerpoint/2010/main" val="3244186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406940156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lgn="l">
              <a:defRPr/>
            </a:pPr>
            <a:fld id="{0CB555C3-516E-4014-8CB5-9E7200CFA4A6}" type="datetimeFigureOut">
              <a:rPr lang="en-US" sz="900" smtClean="0">
                <a:solidFill>
                  <a:prstClr val="black">
                    <a:tint val="75000"/>
                  </a:prstClr>
                </a:solidFill>
                <a:latin typeface="Calibri" panose="020F0502020204030204"/>
              </a:rPr>
              <a:pPr algn="l">
                <a:defRPr/>
              </a:pPr>
              <a:t>12/24/2023</a:t>
            </a:fld>
            <a:endParaRPr lang="en-US" sz="900" dirty="0">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algn="ctr">
              <a:defRPr/>
            </a:pPr>
            <a:endParaRPr lang="en-US" sz="900" dirty="0">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a:defRPr/>
            </a:pPr>
            <a:fld id="{47F5ABCF-EFAA-4D55-B5A4-6FA7B7D29B4E}" type="slidenum">
              <a:rPr lang="en-US" sz="900" smtClean="0">
                <a:solidFill>
                  <a:prstClr val="black">
                    <a:tint val="75000"/>
                  </a:prstClr>
                </a:solidFill>
                <a:latin typeface="Calibri" panose="020F0502020204030204"/>
              </a:rPr>
              <a:pPr>
                <a:defRPr/>
              </a:pPr>
              <a:t>‹#›</a:t>
            </a:fld>
            <a:endParaRPr lang="en-US" sz="900"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631886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lgn="l">
              <a:defRPr/>
            </a:pPr>
            <a:fld id="{0CB555C3-516E-4014-8CB5-9E7200CFA4A6}" type="datetimeFigureOut">
              <a:rPr lang="en-US" sz="900" smtClean="0">
                <a:solidFill>
                  <a:prstClr val="black">
                    <a:tint val="75000"/>
                  </a:prstClr>
                </a:solidFill>
                <a:latin typeface="Calibri" panose="020F0502020204030204"/>
              </a:rPr>
              <a:pPr algn="l">
                <a:defRPr/>
              </a:pPr>
              <a:t>12/24/2023</a:t>
            </a:fld>
            <a:endParaRPr lang="en-US" sz="900" dirty="0">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algn="ctr">
              <a:defRPr/>
            </a:pPr>
            <a:endParaRPr lang="en-US" sz="900" dirty="0">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a:defRPr/>
            </a:pPr>
            <a:fld id="{47F5ABCF-EFAA-4D55-B5A4-6FA7B7D29B4E}" type="slidenum">
              <a:rPr lang="en-US" sz="900" smtClean="0">
                <a:solidFill>
                  <a:prstClr val="black">
                    <a:tint val="75000"/>
                  </a:prstClr>
                </a:solidFill>
                <a:latin typeface="Calibri" panose="020F0502020204030204"/>
              </a:rPr>
              <a:pPr>
                <a:defRPr/>
              </a:pPr>
              <a:t>‹#›</a:t>
            </a:fld>
            <a:endParaRPr lang="en-US" sz="900" dirty="0">
              <a:solidFill>
                <a:prstClr val="black">
                  <a:tint val="75000"/>
                </a:prstClr>
              </a:solidFill>
              <a:latin typeface="Calibri" panose="020F0502020204030204"/>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9951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lgn="l">
              <a:defRPr/>
            </a:pPr>
            <a:fld id="{0CB555C3-516E-4014-8CB5-9E7200CFA4A6}" type="datetimeFigureOut">
              <a:rPr lang="en-US" sz="900" smtClean="0">
                <a:solidFill>
                  <a:prstClr val="black">
                    <a:tint val="75000"/>
                  </a:prstClr>
                </a:solidFill>
                <a:latin typeface="Calibri" panose="020F0502020204030204"/>
              </a:rPr>
              <a:pPr algn="l">
                <a:defRPr/>
              </a:pPr>
              <a:t>12/24/2023</a:t>
            </a:fld>
            <a:endParaRPr lang="en-US" sz="900" dirty="0">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algn="ctr">
              <a:defRPr/>
            </a:pPr>
            <a:endParaRPr lang="en-US" sz="900" dirty="0">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a:defRPr/>
            </a:pPr>
            <a:fld id="{47F5ABCF-EFAA-4D55-B5A4-6FA7B7D29B4E}" type="slidenum">
              <a:rPr lang="en-US" sz="900" smtClean="0">
                <a:solidFill>
                  <a:prstClr val="black">
                    <a:tint val="75000"/>
                  </a:prstClr>
                </a:solidFill>
                <a:latin typeface="Calibri" panose="020F0502020204030204"/>
              </a:rPr>
              <a:pPr>
                <a:defRPr/>
              </a:pPr>
              <a:t>‹#›</a:t>
            </a:fld>
            <a:endParaRPr lang="en-US" sz="900"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692910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lgn="l">
              <a:defRPr/>
            </a:pPr>
            <a:fld id="{0CB555C3-516E-4014-8CB5-9E7200CFA4A6}" type="datetimeFigureOut">
              <a:rPr lang="en-US" sz="900" smtClean="0">
                <a:solidFill>
                  <a:prstClr val="black">
                    <a:tint val="75000"/>
                  </a:prstClr>
                </a:solidFill>
                <a:latin typeface="Calibri" panose="020F0502020204030204"/>
              </a:rPr>
              <a:pPr algn="l">
                <a:defRPr/>
              </a:pPr>
              <a:t>12/24/2023</a:t>
            </a:fld>
            <a:endParaRPr lang="en-US" sz="900" dirty="0">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algn="ctr">
              <a:defRPr/>
            </a:pPr>
            <a:endParaRPr lang="en-US" sz="900" dirty="0">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a:defRPr/>
            </a:pPr>
            <a:fld id="{47F5ABCF-EFAA-4D55-B5A4-6FA7B7D29B4E}" type="slidenum">
              <a:rPr lang="en-US" sz="900" smtClean="0">
                <a:solidFill>
                  <a:prstClr val="black">
                    <a:tint val="75000"/>
                  </a:prstClr>
                </a:solidFill>
                <a:latin typeface="Calibri" panose="020F0502020204030204"/>
              </a:rPr>
              <a:pPr>
                <a:defRPr/>
              </a:pPr>
              <a:t>‹#›</a:t>
            </a:fld>
            <a:endParaRPr lang="en-US" sz="900" dirty="0">
              <a:solidFill>
                <a:prstClr val="black">
                  <a:tint val="75000"/>
                </a:prstClr>
              </a:solidFill>
              <a:latin typeface="Calibri" panose="020F0502020204030204"/>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89709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lgn="l">
              <a:defRPr/>
            </a:pPr>
            <a:fld id="{0CB555C3-516E-4014-8CB5-9E7200CFA4A6}" type="datetimeFigureOut">
              <a:rPr lang="en-US" sz="900" smtClean="0">
                <a:solidFill>
                  <a:prstClr val="black">
                    <a:tint val="75000"/>
                  </a:prstClr>
                </a:solidFill>
                <a:latin typeface="Calibri" panose="020F0502020204030204"/>
              </a:rPr>
              <a:pPr algn="l">
                <a:defRPr/>
              </a:pPr>
              <a:t>12/24/2023</a:t>
            </a:fld>
            <a:endParaRPr lang="en-US" sz="900" dirty="0">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algn="ctr">
              <a:defRPr/>
            </a:pPr>
            <a:endParaRPr lang="en-US" sz="900" dirty="0">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a:defRPr/>
            </a:pPr>
            <a:fld id="{47F5ABCF-EFAA-4D55-B5A4-6FA7B7D29B4E}" type="slidenum">
              <a:rPr lang="en-US" sz="900" smtClean="0">
                <a:solidFill>
                  <a:prstClr val="black">
                    <a:tint val="75000"/>
                  </a:prstClr>
                </a:solidFill>
                <a:latin typeface="Calibri" panose="020F0502020204030204"/>
              </a:rPr>
              <a:pPr>
                <a:defRPr/>
              </a:pPr>
              <a:t>‹#›</a:t>
            </a:fld>
            <a:endParaRPr lang="en-US" sz="900"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348577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2136341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243840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303750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235559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42617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3617333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3410524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283326353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330838736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B2A1342-8866-4B1C-91E1-B974EFF96A02}" type="datetimeFigureOut">
              <a:rPr lang="en-US" smtClean="0"/>
              <a:t>12/24/2023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0BAF7-34D8-4AA9-BD51-59125C1598FE}" type="slidenum">
              <a:rPr lang="en-US" smtClean="0"/>
              <a:t>‹#›</a:t>
            </a:fld>
            <a:endParaRPr lang="en-US" dirty="0"/>
          </a:p>
        </p:txBody>
      </p:sp>
    </p:spTree>
    <p:extLst>
      <p:ext uri="{BB962C8B-B14F-4D97-AF65-F5344CB8AC3E}">
        <p14:creationId xmlns:p14="http://schemas.microsoft.com/office/powerpoint/2010/main" val="2783418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l">
              <a:defRPr/>
            </a:pPr>
            <a:fld id="{0CB555C3-516E-4014-8CB5-9E7200CFA4A6}" type="datetimeFigureOut">
              <a:rPr lang="en-US" sz="900" smtClean="0">
                <a:solidFill>
                  <a:prstClr val="black">
                    <a:tint val="75000"/>
                  </a:prstClr>
                </a:solidFill>
                <a:latin typeface="Calibri" panose="020F0502020204030204"/>
              </a:rPr>
              <a:pPr algn="l">
                <a:defRPr/>
              </a:pPr>
              <a:t>12/24/2023</a:t>
            </a:fld>
            <a:endParaRPr lang="en-US" sz="900" dirty="0">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ctr">
              <a:defRPr/>
            </a:pPr>
            <a:endParaRPr lang="en-US" sz="900" dirty="0">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47F5ABCF-EFAA-4D55-B5A4-6FA7B7D29B4E}" type="slidenum">
              <a:rPr lang="en-US" sz="900" smtClean="0">
                <a:solidFill>
                  <a:prstClr val="black">
                    <a:tint val="75000"/>
                  </a:prstClr>
                </a:solidFill>
                <a:latin typeface="Calibri" panose="020F0502020204030204"/>
              </a:rPr>
              <a:pPr>
                <a:defRPr/>
              </a:pPr>
              <a:t>‹#›</a:t>
            </a:fld>
            <a:endParaRPr lang="en-US" sz="900" dirty="0">
              <a:solidFill>
                <a:prstClr val="black">
                  <a:tint val="75000"/>
                </a:prstClr>
              </a:solidFill>
              <a:latin typeface="Calibri" panose="020F0502020204030204"/>
            </a:endParaRPr>
          </a:p>
        </p:txBody>
      </p:sp>
    </p:spTree>
    <p:extLst>
      <p:ext uri="{BB962C8B-B14F-4D97-AF65-F5344CB8AC3E}">
        <p14:creationId xmlns:p14="http://schemas.microsoft.com/office/powerpoint/2010/main" val="16692272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 id="2147484069" r:id="rId13"/>
    <p:sldLayoutId id="2147484070" r:id="rId14"/>
    <p:sldLayoutId id="2147484071" r:id="rId15"/>
    <p:sldLayoutId id="214748407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2.xml"/><Relationship Id="rId7" Type="http://schemas.openxmlformats.org/officeDocument/2006/relationships/image" Target="../media/image4.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4200" y="573673"/>
            <a:ext cx="3618298" cy="553998"/>
          </a:xfrm>
          <a:prstGeom prst="rect">
            <a:avLst/>
          </a:prstGeom>
          <a:noFill/>
        </p:spPr>
        <p:txBody>
          <a:bodyPr wrap="none" lIns="91440" tIns="45720" rIns="91440" bIns="45720">
            <a:spAutoFit/>
          </a:bodyPr>
          <a:lstStyle/>
          <a:p>
            <a:pPr algn="ctr"/>
            <a:r>
              <a:rPr lang="fa-IR" sz="3000" b="0" cap="none" spc="0" dirty="0" smtClean="0">
                <a:ln w="0"/>
                <a:solidFill>
                  <a:srgbClr val="00642D"/>
                </a:solidFill>
                <a:effectLst>
                  <a:reflection blurRad="6350" stA="53000" endA="300" endPos="35500" dir="5400000" sy="-90000" algn="bl" rotWithShape="0"/>
                </a:effectLst>
                <a:cs typeface="B Titr" panose="00000700000000000000" pitchFamily="2" charset="-78"/>
              </a:rPr>
              <a:t>حقوق کیفری بازار سرمایه</a:t>
            </a:r>
            <a:endParaRPr lang="en-US" sz="3000" b="0" cap="none" spc="0" dirty="0">
              <a:ln w="0"/>
              <a:solidFill>
                <a:srgbClr val="00642D"/>
              </a:solidFill>
              <a:effectLst>
                <a:reflection blurRad="6350" stA="53000" endA="300" endPos="35500" dir="5400000" sy="-90000" algn="bl" rotWithShape="0"/>
              </a:effectLst>
              <a:cs typeface="B Titr" panose="00000700000000000000" pitchFamily="2" charset="-78"/>
            </a:endParaRPr>
          </a:p>
        </p:txBody>
      </p:sp>
      <p:sp>
        <p:nvSpPr>
          <p:cNvPr id="3" name="Content Placeholder 2"/>
          <p:cNvSpPr>
            <a:spLocks noGrp="1"/>
          </p:cNvSpPr>
          <p:nvPr>
            <p:ph idx="4294967295"/>
          </p:nvPr>
        </p:nvSpPr>
        <p:spPr>
          <a:xfrm>
            <a:off x="0" y="2128838"/>
            <a:ext cx="7886700" cy="4048125"/>
          </a:xfrm>
        </p:spPr>
        <p:txBody>
          <a:bodyPr/>
          <a:lstStyle/>
          <a:p>
            <a:pPr marL="0" indent="0" algn="r" rtl="1">
              <a:buNone/>
            </a:pPr>
            <a:endParaRPr lang="fa-IR" b="1" dirty="0" smtClean="0">
              <a:cs typeface="B Titr" panose="00000700000000000000" pitchFamily="2" charset="-78"/>
            </a:endParaRPr>
          </a:p>
          <a:p>
            <a:pPr marL="0" indent="0" algn="r" rtl="1">
              <a:buNone/>
            </a:pPr>
            <a:endParaRPr lang="fa-IR" b="1" dirty="0">
              <a:cs typeface="B Titr" panose="00000700000000000000" pitchFamily="2" charset="-78"/>
            </a:endParaRPr>
          </a:p>
          <a:p>
            <a:pPr marL="0" indent="0" algn="r" rtl="1">
              <a:buNone/>
            </a:pPr>
            <a:endParaRPr lang="fa-IR" b="1" dirty="0" smtClean="0">
              <a:cs typeface="B Titr" panose="00000700000000000000" pitchFamily="2" charset="-78"/>
            </a:endParaRPr>
          </a:p>
          <a:p>
            <a:pPr marL="0" indent="0" algn="r" rtl="1">
              <a:buNone/>
            </a:pPr>
            <a:endParaRPr lang="fa-IR" b="1" dirty="0">
              <a:cs typeface="B Titr" panose="00000700000000000000" pitchFamily="2" charset="-78"/>
            </a:endParaRPr>
          </a:p>
          <a:p>
            <a:pPr marL="0" indent="0" algn="r" rtl="1">
              <a:buNone/>
            </a:pPr>
            <a:endParaRPr lang="fa-IR" b="1" dirty="0" smtClean="0">
              <a:cs typeface="B Titr" panose="000007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52169"/>
            <a:ext cx="4769000" cy="380547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9000" y="3052168"/>
            <a:ext cx="4375000" cy="3805832"/>
          </a:xfrm>
          <a:prstGeom prst="rect">
            <a:avLst/>
          </a:prstGeom>
        </p:spPr>
      </p:pic>
      <p:sp>
        <p:nvSpPr>
          <p:cNvPr id="7" name="TextBox 6"/>
          <p:cNvSpPr txBox="1"/>
          <p:nvPr/>
        </p:nvSpPr>
        <p:spPr>
          <a:xfrm>
            <a:off x="1283434" y="2345174"/>
            <a:ext cx="5909480" cy="646331"/>
          </a:xfrm>
          <a:prstGeom prst="rect">
            <a:avLst/>
          </a:prstGeom>
          <a:noFill/>
        </p:spPr>
        <p:txBody>
          <a:bodyPr wrap="square" rtlCol="0">
            <a:spAutoFit/>
          </a:bodyPr>
          <a:lstStyle/>
          <a:p>
            <a:pPr marL="285750" indent="-285750" algn="r" rtl="1">
              <a:buFont typeface="Wingdings" panose="05000000000000000000" pitchFamily="2" charset="2"/>
              <a:buChar char="§"/>
            </a:pPr>
            <a:r>
              <a:rPr lang="fa-IR" dirty="0" smtClean="0">
                <a:solidFill>
                  <a:srgbClr val="00642D"/>
                </a:solidFill>
                <a:cs typeface="B Titr" panose="00000700000000000000" pitchFamily="2" charset="-78"/>
              </a:rPr>
              <a:t>امیرحسین اصل زعیم</a:t>
            </a:r>
            <a:endParaRPr lang="fa-IR" dirty="0" smtClean="0">
              <a:solidFill>
                <a:srgbClr val="00642D"/>
              </a:solidFill>
              <a:cs typeface="B Titr" panose="00000700000000000000" pitchFamily="2" charset="-78"/>
            </a:endParaRPr>
          </a:p>
          <a:p>
            <a:pPr marL="285750" indent="-285750" algn="r" rtl="1">
              <a:buFont typeface="Wingdings" panose="05000000000000000000" pitchFamily="2" charset="2"/>
              <a:buChar char="§"/>
            </a:pPr>
            <a:r>
              <a:rPr lang="fa-IR" dirty="0" smtClean="0">
                <a:solidFill>
                  <a:srgbClr val="00642D"/>
                </a:solidFill>
                <a:cs typeface="B Titr" panose="00000700000000000000" pitchFamily="2" charset="-78"/>
              </a:rPr>
              <a:t>رئیس اداره </a:t>
            </a:r>
            <a:r>
              <a:rPr lang="fa-IR" dirty="0" err="1" smtClean="0">
                <a:solidFill>
                  <a:srgbClr val="00642D"/>
                </a:solidFill>
                <a:cs typeface="B Titr" panose="00000700000000000000" pitchFamily="2" charset="-78"/>
              </a:rPr>
              <a:t>دعاوی</a:t>
            </a:r>
            <a:r>
              <a:rPr lang="fa-IR" dirty="0" smtClean="0">
                <a:solidFill>
                  <a:srgbClr val="00642D"/>
                </a:solidFill>
                <a:cs typeface="B Titr" panose="00000700000000000000" pitchFamily="2" charset="-78"/>
              </a:rPr>
              <a:t> ناشران و نهادهای مالی</a:t>
            </a:r>
            <a:endParaRPr lang="fa-IR" dirty="0">
              <a:solidFill>
                <a:srgbClr val="00642D"/>
              </a:solidFill>
              <a:cs typeface="B Titr" panose="00000700000000000000" pitchFamily="2" charset="-78"/>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273872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311" y="1734119"/>
            <a:ext cx="7185545" cy="597089"/>
          </a:xfrm>
        </p:spPr>
        <p:txBody>
          <a:bodyPr>
            <a:noAutofit/>
          </a:bodyPr>
          <a:lstStyle/>
          <a:p>
            <a:pPr algn="r" rtl="1"/>
            <a:r>
              <a:rPr lang="fa-IR" sz="2500" b="1" dirty="0">
                <a:solidFill>
                  <a:schemeClr val="accent4">
                    <a:lumMod val="50000"/>
                  </a:schemeClr>
                </a:solidFill>
                <a:cs typeface="B Mitra" panose="00000400000000000000" pitchFamily="2" charset="-78"/>
              </a:rPr>
              <a:t>تخلف در </a:t>
            </a:r>
            <a:r>
              <a:rPr lang="fa-IR" sz="2500" b="1" dirty="0" smtClean="0">
                <a:solidFill>
                  <a:schemeClr val="accent4">
                    <a:lumMod val="50000"/>
                  </a:schemeClr>
                </a:solidFill>
                <a:cs typeface="B Mitra" panose="00000400000000000000" pitchFamily="2" charset="-78"/>
              </a:rPr>
              <a:t>تهیه یا </a:t>
            </a:r>
            <a:r>
              <a:rPr lang="fa-IR" sz="2500" b="1" dirty="0">
                <a:solidFill>
                  <a:schemeClr val="accent4">
                    <a:lumMod val="50000"/>
                  </a:schemeClr>
                </a:solidFill>
                <a:cs typeface="B Mitra" panose="00000400000000000000" pitchFamily="2" charset="-78"/>
              </a:rPr>
              <a:t>تصدیق اطلاعات، مدارک یا گزارش های مالی </a:t>
            </a:r>
            <a:endParaRPr lang="en-US" sz="2500"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508000" y="2524018"/>
            <a:ext cx="6994856" cy="3476732"/>
          </a:xfrm>
        </p:spPr>
        <p:txBody>
          <a:bodyPr>
            <a:normAutofit/>
          </a:bodyPr>
          <a:lstStyle/>
          <a:p>
            <a:pPr lvl="0" algn="just" rtl="1">
              <a:buClr>
                <a:srgbClr val="549E39"/>
              </a:buClr>
              <a:buFont typeface="Wingdings" panose="05000000000000000000" pitchFamily="2" charset="2"/>
              <a:buChar char="v"/>
            </a:pPr>
            <a:r>
              <a:rPr lang="fa-IR" sz="2400" b="1" dirty="0">
                <a:solidFill>
                  <a:prstClr val="black">
                    <a:lumMod val="75000"/>
                    <a:lumOff val="25000"/>
                  </a:prstClr>
                </a:solidFill>
                <a:cs typeface="B Mitra" panose="00000400000000000000" pitchFamily="2" charset="-78"/>
              </a:rPr>
              <a:t>بند </a:t>
            </a:r>
            <a:r>
              <a:rPr lang="fa-IR" sz="2400" b="1" dirty="0" smtClean="0">
                <a:solidFill>
                  <a:prstClr val="black">
                    <a:lumMod val="75000"/>
                    <a:lumOff val="25000"/>
                  </a:prstClr>
                </a:solidFill>
                <a:cs typeface="B Mitra" panose="00000400000000000000" pitchFamily="2" charset="-78"/>
              </a:rPr>
              <a:t>3 </a:t>
            </a:r>
            <a:r>
              <a:rPr lang="fa-IR" sz="2400" b="1" dirty="0">
                <a:solidFill>
                  <a:prstClr val="black">
                    <a:lumMod val="75000"/>
                    <a:lumOff val="25000"/>
                  </a:prstClr>
                </a:solidFill>
                <a:cs typeface="B Mitra" panose="00000400000000000000" pitchFamily="2" charset="-78"/>
              </a:rPr>
              <a:t>ماده 49 قانون بازار اوراق بهادار: </a:t>
            </a:r>
            <a:r>
              <a:rPr lang="fa-IR" sz="2400" dirty="0">
                <a:solidFill>
                  <a:prstClr val="black">
                    <a:lumMod val="75000"/>
                    <a:lumOff val="25000"/>
                  </a:prstClr>
                </a:solidFill>
                <a:cs typeface="B Mitra" panose="00000400000000000000" pitchFamily="2" charset="-78"/>
              </a:rPr>
              <a:t>«هر شخصی که مسؤول تهیه اسناد، مدارک، اطلاعات، بیانیه ثبت یا اعلامیه </a:t>
            </a:r>
            <a:r>
              <a:rPr lang="fa-IR" sz="2400" dirty="0" smtClean="0">
                <a:solidFill>
                  <a:prstClr val="black">
                    <a:lumMod val="75000"/>
                    <a:lumOff val="25000"/>
                  </a:prstClr>
                </a:solidFill>
                <a:cs typeface="B Mitra" panose="00000400000000000000" pitchFamily="2" charset="-78"/>
              </a:rPr>
              <a:t>پذیره</a:t>
            </a:r>
            <a:r>
              <a:rPr lang="fa-IR" sz="2400" dirty="0">
                <a:solidFill>
                  <a:prstClr val="black">
                    <a:lumMod val="75000"/>
                    <a:lumOff val="25000"/>
                  </a:prstClr>
                </a:solidFill>
                <a:cs typeface="B Mitra" panose="00000400000000000000" pitchFamily="2" charset="-78"/>
              </a:rPr>
              <a:t> </a:t>
            </a:r>
            <a:r>
              <a:rPr lang="fa-IR" sz="2400" dirty="0" smtClean="0">
                <a:solidFill>
                  <a:prstClr val="black">
                    <a:lumMod val="75000"/>
                    <a:lumOff val="25000"/>
                  </a:prstClr>
                </a:solidFill>
                <a:cs typeface="B Mitra" panose="00000400000000000000" pitchFamily="2" charset="-78"/>
              </a:rPr>
              <a:t>نویسی </a:t>
            </a:r>
            <a:r>
              <a:rPr lang="fa-IR" sz="2400" dirty="0">
                <a:solidFill>
                  <a:prstClr val="black">
                    <a:lumMod val="75000"/>
                    <a:lumOff val="25000"/>
                  </a:prstClr>
                </a:solidFill>
                <a:cs typeface="B Mitra" panose="00000400000000000000" pitchFamily="2" charset="-78"/>
              </a:rPr>
              <a:t>و امثال آنها جهت ارائه به سازمان </a:t>
            </a:r>
            <a:r>
              <a:rPr lang="fa-IR" sz="2400" dirty="0" smtClean="0">
                <a:solidFill>
                  <a:prstClr val="black">
                    <a:lumMod val="75000"/>
                    <a:lumOff val="25000"/>
                  </a:prstClr>
                </a:solidFill>
                <a:cs typeface="B Mitra" panose="00000400000000000000" pitchFamily="2" charset="-78"/>
              </a:rPr>
              <a:t>می</a:t>
            </a:r>
            <a:r>
              <a:rPr lang="fa-IR" sz="2400" dirty="0">
                <a:solidFill>
                  <a:prstClr val="black">
                    <a:lumMod val="75000"/>
                    <a:lumOff val="25000"/>
                  </a:prstClr>
                </a:solidFill>
                <a:cs typeface="B Mitra" panose="00000400000000000000" pitchFamily="2" charset="-78"/>
              </a:rPr>
              <a:t> </a:t>
            </a:r>
            <a:r>
              <a:rPr lang="fa-IR" sz="2400" dirty="0" smtClean="0">
                <a:solidFill>
                  <a:prstClr val="black">
                    <a:lumMod val="75000"/>
                    <a:lumOff val="25000"/>
                  </a:prstClr>
                </a:solidFill>
                <a:cs typeface="B Mitra" panose="00000400000000000000" pitchFamily="2" charset="-78"/>
              </a:rPr>
              <a:t>باشد </a:t>
            </a:r>
            <a:r>
              <a:rPr lang="fa-IR" sz="2400" dirty="0">
                <a:solidFill>
                  <a:prstClr val="black">
                    <a:lumMod val="75000"/>
                    <a:lumOff val="25000"/>
                  </a:prstClr>
                </a:solidFill>
                <a:cs typeface="B Mitra" panose="00000400000000000000" pitchFamily="2" charset="-78"/>
              </a:rPr>
              <a:t>و نیز هر شحصی که مسؤولیت بررسی </a:t>
            </a:r>
            <a:r>
              <a:rPr lang="fa-IR" sz="2400" dirty="0" smtClean="0">
                <a:solidFill>
                  <a:prstClr val="black">
                    <a:lumMod val="75000"/>
                    <a:lumOff val="25000"/>
                  </a:prstClr>
                </a:solidFill>
                <a:cs typeface="B Mitra" panose="00000400000000000000" pitchFamily="2" charset="-78"/>
              </a:rPr>
              <a:t>و اظهار </a:t>
            </a:r>
            <a:r>
              <a:rPr lang="fa-IR" sz="2400" dirty="0">
                <a:solidFill>
                  <a:prstClr val="black">
                    <a:lumMod val="75000"/>
                    <a:lumOff val="25000"/>
                  </a:prstClr>
                </a:solidFill>
                <a:cs typeface="B Mitra" panose="00000400000000000000" pitchFamily="2" charset="-78"/>
              </a:rPr>
              <a:t>نظر یا تهیه گزارش مالی، فنی یا اقتصادی یا هرگونه تصدیق مستندات و </a:t>
            </a:r>
            <a:r>
              <a:rPr lang="fa-IR" sz="2400" dirty="0" smtClean="0">
                <a:solidFill>
                  <a:prstClr val="black">
                    <a:lumMod val="75000"/>
                    <a:lumOff val="25000"/>
                  </a:prstClr>
                </a:solidFill>
                <a:cs typeface="B Mitra" panose="00000400000000000000" pitchFamily="2" charset="-78"/>
              </a:rPr>
              <a:t>اطلاعات مذکور </a:t>
            </a:r>
            <a:r>
              <a:rPr lang="fa-IR" sz="2400" dirty="0">
                <a:solidFill>
                  <a:prstClr val="black">
                    <a:lumMod val="75000"/>
                    <a:lumOff val="25000"/>
                  </a:prstClr>
                </a:solidFill>
                <a:cs typeface="B Mitra" panose="00000400000000000000" pitchFamily="2" charset="-78"/>
              </a:rPr>
              <a:t>را بر عهده دارد و در اجرای وظایف محوله از مقررات این قانون تخلف نماید</a:t>
            </a:r>
            <a:r>
              <a:rPr lang="fa-IR" sz="2400" dirty="0" smtClean="0">
                <a:solidFill>
                  <a:prstClr val="black">
                    <a:lumMod val="75000"/>
                    <a:lumOff val="25000"/>
                  </a:prstClr>
                </a:solidFill>
                <a:cs typeface="B Mitra" panose="00000400000000000000" pitchFamily="2" charset="-78"/>
              </a:rPr>
              <a:t>.» به حبس تعزیری از یک ماه تا شش ماه یا جزای نقدی معادل یک تا سه برابر سود بدست آمده یا زیان متحمل نشده یا هر دو مجازات محکوم خواهند شد.</a:t>
            </a:r>
          </a:p>
          <a:p>
            <a:pPr lvl="0" algn="just" rtl="1">
              <a:buClr>
                <a:srgbClr val="549E39"/>
              </a:buClr>
              <a:buFont typeface="Wingdings" panose="05000000000000000000" pitchFamily="2" charset="2"/>
              <a:buChar char="v"/>
            </a:pPr>
            <a:endParaRPr lang="fa-IR" sz="2400" dirty="0" smtClean="0">
              <a:solidFill>
                <a:prstClr val="black">
                  <a:lumMod val="75000"/>
                  <a:lumOff val="25000"/>
                </a:prstClr>
              </a:solidFill>
              <a:cs typeface="B Mitra" panose="00000400000000000000" pitchFamily="2" charset="-78"/>
            </a:endParaRPr>
          </a:p>
          <a:p>
            <a:pPr lvl="0" algn="just" rtl="1">
              <a:buClr>
                <a:srgbClr val="549E39"/>
              </a:buClr>
            </a:pPr>
            <a:endParaRPr lang="fa-IR" sz="2400" dirty="0" smtClean="0">
              <a:solidFill>
                <a:prstClr val="black">
                  <a:lumMod val="75000"/>
                  <a:lumOff val="25000"/>
                </a:prstClr>
              </a:solidFill>
              <a:cs typeface="B Mitra" panose="00000400000000000000" pitchFamily="2" charset="-78"/>
            </a:endParaRPr>
          </a:p>
          <a:p>
            <a:pPr marL="0" lvl="0" indent="0" algn="just" rtl="1">
              <a:buClr>
                <a:srgbClr val="549E39"/>
              </a:buClr>
              <a:buNone/>
            </a:pPr>
            <a:endParaRPr lang="fa-IR" dirty="0" smtClean="0">
              <a:solidFill>
                <a:prstClr val="black">
                  <a:lumMod val="75000"/>
                  <a:lumOff val="25000"/>
                </a:prstClr>
              </a:solidFill>
              <a:cs typeface="B Mitra" panose="00000400000000000000" pitchFamily="2" charset="-78"/>
            </a:endParaRPr>
          </a:p>
          <a:p>
            <a:pPr lvl="0" algn="r" rtl="1">
              <a:buClr>
                <a:srgbClr val="549E39"/>
              </a:buClr>
            </a:pPr>
            <a:endParaRPr lang="fa-IR" dirty="0">
              <a:solidFill>
                <a:prstClr val="black">
                  <a:lumMod val="75000"/>
                  <a:lumOff val="25000"/>
                </a:prstClr>
              </a:solidFill>
              <a:cs typeface="B Mitra" panose="00000400000000000000" pitchFamily="2" charset="-78"/>
            </a:endParaRPr>
          </a:p>
          <a:p>
            <a:pPr lvl="0" algn="r" rtl="1">
              <a:buClr>
                <a:srgbClr val="549E39"/>
              </a:buClr>
            </a:pPr>
            <a:endParaRPr lang="fa-IR" dirty="0">
              <a:solidFill>
                <a:prstClr val="black">
                  <a:lumMod val="75000"/>
                  <a:lumOff val="25000"/>
                </a:prstClr>
              </a:solidFill>
              <a:cs typeface="B Mitra" panose="00000400000000000000" pitchFamily="2" charset="-78"/>
            </a:endParaRPr>
          </a:p>
          <a:p>
            <a:pPr algn="r" rtl="1"/>
            <a:endParaRPr lang="en-US" b="1" dirty="0">
              <a:solidFill>
                <a:schemeClr val="accent4">
                  <a:lumMod val="50000"/>
                </a:schemeClr>
              </a:solidFill>
              <a:cs typeface="B Mitra" panose="00000400000000000000" pitchFamily="2" charset="-78"/>
            </a:endParaRPr>
          </a:p>
        </p:txBody>
      </p:sp>
      <p:sp>
        <p:nvSpPr>
          <p:cNvPr id="4" name="Curved Up Arrow 3">
            <a:hlinkClick r:id="rId2" action="ppaction://hlinksldjump"/>
          </p:cNvPr>
          <p:cNvSpPr/>
          <p:nvPr/>
        </p:nvSpPr>
        <p:spPr>
          <a:xfrm>
            <a:off x="307075" y="1092674"/>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81406" y="197679"/>
            <a:ext cx="1162594" cy="871946"/>
          </a:xfrm>
          <a:prstGeom prst="rect">
            <a:avLst/>
          </a:prstGeom>
        </p:spPr>
      </p:pic>
    </p:spTree>
    <p:extLst>
      <p:ext uri="{BB962C8B-B14F-4D97-AF65-F5344CB8AC3E}">
        <p14:creationId xmlns:p14="http://schemas.microsoft.com/office/powerpoint/2010/main" val="2287675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009" y="816306"/>
            <a:ext cx="7103660" cy="603914"/>
          </a:xfrm>
        </p:spPr>
        <p:txBody>
          <a:bodyPr>
            <a:normAutofit fontScale="90000"/>
          </a:bodyPr>
          <a:lstStyle/>
          <a:p>
            <a:pPr algn="r" rtl="1"/>
            <a:r>
              <a:rPr lang="fa-IR" b="1" dirty="0" smtClean="0">
                <a:solidFill>
                  <a:schemeClr val="accent4">
                    <a:lumMod val="50000"/>
                  </a:schemeClr>
                </a:solidFill>
                <a:cs typeface="B Mitra" panose="00000400000000000000" pitchFamily="2" charset="-78"/>
              </a:rPr>
              <a:t>عدم ارائه اطلاعات مورد درخواست به سازمان بورس و اوراق بهادار</a:t>
            </a:r>
            <a:endParaRPr lang="en-US"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508000" y="2109148"/>
            <a:ext cx="6943677" cy="3301052"/>
          </a:xfrm>
        </p:spPr>
        <p:txBody>
          <a:bodyPr/>
          <a:lstStyle/>
          <a:p>
            <a:pPr algn="just" rtl="1"/>
            <a:r>
              <a:rPr lang="fa-IR" b="1" dirty="0" smtClean="0">
                <a:solidFill>
                  <a:schemeClr val="tx1"/>
                </a:solidFill>
                <a:cs typeface="B Mitra" panose="00000400000000000000" pitchFamily="2" charset="-78"/>
              </a:rPr>
              <a:t>ماده 16 قانون توسعه ابزارها و نهادهای مالی جدید: </a:t>
            </a:r>
            <a:r>
              <a:rPr lang="fa-IR" dirty="0">
                <a:solidFill>
                  <a:schemeClr val="tx1"/>
                </a:solidFill>
                <a:cs typeface="B Mitra" panose="00000400000000000000" pitchFamily="2" charset="-78"/>
              </a:rPr>
              <a:t>«در صورت درخواست سازمان، کلیه اشخاص تحت نظارت از قبیل ناشران، نهادهای مالی و تشکل های خود انتظام موظفند اسناد، مدارک، اطلاعات و گزارش</a:t>
            </a:r>
            <a:r>
              <a:rPr lang="fa-IR" sz="150" dirty="0">
                <a:solidFill>
                  <a:schemeClr val="tx1"/>
                </a:solidFill>
                <a:cs typeface="B Mitra" panose="00000400000000000000" pitchFamily="2" charset="-78"/>
              </a:rPr>
              <a:t> </a:t>
            </a:r>
            <a:r>
              <a:rPr lang="fa-IR" dirty="0">
                <a:solidFill>
                  <a:schemeClr val="tx1"/>
                </a:solidFill>
                <a:cs typeface="B Mitra" panose="00000400000000000000" pitchFamily="2" charset="-78"/>
              </a:rPr>
              <a:t>های مورد نیاز برای انجام وظایف و مسؤولیت</a:t>
            </a:r>
            <a:r>
              <a:rPr lang="fa-IR" sz="150" dirty="0">
                <a:solidFill>
                  <a:schemeClr val="tx1"/>
                </a:solidFill>
                <a:cs typeface="B Mitra" panose="00000400000000000000" pitchFamily="2" charset="-78"/>
              </a:rPr>
              <a:t> </a:t>
            </a:r>
            <a:r>
              <a:rPr lang="fa-IR" dirty="0">
                <a:solidFill>
                  <a:schemeClr val="tx1"/>
                </a:solidFill>
                <a:cs typeface="B Mitra" panose="00000400000000000000" pitchFamily="2" charset="-78"/>
              </a:rPr>
              <a:t>های قانونی سازمان را ارائه کنند. سازمان می</a:t>
            </a:r>
            <a:r>
              <a:rPr lang="fa-IR" sz="150" dirty="0">
                <a:solidFill>
                  <a:schemeClr val="tx1"/>
                </a:solidFill>
                <a:cs typeface="B Mitra" panose="00000400000000000000" pitchFamily="2" charset="-78"/>
              </a:rPr>
              <a:t> </a:t>
            </a:r>
            <a:r>
              <a:rPr lang="fa-IR" dirty="0">
                <a:solidFill>
                  <a:schemeClr val="tx1"/>
                </a:solidFill>
                <a:cs typeface="B Mitra" panose="00000400000000000000" pitchFamily="2" charset="-78"/>
              </a:rPr>
              <a:t>تواند نسبت به ارائه اطلاعات، اسناد، مدارک و گزارش های مذکور به مراجع و نهادهای ذی صلاح داخلی و یا بین المللی </a:t>
            </a:r>
            <a:r>
              <a:rPr lang="fa-IR" b="1" u="sng" dirty="0">
                <a:solidFill>
                  <a:schemeClr val="tx1"/>
                </a:solidFill>
                <a:cs typeface="B Mitra" panose="00000400000000000000" pitchFamily="2" charset="-78"/>
              </a:rPr>
              <a:t>با موافقت دادستان کل </a:t>
            </a:r>
            <a:r>
              <a:rPr lang="fa-IR" dirty="0">
                <a:solidFill>
                  <a:schemeClr val="tx1"/>
                </a:solidFill>
                <a:cs typeface="B Mitra" panose="00000400000000000000" pitchFamily="2" charset="-78"/>
              </a:rPr>
              <a:t>در چارچوب صلاحیت های قانونی آنها اقدام نماید. مدیران اشخاص حقوقی تحت نظارت در صورت خودداری از انجام موارد فوق به مجازات مندرج در صدر ماده (49) قانون بازار اوراق بهادار جمهوری اسلامی ایران محکوم می</a:t>
            </a:r>
            <a:r>
              <a:rPr lang="fa-IR" sz="150" dirty="0">
                <a:solidFill>
                  <a:schemeClr val="tx1"/>
                </a:solidFill>
                <a:cs typeface="B Mitra" panose="00000400000000000000" pitchFamily="2" charset="-78"/>
              </a:rPr>
              <a:t> </a:t>
            </a:r>
            <a:r>
              <a:rPr lang="fa-IR" dirty="0">
                <a:solidFill>
                  <a:schemeClr val="tx1"/>
                </a:solidFill>
                <a:cs typeface="B Mitra" panose="00000400000000000000" pitchFamily="2" charset="-78"/>
              </a:rPr>
              <a:t>شوند.</a:t>
            </a:r>
          </a:p>
          <a:p>
            <a:pPr marL="300038" lvl="1" indent="0" algn="just" rtl="1">
              <a:buNone/>
            </a:pPr>
            <a:r>
              <a:rPr lang="fa-IR" dirty="0" smtClean="0">
                <a:solidFill>
                  <a:schemeClr val="tx1"/>
                </a:solidFill>
                <a:cs typeface="B Mitra" panose="00000400000000000000" pitchFamily="2" charset="-78"/>
              </a:rPr>
              <a:t> </a:t>
            </a:r>
            <a:r>
              <a:rPr lang="fa-IR" dirty="0">
                <a:solidFill>
                  <a:schemeClr val="tx1"/>
                </a:solidFill>
                <a:cs typeface="B Mitra" panose="00000400000000000000" pitchFamily="2" charset="-78"/>
              </a:rPr>
              <a:t>تبصره 1ـ در صورتی که ارائه دهنده اطلاعات، اسناد، مدارک و گزارش اعلام نماید که موارد ارائه شده جزو اسرار تجاری وی محسوب و غیرقابل انتشار است، موضوع در هیأت مدیره سازمان مطرح و </a:t>
            </a:r>
            <a:r>
              <a:rPr lang="fa-IR" dirty="0" smtClean="0">
                <a:solidFill>
                  <a:schemeClr val="tx1"/>
                </a:solidFill>
                <a:cs typeface="B Mitra" panose="00000400000000000000" pitchFamily="2" charset="-78"/>
              </a:rPr>
              <a:t>تصمیم</a:t>
            </a:r>
            <a:r>
              <a:rPr lang="fa-IR" sz="150" dirty="0">
                <a:solidFill>
                  <a:schemeClr val="tx1"/>
                </a:solidFill>
                <a:cs typeface="B Mitra" panose="00000400000000000000" pitchFamily="2" charset="-78"/>
              </a:rPr>
              <a:t> </a:t>
            </a:r>
            <a:r>
              <a:rPr lang="fa-IR" dirty="0" smtClean="0">
                <a:solidFill>
                  <a:schemeClr val="tx1"/>
                </a:solidFill>
                <a:cs typeface="B Mitra" panose="00000400000000000000" pitchFamily="2" charset="-78"/>
              </a:rPr>
              <a:t>گیری </a:t>
            </a:r>
            <a:r>
              <a:rPr lang="fa-IR" dirty="0">
                <a:solidFill>
                  <a:schemeClr val="tx1"/>
                </a:solidFill>
                <a:cs typeface="B Mitra" panose="00000400000000000000" pitchFamily="2" charset="-78"/>
              </a:rPr>
              <a:t>می</a:t>
            </a:r>
            <a:r>
              <a:rPr lang="fa-IR" sz="150" dirty="0">
                <a:solidFill>
                  <a:schemeClr val="tx1"/>
                </a:solidFill>
                <a:cs typeface="B Mitra" panose="00000400000000000000" pitchFamily="2" charset="-78"/>
              </a:rPr>
              <a:t> </a:t>
            </a:r>
            <a:r>
              <a:rPr lang="fa-IR" dirty="0">
                <a:solidFill>
                  <a:schemeClr val="tx1"/>
                </a:solidFill>
                <a:cs typeface="B Mitra" panose="00000400000000000000" pitchFamily="2" charset="-78"/>
              </a:rPr>
              <a:t>شود. تصمیم هیأت  مدیره سازمان درخصوص موضوع، لازم</a:t>
            </a:r>
            <a:r>
              <a:rPr lang="fa-IR" sz="150" dirty="0">
                <a:solidFill>
                  <a:schemeClr val="tx1"/>
                </a:solidFill>
                <a:cs typeface="B Mitra" panose="00000400000000000000" pitchFamily="2" charset="-78"/>
              </a:rPr>
              <a:t> </a:t>
            </a:r>
            <a:r>
              <a:rPr lang="fa-IR" dirty="0">
                <a:solidFill>
                  <a:schemeClr val="tx1"/>
                </a:solidFill>
                <a:cs typeface="B Mitra" panose="00000400000000000000" pitchFamily="2" charset="-78"/>
              </a:rPr>
              <a:t>الاتباع و مبنای اقدام خواهد بود.»</a:t>
            </a:r>
            <a:endParaRPr lang="en-US" dirty="0">
              <a:solidFill>
                <a:schemeClr val="tx1"/>
              </a:solidFill>
              <a:cs typeface="B Mitra" panose="00000400000000000000" pitchFamily="2" charset="-78"/>
            </a:endParaRPr>
          </a:p>
        </p:txBody>
      </p:sp>
      <p:sp>
        <p:nvSpPr>
          <p:cNvPr id="4" name="Curved Up Arrow 3">
            <a:hlinkClick r:id="rId2" action="ppaction://hlinksldjump"/>
          </p:cNvPr>
          <p:cNvSpPr/>
          <p:nvPr/>
        </p:nvSpPr>
        <p:spPr>
          <a:xfrm>
            <a:off x="307075" y="1092674"/>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2462109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5516" y="1041497"/>
            <a:ext cx="1224213" cy="4626590"/>
          </a:xfrm>
        </p:spPr>
        <p:txBody>
          <a:bodyPr vert="vert270">
            <a:normAutofit/>
          </a:bodyPr>
          <a:lstStyle/>
          <a:p>
            <a:pPr algn="ctr"/>
            <a:r>
              <a:rPr lang="fa-IR" sz="2250" b="1" dirty="0">
                <a:solidFill>
                  <a:schemeClr val="accent4">
                    <a:lumMod val="50000"/>
                  </a:schemeClr>
                </a:solidFill>
                <a:cs typeface="B Mitra" panose="00000400000000000000" pitchFamily="2" charset="-78"/>
              </a:rPr>
              <a:t>جرائم </a:t>
            </a:r>
            <a:r>
              <a:rPr lang="fa-IR" sz="2250" b="1" dirty="0" smtClean="0">
                <a:solidFill>
                  <a:schemeClr val="accent4">
                    <a:lumMod val="50000"/>
                  </a:schemeClr>
                </a:solidFill>
                <a:cs typeface="B Mitra" panose="00000400000000000000" pitchFamily="2" charset="-78"/>
              </a:rPr>
              <a:t>مربوط </a:t>
            </a:r>
            <a:r>
              <a:rPr lang="fa-IR" sz="2250" b="1" dirty="0">
                <a:solidFill>
                  <a:schemeClr val="accent4">
                    <a:lumMod val="50000"/>
                  </a:schemeClr>
                </a:solidFill>
                <a:cs typeface="B Mitra" panose="00000400000000000000" pitchFamily="2" charset="-78"/>
              </a:rPr>
              <a:t>به وظایف حرفه</a:t>
            </a:r>
            <a:r>
              <a:rPr lang="fa-IR" sz="150" b="1" dirty="0">
                <a:solidFill>
                  <a:schemeClr val="accent4">
                    <a:lumMod val="50000"/>
                  </a:schemeClr>
                </a:solidFill>
                <a:cs typeface="B Mitra" panose="00000400000000000000" pitchFamily="2" charset="-78"/>
              </a:rPr>
              <a:t> </a:t>
            </a:r>
            <a:r>
              <a:rPr lang="fa-IR" sz="2250" b="1" dirty="0">
                <a:solidFill>
                  <a:schemeClr val="accent4">
                    <a:lumMod val="50000"/>
                  </a:schemeClr>
                </a:solidFill>
                <a:cs typeface="B Mitra" panose="00000400000000000000" pitchFamily="2" charset="-78"/>
              </a:rPr>
              <a:t>ای اشخاص</a:t>
            </a:r>
            <a:endParaRPr lang="en-US" sz="2250" b="1" dirty="0">
              <a:solidFill>
                <a:schemeClr val="accent4">
                  <a:lumMod val="50000"/>
                </a:schemeClr>
              </a:solidFill>
              <a:cs typeface="B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4120617"/>
              </p:ext>
            </p:extLst>
          </p:nvPr>
        </p:nvGraphicFramePr>
        <p:xfrm>
          <a:off x="628650" y="1372290"/>
          <a:ext cx="6806866" cy="4117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6387422" y="2547147"/>
            <a:ext cx="603914" cy="507831"/>
          </a:xfrm>
          <a:prstGeom prst="rect">
            <a:avLst/>
          </a:prstGeom>
          <a:noFill/>
        </p:spPr>
        <p:txBody>
          <a:bodyPr wrap="square" rtlCol="0">
            <a:spAutoFit/>
          </a:bodyPr>
          <a:lstStyle/>
          <a:p>
            <a:pPr algn="ctr"/>
            <a:r>
              <a:rPr lang="fa-IR" sz="1350" b="1" dirty="0">
                <a:cs typeface="B Mitra" panose="00000400000000000000" pitchFamily="2" charset="-78"/>
              </a:rPr>
              <a:t>ماده 48</a:t>
            </a:r>
            <a:endParaRPr lang="en-US" sz="1350" b="1" dirty="0">
              <a:cs typeface="B Mitra" panose="00000400000000000000" pitchFamily="2" charset="-78"/>
            </a:endParaRPr>
          </a:p>
        </p:txBody>
      </p:sp>
      <p:sp>
        <p:nvSpPr>
          <p:cNvPr id="5" name="TextBox 4"/>
          <p:cNvSpPr txBox="1"/>
          <p:nvPr/>
        </p:nvSpPr>
        <p:spPr>
          <a:xfrm>
            <a:off x="6716856" y="4843139"/>
            <a:ext cx="644857" cy="300082"/>
          </a:xfrm>
          <a:prstGeom prst="rect">
            <a:avLst/>
          </a:prstGeom>
          <a:noFill/>
        </p:spPr>
        <p:txBody>
          <a:bodyPr wrap="square" rtlCol="0">
            <a:spAutoFit/>
          </a:bodyPr>
          <a:lstStyle/>
          <a:p>
            <a:pPr algn="ctr"/>
            <a:r>
              <a:rPr lang="fa-IR" sz="1350" b="1" dirty="0">
                <a:cs typeface="B Mitra" panose="00000400000000000000" pitchFamily="2" charset="-78"/>
              </a:rPr>
              <a:t>ماده 50</a:t>
            </a:r>
            <a:endParaRPr lang="en-US" sz="1350" b="1" dirty="0">
              <a:cs typeface="B Mitra" panose="00000400000000000000" pitchFamily="2" charset="-78"/>
            </a:endParaRPr>
          </a:p>
        </p:txBody>
      </p:sp>
      <p:sp>
        <p:nvSpPr>
          <p:cNvPr id="6" name="TextBox 5"/>
          <p:cNvSpPr txBox="1"/>
          <p:nvPr/>
        </p:nvSpPr>
        <p:spPr>
          <a:xfrm>
            <a:off x="6223695" y="3193981"/>
            <a:ext cx="644857" cy="507831"/>
          </a:xfrm>
          <a:prstGeom prst="rect">
            <a:avLst/>
          </a:prstGeom>
          <a:noFill/>
        </p:spPr>
        <p:txBody>
          <a:bodyPr wrap="square" rtlCol="0">
            <a:spAutoFit/>
          </a:bodyPr>
          <a:lstStyle/>
          <a:p>
            <a:pPr algn="ctr"/>
            <a:r>
              <a:rPr lang="fa-IR" sz="1350" b="1" dirty="0">
                <a:cs typeface="B Mitra" panose="00000400000000000000" pitchFamily="2" charset="-78"/>
              </a:rPr>
              <a:t>بند 1 ماده 49</a:t>
            </a:r>
            <a:endParaRPr lang="en-US" sz="1350" b="1" dirty="0">
              <a:cs typeface="B Mitra" panose="00000400000000000000" pitchFamily="2" charset="-78"/>
            </a:endParaRPr>
          </a:p>
        </p:txBody>
      </p:sp>
      <p:sp>
        <p:nvSpPr>
          <p:cNvPr id="7" name="TextBox 6"/>
          <p:cNvSpPr txBox="1"/>
          <p:nvPr/>
        </p:nvSpPr>
        <p:spPr>
          <a:xfrm>
            <a:off x="6387422" y="3956995"/>
            <a:ext cx="603914" cy="715581"/>
          </a:xfrm>
          <a:prstGeom prst="rect">
            <a:avLst/>
          </a:prstGeom>
          <a:noFill/>
        </p:spPr>
        <p:txBody>
          <a:bodyPr wrap="square" rtlCol="0">
            <a:spAutoFit/>
          </a:bodyPr>
          <a:lstStyle/>
          <a:p>
            <a:pPr algn="ctr"/>
            <a:r>
              <a:rPr lang="fa-IR" sz="1350" b="1" dirty="0">
                <a:cs typeface="B Mitra" panose="00000400000000000000" pitchFamily="2" charset="-78"/>
              </a:rPr>
              <a:t>بند 4 ماده 49</a:t>
            </a:r>
            <a:endParaRPr lang="en-US" sz="1350" b="1" dirty="0">
              <a:cs typeface="B Mitra" panose="00000400000000000000" pitchFamily="2" charset="-78"/>
            </a:endParaRPr>
          </a:p>
        </p:txBody>
      </p:sp>
      <p:sp>
        <p:nvSpPr>
          <p:cNvPr id="8" name="TextBox 7"/>
          <p:cNvSpPr txBox="1"/>
          <p:nvPr/>
        </p:nvSpPr>
        <p:spPr>
          <a:xfrm>
            <a:off x="6716854" y="1661003"/>
            <a:ext cx="638931" cy="715581"/>
          </a:xfrm>
          <a:prstGeom prst="rect">
            <a:avLst/>
          </a:prstGeom>
          <a:noFill/>
        </p:spPr>
        <p:txBody>
          <a:bodyPr wrap="square" rtlCol="0">
            <a:spAutoFit/>
          </a:bodyPr>
          <a:lstStyle/>
          <a:p>
            <a:pPr algn="ctr"/>
            <a:r>
              <a:rPr lang="fa-IR" sz="1350" b="1" dirty="0">
                <a:cs typeface="B Mitra" panose="00000400000000000000" pitchFamily="2" charset="-78"/>
              </a:rPr>
              <a:t>بند 4 ماده 46</a:t>
            </a:r>
            <a:endParaRPr lang="en-US" sz="1350" b="1" dirty="0">
              <a:cs typeface="B Mitra" panose="00000400000000000000" pitchFamily="2" charset="-78"/>
            </a:endParaRPr>
          </a:p>
        </p:txBody>
      </p:sp>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3491536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560" y="1420220"/>
            <a:ext cx="6631390" cy="653716"/>
          </a:xfrm>
        </p:spPr>
        <p:txBody>
          <a:bodyPr>
            <a:noAutofit/>
          </a:bodyPr>
          <a:lstStyle/>
          <a:p>
            <a:pPr algn="r" rtl="1"/>
            <a:r>
              <a:rPr lang="fa-IR" sz="3000" b="1" dirty="0" smtClean="0">
                <a:solidFill>
                  <a:schemeClr val="accent4">
                    <a:lumMod val="50000"/>
                  </a:schemeClr>
                </a:solidFill>
                <a:cs typeface="B Mitra" panose="00000400000000000000" pitchFamily="2" charset="-78"/>
              </a:rPr>
              <a:t>انتشارغیر مجاز آگهی یا اعلامیة پذیره</a:t>
            </a:r>
            <a:r>
              <a:rPr lang="fa-IR" sz="3000" b="1" dirty="0">
                <a:solidFill>
                  <a:schemeClr val="accent4">
                    <a:lumMod val="50000"/>
                  </a:schemeClr>
                </a:solidFill>
                <a:cs typeface="B Mitra" panose="00000400000000000000" pitchFamily="2" charset="-78"/>
              </a:rPr>
              <a:t> </a:t>
            </a:r>
            <a:r>
              <a:rPr lang="fa-IR" sz="3000" b="1" dirty="0" smtClean="0">
                <a:solidFill>
                  <a:schemeClr val="accent4">
                    <a:lumMod val="50000"/>
                  </a:schemeClr>
                </a:solidFill>
                <a:cs typeface="B Mitra" panose="00000400000000000000" pitchFamily="2" charset="-78"/>
              </a:rPr>
              <a:t>نویسی</a:t>
            </a:r>
            <a:endParaRPr lang="en-US" sz="3000"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588560" y="2732471"/>
            <a:ext cx="6891420" cy="2996996"/>
          </a:xfrm>
        </p:spPr>
        <p:txBody>
          <a:bodyPr>
            <a:normAutofit lnSpcReduction="10000"/>
          </a:bodyPr>
          <a:lstStyle/>
          <a:p>
            <a:pPr lvl="0" algn="r" rtl="1">
              <a:buClr>
                <a:srgbClr val="549E39"/>
              </a:buClr>
              <a:buFont typeface="Wingdings" panose="05000000000000000000" pitchFamily="2" charset="2"/>
              <a:buChar char="v"/>
            </a:pPr>
            <a:r>
              <a:rPr lang="fa-IR" b="1" dirty="0" smtClean="0">
                <a:solidFill>
                  <a:prstClr val="black"/>
                </a:solidFill>
                <a:cs typeface="B Mitra" panose="00000400000000000000" pitchFamily="2" charset="-78"/>
              </a:rPr>
              <a:t>بند 4 ماده 46 </a:t>
            </a:r>
            <a:r>
              <a:rPr lang="fa-IR" b="1" dirty="0">
                <a:solidFill>
                  <a:prstClr val="black"/>
                </a:solidFill>
                <a:cs typeface="B Mitra" panose="00000400000000000000" pitchFamily="2" charset="-78"/>
              </a:rPr>
              <a:t>قانون بازار اوراق بهادار: </a:t>
            </a:r>
            <a:endParaRPr lang="en-US" b="1" dirty="0">
              <a:solidFill>
                <a:prstClr val="black"/>
              </a:solidFill>
              <a:cs typeface="B Mitra" panose="00000400000000000000" pitchFamily="2" charset="-78"/>
            </a:endParaRPr>
          </a:p>
          <a:p>
            <a:pPr marL="0" indent="0" algn="r" rtl="1">
              <a:buNone/>
            </a:pPr>
            <a:r>
              <a:rPr lang="fa-IR" dirty="0">
                <a:solidFill>
                  <a:schemeClr val="tx1"/>
                </a:solidFill>
                <a:cs typeface="B Mitra" panose="00000400000000000000" pitchFamily="2" charset="-78"/>
              </a:rPr>
              <a:t>«هر شخصی که بدون رعایت مقررات این قانون اقدام به انتشار آگهی یا </a:t>
            </a:r>
            <a:r>
              <a:rPr lang="fa-IR" dirty="0" smtClean="0">
                <a:solidFill>
                  <a:schemeClr val="tx1"/>
                </a:solidFill>
                <a:cs typeface="B Mitra" panose="00000400000000000000" pitchFamily="2" charset="-78"/>
              </a:rPr>
              <a:t>اعلامیه پذیره </a:t>
            </a:r>
            <a:r>
              <a:rPr lang="fa-IR" dirty="0">
                <a:solidFill>
                  <a:schemeClr val="tx1"/>
                </a:solidFill>
                <a:cs typeface="B Mitra" panose="00000400000000000000" pitchFamily="2" charset="-78"/>
              </a:rPr>
              <a:t>نویسی به منظور عرضه عمومی اوراق بهادار نماید</a:t>
            </a:r>
            <a:r>
              <a:rPr lang="fa-IR" dirty="0" smtClean="0">
                <a:solidFill>
                  <a:schemeClr val="tx1"/>
                </a:solidFill>
                <a:cs typeface="B Mitra" panose="00000400000000000000" pitchFamily="2" charset="-78"/>
              </a:rPr>
              <a:t>.» به حبس تعزیری از سه ماه تا یکسال یا به جزای نقدی معادل دو تا پنج برابر سود بدست آمده یا زیان متحمل نشده یا هر دو مجازات محکوم خواهد شد.</a:t>
            </a:r>
          </a:p>
          <a:p>
            <a:pPr marL="0" indent="0" algn="r" rtl="1">
              <a:buNone/>
            </a:pPr>
            <a:endParaRPr lang="fa-IR" dirty="0">
              <a:solidFill>
                <a:schemeClr val="tx1"/>
              </a:solidFill>
              <a:cs typeface="B Mitra" panose="00000400000000000000" pitchFamily="2" charset="-78"/>
            </a:endParaRPr>
          </a:p>
          <a:p>
            <a:pPr lvl="1" algn="r" rtl="1">
              <a:buFont typeface="Wingdings" panose="05000000000000000000" pitchFamily="2" charset="2"/>
              <a:buChar char="q"/>
            </a:pPr>
            <a:r>
              <a:rPr lang="fa-IR" dirty="0">
                <a:solidFill>
                  <a:schemeClr val="tx1"/>
                </a:solidFill>
                <a:cs typeface="B Mitra" panose="00000400000000000000" pitchFamily="2" charset="-78"/>
              </a:rPr>
              <a:t> </a:t>
            </a:r>
            <a:r>
              <a:rPr lang="fa-IR" b="1" dirty="0">
                <a:solidFill>
                  <a:schemeClr val="tx1"/>
                </a:solidFill>
                <a:cs typeface="B Mitra" panose="00000400000000000000" pitchFamily="2" charset="-78"/>
              </a:rPr>
              <a:t>اعلامیه پذیره نویسی: </a:t>
            </a:r>
            <a:r>
              <a:rPr lang="fa-IR" dirty="0">
                <a:solidFill>
                  <a:schemeClr val="tx1"/>
                </a:solidFill>
                <a:cs typeface="B Mitra" panose="00000400000000000000" pitchFamily="2" charset="-78"/>
              </a:rPr>
              <a:t>اعلامیه‌ای است که از طریق آن، اطلاعات مربوط به ناشر </a:t>
            </a:r>
            <a:r>
              <a:rPr lang="fa-IR" dirty="0" smtClean="0">
                <a:solidFill>
                  <a:schemeClr val="tx1"/>
                </a:solidFill>
                <a:cs typeface="B Mitra" panose="00000400000000000000" pitchFamily="2" charset="-78"/>
              </a:rPr>
              <a:t>و اوراق </a:t>
            </a:r>
            <a:r>
              <a:rPr lang="fa-IR" dirty="0">
                <a:solidFill>
                  <a:schemeClr val="tx1"/>
                </a:solidFill>
                <a:cs typeface="B Mitra" panose="00000400000000000000" pitchFamily="2" charset="-78"/>
              </a:rPr>
              <a:t>بهادار قابل پذیره نویسی در اختیار عموم قرار میگیرد</a:t>
            </a:r>
            <a:r>
              <a:rPr lang="fa-IR" dirty="0" smtClean="0">
                <a:solidFill>
                  <a:schemeClr val="tx1"/>
                </a:solidFill>
                <a:cs typeface="B Mitra" panose="00000400000000000000" pitchFamily="2" charset="-78"/>
              </a:rPr>
              <a:t>. (بند 30 ماده 1 قانون بازار اوراق بهادار)</a:t>
            </a:r>
          </a:p>
          <a:p>
            <a:pPr lvl="1" algn="r" rtl="1">
              <a:buClr>
                <a:srgbClr val="90C226"/>
              </a:buClr>
              <a:buFont typeface="Wingdings" panose="05000000000000000000" pitchFamily="2" charset="2"/>
              <a:buChar char="q"/>
            </a:pPr>
            <a:r>
              <a:rPr lang="fa-IR" b="1" dirty="0">
                <a:solidFill>
                  <a:schemeClr val="tx1"/>
                </a:solidFill>
                <a:cs typeface="B Mitra" panose="00000400000000000000" pitchFamily="2" charset="-78"/>
              </a:rPr>
              <a:t>عرضه عمومی: </a:t>
            </a:r>
            <a:r>
              <a:rPr lang="fa-IR" dirty="0">
                <a:solidFill>
                  <a:schemeClr val="tx1"/>
                </a:solidFill>
                <a:cs typeface="B Mitra" panose="00000400000000000000" pitchFamily="2" charset="-78"/>
              </a:rPr>
              <a:t>عرضه اوراق بهادار منتشره به عموم جهت فروش</a:t>
            </a:r>
            <a:r>
              <a:rPr lang="fa-IR" dirty="0" smtClean="0">
                <a:solidFill>
                  <a:schemeClr val="tx1"/>
                </a:solidFill>
                <a:cs typeface="B Mitra" panose="00000400000000000000" pitchFamily="2" charset="-78"/>
              </a:rPr>
              <a:t>.</a:t>
            </a:r>
            <a:r>
              <a:rPr lang="fa-IR" dirty="0">
                <a:solidFill>
                  <a:prstClr val="black"/>
                </a:solidFill>
                <a:cs typeface="B Mitra" panose="00000400000000000000" pitchFamily="2" charset="-78"/>
              </a:rPr>
              <a:t> (</a:t>
            </a:r>
            <a:r>
              <a:rPr lang="fa-IR" dirty="0" smtClean="0">
                <a:solidFill>
                  <a:prstClr val="black"/>
                </a:solidFill>
                <a:cs typeface="B Mitra" panose="00000400000000000000" pitchFamily="2" charset="-78"/>
              </a:rPr>
              <a:t>بند 26 </a:t>
            </a:r>
            <a:r>
              <a:rPr lang="fa-IR" dirty="0">
                <a:solidFill>
                  <a:prstClr val="black"/>
                </a:solidFill>
                <a:cs typeface="B Mitra" panose="00000400000000000000" pitchFamily="2" charset="-78"/>
              </a:rPr>
              <a:t>ماده 1 قانون بازار اوراق بهادار</a:t>
            </a:r>
            <a:r>
              <a:rPr lang="fa-IR" dirty="0" smtClean="0">
                <a:solidFill>
                  <a:prstClr val="black"/>
                </a:solidFill>
                <a:cs typeface="B Mitra" panose="00000400000000000000" pitchFamily="2" charset="-78"/>
              </a:rPr>
              <a:t>)</a:t>
            </a:r>
          </a:p>
          <a:p>
            <a:pPr lvl="1" algn="r" rtl="1">
              <a:buClr>
                <a:srgbClr val="90C226"/>
              </a:buClr>
              <a:buFont typeface="Wingdings" panose="05000000000000000000" pitchFamily="2" charset="2"/>
              <a:buChar char="q"/>
            </a:pPr>
            <a:r>
              <a:rPr lang="fa-IR" b="1" dirty="0">
                <a:solidFill>
                  <a:schemeClr val="tx1"/>
                </a:solidFill>
                <a:cs typeface="B Mitra" panose="00000400000000000000" pitchFamily="2" charset="-78"/>
              </a:rPr>
              <a:t>انتشار</a:t>
            </a:r>
            <a:r>
              <a:rPr lang="fa-IR" dirty="0" smtClean="0">
                <a:solidFill>
                  <a:prstClr val="black"/>
                </a:solidFill>
                <a:cs typeface="B Mitra" panose="00000400000000000000" pitchFamily="2" charset="-78"/>
              </a:rPr>
              <a:t>: انتشار عبارتست از صدور اوراق بهادار برای عرضه عمومی.(بند 25 ماده 1 قانون بازار اوراق بهادار )</a:t>
            </a:r>
            <a:endParaRPr lang="fa-IR" dirty="0">
              <a:solidFill>
                <a:prstClr val="black"/>
              </a:solidFill>
              <a:cs typeface="B Mitra" panose="00000400000000000000" pitchFamily="2" charset="-78"/>
            </a:endParaRPr>
          </a:p>
          <a:p>
            <a:pPr lvl="1" algn="r" rtl="1">
              <a:buFont typeface="Wingdings" panose="05000000000000000000" pitchFamily="2" charset="2"/>
              <a:buChar char="q"/>
            </a:pPr>
            <a:endParaRPr lang="en-US" dirty="0">
              <a:solidFill>
                <a:schemeClr val="tx1"/>
              </a:solidFill>
              <a:cs typeface="B Mitra" panose="00000400000000000000" pitchFamily="2" charset="-78"/>
            </a:endParaRPr>
          </a:p>
        </p:txBody>
      </p:sp>
      <p:sp>
        <p:nvSpPr>
          <p:cNvPr id="4" name="Curved Up Arrow 3">
            <a:hlinkClick r:id="rId2" action="ppaction://hlinksldjump"/>
          </p:cNvPr>
          <p:cNvSpPr/>
          <p:nvPr/>
        </p:nvSpPr>
        <p:spPr>
          <a:xfrm>
            <a:off x="307075" y="1092674"/>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4222739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1723524"/>
            <a:ext cx="6447501" cy="581526"/>
          </a:xfrm>
        </p:spPr>
        <p:txBody>
          <a:bodyPr>
            <a:normAutofit fontScale="90000"/>
          </a:bodyPr>
          <a:lstStyle/>
          <a:p>
            <a:pPr algn="r" rtl="1"/>
            <a:r>
              <a:rPr lang="fa-IR" b="1" dirty="0" smtClean="0">
                <a:solidFill>
                  <a:schemeClr val="accent4">
                    <a:lumMod val="50000"/>
                  </a:schemeClr>
                </a:solidFill>
                <a:cs typeface="B Mitra" panose="00000400000000000000" pitchFamily="2" charset="-78"/>
              </a:rPr>
              <a:t>افشاء غیرمجاز اسرار مشتریان</a:t>
            </a:r>
            <a:endParaRPr lang="en-US"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607788" y="2608354"/>
            <a:ext cx="6347714" cy="3880773"/>
          </a:xfrm>
        </p:spPr>
        <p:txBody>
          <a:bodyPr/>
          <a:lstStyle/>
          <a:p>
            <a:pPr lvl="0" algn="r" rtl="1">
              <a:buClr>
                <a:srgbClr val="549E39"/>
              </a:buClr>
              <a:buFont typeface="Wingdings" panose="05000000000000000000" pitchFamily="2" charset="2"/>
              <a:buChar char="v"/>
            </a:pPr>
            <a:r>
              <a:rPr lang="fa-IR" sz="2500" b="1" dirty="0">
                <a:solidFill>
                  <a:prstClr val="black"/>
                </a:solidFill>
                <a:cs typeface="B Mitra" panose="00000400000000000000" pitchFamily="2" charset="-78"/>
              </a:rPr>
              <a:t>ماده </a:t>
            </a:r>
            <a:r>
              <a:rPr lang="fa-IR" sz="2500" b="1" dirty="0" smtClean="0">
                <a:solidFill>
                  <a:prstClr val="black"/>
                </a:solidFill>
                <a:cs typeface="B Mitra" panose="00000400000000000000" pitchFamily="2" charset="-78"/>
              </a:rPr>
              <a:t>48 </a:t>
            </a:r>
            <a:r>
              <a:rPr lang="fa-IR" sz="2500" b="1" dirty="0">
                <a:solidFill>
                  <a:prstClr val="black"/>
                </a:solidFill>
                <a:cs typeface="B Mitra" panose="00000400000000000000" pitchFamily="2" charset="-78"/>
              </a:rPr>
              <a:t>قانون بازار اوراق بهادار</a:t>
            </a:r>
            <a:r>
              <a:rPr lang="fa-IR" sz="2500" b="1" dirty="0" smtClean="0">
                <a:solidFill>
                  <a:prstClr val="black"/>
                </a:solidFill>
                <a:cs typeface="B Mitra" panose="00000400000000000000" pitchFamily="2" charset="-78"/>
              </a:rPr>
              <a:t>:</a:t>
            </a:r>
          </a:p>
          <a:p>
            <a:pPr marL="0" indent="0" algn="just" rtl="1">
              <a:buClr>
                <a:srgbClr val="549E39"/>
              </a:buClr>
              <a:buNone/>
            </a:pPr>
            <a:r>
              <a:rPr lang="fa-IR" sz="2300" dirty="0">
                <a:solidFill>
                  <a:prstClr val="black"/>
                </a:solidFill>
                <a:cs typeface="B Mitra" panose="00000400000000000000" pitchFamily="2" charset="-78"/>
              </a:rPr>
              <a:t>«کارگزار، </a:t>
            </a:r>
            <a:r>
              <a:rPr lang="fa-IR" sz="2300" dirty="0" smtClean="0">
                <a:solidFill>
                  <a:prstClr val="black"/>
                </a:solidFill>
                <a:cs typeface="B Mitra" panose="00000400000000000000" pitchFamily="2" charset="-78"/>
              </a:rPr>
              <a:t>کارگزار/ </a:t>
            </a:r>
            <a:r>
              <a:rPr lang="fa-IR" sz="2300" dirty="0">
                <a:solidFill>
                  <a:prstClr val="black"/>
                </a:solidFill>
                <a:cs typeface="B Mitra" panose="00000400000000000000" pitchFamily="2" charset="-78"/>
              </a:rPr>
              <a:t>معامله‌گر، بازار گردان و مشاور سرمایه گذاری </a:t>
            </a:r>
            <a:r>
              <a:rPr lang="fa-IR" sz="2300" dirty="0" smtClean="0">
                <a:solidFill>
                  <a:prstClr val="black"/>
                </a:solidFill>
                <a:cs typeface="B Mitra" panose="00000400000000000000" pitchFamily="2" charset="-78"/>
              </a:rPr>
              <a:t>که اسرار </a:t>
            </a:r>
            <a:r>
              <a:rPr lang="fa-IR" sz="2300" dirty="0">
                <a:solidFill>
                  <a:prstClr val="black"/>
                </a:solidFill>
                <a:cs typeface="B Mitra" panose="00000400000000000000" pitchFamily="2" charset="-78"/>
              </a:rPr>
              <a:t>اشخاصی را که برحسب وظیفه از آنها مطلع شده یا در اختیار وی قرار دارد، </a:t>
            </a:r>
            <a:r>
              <a:rPr lang="fa-IR" sz="2300" dirty="0" smtClean="0">
                <a:solidFill>
                  <a:prstClr val="black"/>
                </a:solidFill>
                <a:cs typeface="B Mitra" panose="00000400000000000000" pitchFamily="2" charset="-78"/>
              </a:rPr>
              <a:t>بدون مجوز </a:t>
            </a:r>
            <a:r>
              <a:rPr lang="fa-IR" sz="2300" dirty="0">
                <a:solidFill>
                  <a:prstClr val="black"/>
                </a:solidFill>
                <a:cs typeface="B Mitra" panose="00000400000000000000" pitchFamily="2" charset="-78"/>
              </a:rPr>
              <a:t>افشاء نماید، به مجازاتهای مقرر در ماده (648) قانون مجازات اسلامی مصوب 6/3</a:t>
            </a:r>
            <a:r>
              <a:rPr lang="fa-IR" sz="2300" dirty="0" smtClean="0">
                <a:solidFill>
                  <a:prstClr val="black"/>
                </a:solidFill>
                <a:cs typeface="B Mitra" panose="00000400000000000000" pitchFamily="2" charset="-78"/>
              </a:rPr>
              <a:t>/ 1375 </a:t>
            </a:r>
            <a:r>
              <a:rPr lang="fa-IR" sz="2300" dirty="0">
                <a:solidFill>
                  <a:prstClr val="black"/>
                </a:solidFill>
                <a:cs typeface="B Mitra" panose="00000400000000000000" pitchFamily="2" charset="-78"/>
              </a:rPr>
              <a:t>محکوم خواهد شد»</a:t>
            </a:r>
            <a:r>
              <a:rPr lang="fa-IR" sz="2300" b="1" dirty="0" smtClean="0">
                <a:solidFill>
                  <a:prstClr val="black"/>
                </a:solidFill>
                <a:cs typeface="B Mitra" panose="00000400000000000000" pitchFamily="2" charset="-78"/>
              </a:rPr>
              <a:t> </a:t>
            </a:r>
            <a:endParaRPr lang="en-US" sz="2300" b="1" dirty="0">
              <a:solidFill>
                <a:prstClr val="black"/>
              </a:solidFill>
              <a:cs typeface="B Mitra" panose="00000400000000000000" pitchFamily="2" charset="-78"/>
            </a:endParaRPr>
          </a:p>
          <a:p>
            <a:pPr algn="r" rtl="1"/>
            <a:endParaRPr lang="en-US" dirty="0"/>
          </a:p>
        </p:txBody>
      </p:sp>
      <p:sp>
        <p:nvSpPr>
          <p:cNvPr id="4" name="Curved Up Arrow 3">
            <a:hlinkClick r:id="rId2" action="ppaction://hlinksldjump"/>
          </p:cNvPr>
          <p:cNvSpPr/>
          <p:nvPr/>
        </p:nvSpPr>
        <p:spPr>
          <a:xfrm>
            <a:off x="307075" y="1092674"/>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297919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037" y="818132"/>
            <a:ext cx="7044824" cy="536408"/>
          </a:xfrm>
        </p:spPr>
        <p:txBody>
          <a:bodyPr>
            <a:noAutofit/>
          </a:bodyPr>
          <a:lstStyle/>
          <a:p>
            <a:pPr algn="r" rtl="1"/>
            <a:r>
              <a:rPr lang="fa-IR" sz="2500" b="1" dirty="0" smtClean="0">
                <a:solidFill>
                  <a:schemeClr val="accent4">
                    <a:lumMod val="50000"/>
                  </a:schemeClr>
                </a:solidFill>
                <a:cs typeface="B Mitra" panose="00000400000000000000" pitchFamily="2" charset="-78"/>
              </a:rPr>
              <a:t>مبادرت غیرمجاز به فعالیت</a:t>
            </a:r>
            <a:r>
              <a:rPr lang="fa-IR" sz="100" b="1" dirty="0" smtClean="0">
                <a:solidFill>
                  <a:schemeClr val="accent4">
                    <a:lumMod val="50000"/>
                  </a:schemeClr>
                </a:solidFill>
                <a:cs typeface="B Mitra" panose="00000400000000000000" pitchFamily="2" charset="-78"/>
              </a:rPr>
              <a:t> </a:t>
            </a:r>
            <a:r>
              <a:rPr lang="fa-IR" sz="2500" b="1" dirty="0" smtClean="0">
                <a:solidFill>
                  <a:schemeClr val="accent4">
                    <a:lumMod val="50000"/>
                  </a:schemeClr>
                </a:solidFill>
                <a:cs typeface="B Mitra" panose="00000400000000000000" pitchFamily="2" charset="-78"/>
              </a:rPr>
              <a:t>های مستلزم اخذ مجوز یا معرفی خود تحت آن عناوین </a:t>
            </a:r>
            <a:endParaRPr lang="en-US" sz="2500"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588560" y="1719618"/>
            <a:ext cx="7044824" cy="5138382"/>
          </a:xfrm>
        </p:spPr>
        <p:txBody>
          <a:bodyPr>
            <a:normAutofit fontScale="85000" lnSpcReduction="10000"/>
          </a:bodyPr>
          <a:lstStyle/>
          <a:p>
            <a:pPr lvl="0" algn="r" rtl="1">
              <a:lnSpc>
                <a:spcPct val="120000"/>
              </a:lnSpc>
              <a:spcBef>
                <a:spcPts val="600"/>
              </a:spcBef>
              <a:buClr>
                <a:srgbClr val="549E39"/>
              </a:buClr>
              <a:buFont typeface="Wingdings" panose="05000000000000000000" pitchFamily="2" charset="2"/>
              <a:buChar char="v"/>
            </a:pPr>
            <a:r>
              <a:rPr lang="fa-IR" b="1" dirty="0" smtClean="0">
                <a:solidFill>
                  <a:prstClr val="black"/>
                </a:solidFill>
                <a:cs typeface="B Mitra" panose="00000400000000000000" pitchFamily="2" charset="-78"/>
              </a:rPr>
              <a:t>بند 1 ماده 49 </a:t>
            </a:r>
            <a:r>
              <a:rPr lang="fa-IR" b="1" dirty="0">
                <a:solidFill>
                  <a:prstClr val="black"/>
                </a:solidFill>
                <a:cs typeface="B Mitra" panose="00000400000000000000" pitchFamily="2" charset="-78"/>
              </a:rPr>
              <a:t>قانون بازار اوراق بهادار: </a:t>
            </a:r>
            <a:endParaRPr lang="en-US" b="1" dirty="0">
              <a:solidFill>
                <a:prstClr val="black"/>
              </a:solidFill>
              <a:cs typeface="B Mitra" panose="00000400000000000000" pitchFamily="2" charset="-78"/>
            </a:endParaRPr>
          </a:p>
          <a:p>
            <a:pPr marL="0" indent="0" algn="just" rtl="1">
              <a:lnSpc>
                <a:spcPct val="120000"/>
              </a:lnSpc>
              <a:spcBef>
                <a:spcPts val="600"/>
              </a:spcBef>
              <a:buNone/>
            </a:pPr>
            <a:r>
              <a:rPr lang="fa-IR" dirty="0">
                <a:solidFill>
                  <a:schemeClr val="tx1"/>
                </a:solidFill>
                <a:cs typeface="B Mitra" panose="00000400000000000000" pitchFamily="2" charset="-78"/>
              </a:rPr>
              <a:t>«هر شخصی که بدون رعایت مقررات این قانون تحت هر عنوان به فعالیتهایی از </a:t>
            </a:r>
            <a:r>
              <a:rPr lang="fa-IR" dirty="0" smtClean="0">
                <a:solidFill>
                  <a:schemeClr val="tx1"/>
                </a:solidFill>
                <a:cs typeface="B Mitra" panose="00000400000000000000" pitchFamily="2" charset="-78"/>
              </a:rPr>
              <a:t>قبیل کارگزاری</a:t>
            </a:r>
            <a:r>
              <a:rPr lang="fa-IR" dirty="0">
                <a:solidFill>
                  <a:schemeClr val="tx1"/>
                </a:solidFill>
                <a:cs typeface="B Mitra" panose="00000400000000000000" pitchFamily="2" charset="-78"/>
              </a:rPr>
              <a:t>، کارگزار / معامله‌گری، یا بازار گردانی که مستلزم اخذ مجوز است </a:t>
            </a:r>
            <a:r>
              <a:rPr lang="fa-IR" dirty="0" smtClean="0">
                <a:solidFill>
                  <a:schemeClr val="tx1"/>
                </a:solidFill>
                <a:cs typeface="B Mitra" panose="00000400000000000000" pitchFamily="2" charset="-78"/>
              </a:rPr>
              <a:t>مبادرت نماید </a:t>
            </a:r>
            <a:r>
              <a:rPr lang="fa-IR" dirty="0">
                <a:solidFill>
                  <a:schemeClr val="tx1"/>
                </a:solidFill>
                <a:cs typeface="B Mitra" panose="00000400000000000000" pitchFamily="2" charset="-78"/>
              </a:rPr>
              <a:t>یا خود را تحت هر یک از عناوین مزبور معرفی کند</a:t>
            </a:r>
            <a:r>
              <a:rPr lang="fa-IR" dirty="0" smtClean="0">
                <a:solidFill>
                  <a:schemeClr val="tx1"/>
                </a:solidFill>
                <a:cs typeface="B Mitra" panose="00000400000000000000" pitchFamily="2" charset="-78"/>
              </a:rPr>
              <a:t>.»</a:t>
            </a:r>
          </a:p>
          <a:p>
            <a:pPr algn="just" rtl="1">
              <a:lnSpc>
                <a:spcPct val="120000"/>
              </a:lnSpc>
              <a:spcBef>
                <a:spcPts val="600"/>
              </a:spcBef>
              <a:buFont typeface="Wingdings" panose="05000000000000000000" pitchFamily="2" charset="2"/>
              <a:buChar char="v"/>
            </a:pPr>
            <a:r>
              <a:rPr lang="fa-IR" b="1" dirty="0" smtClean="0">
                <a:solidFill>
                  <a:schemeClr val="tx1"/>
                </a:solidFill>
                <a:cs typeface="B Mitra" panose="00000400000000000000" pitchFamily="2" charset="-78"/>
              </a:rPr>
              <a:t>بند 21 ماده 1 قانون بازار اوراق بهادار:</a:t>
            </a:r>
          </a:p>
          <a:p>
            <a:pPr marL="0" indent="0" algn="just" rtl="1">
              <a:lnSpc>
                <a:spcPct val="120000"/>
              </a:lnSpc>
              <a:spcBef>
                <a:spcPts val="600"/>
              </a:spcBef>
              <a:buNone/>
            </a:pPr>
            <a:r>
              <a:rPr lang="fa-IR" dirty="0">
                <a:solidFill>
                  <a:schemeClr val="tx1"/>
                </a:solidFill>
                <a:cs typeface="B Mitra" panose="00000400000000000000" pitchFamily="2" charset="-78"/>
              </a:rPr>
              <a:t>«</a:t>
            </a:r>
            <a:r>
              <a:rPr lang="fa-IR" b="1" dirty="0">
                <a:solidFill>
                  <a:schemeClr val="tx1"/>
                </a:solidFill>
                <a:cs typeface="B Mitra" panose="00000400000000000000" pitchFamily="2" charset="-78"/>
              </a:rPr>
              <a:t>نهادهای مالی: </a:t>
            </a:r>
            <a:r>
              <a:rPr lang="fa-IR" dirty="0">
                <a:solidFill>
                  <a:schemeClr val="tx1"/>
                </a:solidFill>
                <a:cs typeface="B Mitra" panose="00000400000000000000" pitchFamily="2" charset="-78"/>
              </a:rPr>
              <a:t>منظور نهادهای مالی فعال در بازار اوراق بهادارند که از </a:t>
            </a:r>
            <a:r>
              <a:rPr lang="fa-IR" dirty="0" smtClean="0">
                <a:solidFill>
                  <a:schemeClr val="tx1"/>
                </a:solidFill>
                <a:cs typeface="B Mitra" panose="00000400000000000000" pitchFamily="2" charset="-78"/>
              </a:rPr>
              <a:t>آن جمله می</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توان </a:t>
            </a:r>
            <a:r>
              <a:rPr lang="fa-IR" dirty="0">
                <a:solidFill>
                  <a:schemeClr val="tx1"/>
                </a:solidFill>
                <a:cs typeface="B Mitra" panose="00000400000000000000" pitchFamily="2" charset="-78"/>
              </a:rPr>
              <a:t>به کارگزاران، </a:t>
            </a:r>
            <a:r>
              <a:rPr lang="fa-IR" dirty="0" smtClean="0">
                <a:solidFill>
                  <a:schemeClr val="tx1"/>
                </a:solidFill>
                <a:cs typeface="B Mitra" panose="00000400000000000000" pitchFamily="2" charset="-78"/>
              </a:rPr>
              <a:t>کارگزاران/ </a:t>
            </a:r>
            <a:r>
              <a:rPr lang="fa-IR" dirty="0">
                <a:solidFill>
                  <a:schemeClr val="tx1"/>
                </a:solidFill>
                <a:cs typeface="B Mitra" panose="00000400000000000000" pitchFamily="2" charset="-78"/>
              </a:rPr>
              <a:t>معامله‌گران، </a:t>
            </a:r>
            <a:r>
              <a:rPr lang="fa-IR" dirty="0" smtClean="0">
                <a:solidFill>
                  <a:schemeClr val="tx1"/>
                </a:solidFill>
                <a:cs typeface="B Mitra" panose="00000400000000000000" pitchFamily="2" charset="-78"/>
              </a:rPr>
              <a:t>بازارگردانان</a:t>
            </a:r>
            <a:r>
              <a:rPr lang="fa-IR" dirty="0">
                <a:solidFill>
                  <a:schemeClr val="tx1"/>
                </a:solidFill>
                <a:cs typeface="B Mitra" panose="00000400000000000000" pitchFamily="2" charset="-78"/>
              </a:rPr>
              <a:t>، </a:t>
            </a:r>
            <a:r>
              <a:rPr lang="fa-IR" dirty="0" smtClean="0">
                <a:solidFill>
                  <a:schemeClr val="tx1"/>
                </a:solidFill>
                <a:cs typeface="B Mitra" panose="00000400000000000000" pitchFamily="2" charset="-78"/>
              </a:rPr>
              <a:t>مشاوران سرمایه</a:t>
            </a:r>
            <a:r>
              <a:rPr lang="fa-IR" sz="100" dirty="0" smtClean="0">
                <a:solidFill>
                  <a:schemeClr val="tx1"/>
                </a:solidFill>
                <a:cs typeface="B Mitra" panose="00000400000000000000" pitchFamily="2" charset="-78"/>
              </a:rPr>
              <a:t> </a:t>
            </a:r>
            <a:r>
              <a:rPr lang="fa-IR" dirty="0">
                <a:solidFill>
                  <a:schemeClr val="tx1"/>
                </a:solidFill>
                <a:cs typeface="B Mitra" panose="00000400000000000000" pitchFamily="2" charset="-78"/>
              </a:rPr>
              <a:t>گذاری، مؤسسات رتبه</a:t>
            </a:r>
            <a:r>
              <a:rPr lang="fa-IR" sz="100" dirty="0">
                <a:solidFill>
                  <a:schemeClr val="tx1"/>
                </a:solidFill>
                <a:cs typeface="B Mitra" panose="00000400000000000000" pitchFamily="2" charset="-78"/>
              </a:rPr>
              <a:t> </a:t>
            </a:r>
            <a:r>
              <a:rPr lang="fa-IR" dirty="0">
                <a:solidFill>
                  <a:schemeClr val="tx1"/>
                </a:solidFill>
                <a:cs typeface="B Mitra" panose="00000400000000000000" pitchFamily="2" charset="-78"/>
              </a:rPr>
              <a:t>بندی، </a:t>
            </a:r>
            <a:r>
              <a:rPr lang="fa-IR" dirty="0" smtClean="0">
                <a:solidFill>
                  <a:schemeClr val="tx1"/>
                </a:solidFill>
                <a:cs typeface="B Mitra" panose="00000400000000000000" pitchFamily="2" charset="-78"/>
              </a:rPr>
              <a:t>صندوق</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های </a:t>
            </a:r>
            <a:r>
              <a:rPr lang="fa-IR" dirty="0">
                <a:solidFill>
                  <a:schemeClr val="tx1"/>
                </a:solidFill>
                <a:cs typeface="B Mitra" panose="00000400000000000000" pitchFamily="2" charset="-78"/>
              </a:rPr>
              <a:t>سرمایه</a:t>
            </a:r>
            <a:r>
              <a:rPr lang="fa-IR" sz="100" dirty="0">
                <a:solidFill>
                  <a:schemeClr val="tx1"/>
                </a:solidFill>
                <a:cs typeface="B Mitra" panose="00000400000000000000" pitchFamily="2" charset="-78"/>
              </a:rPr>
              <a:t> </a:t>
            </a:r>
            <a:r>
              <a:rPr lang="fa-IR" dirty="0">
                <a:solidFill>
                  <a:schemeClr val="tx1"/>
                </a:solidFill>
                <a:cs typeface="B Mitra" panose="00000400000000000000" pitchFamily="2" charset="-78"/>
              </a:rPr>
              <a:t>گذاری، </a:t>
            </a:r>
            <a:r>
              <a:rPr lang="fa-IR" dirty="0" smtClean="0">
                <a:solidFill>
                  <a:schemeClr val="tx1"/>
                </a:solidFill>
                <a:cs typeface="B Mitra" panose="00000400000000000000" pitchFamily="2" charset="-78"/>
              </a:rPr>
              <a:t>شرکت</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های سرمایه</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گذاری، شرکت</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های </a:t>
            </a:r>
            <a:r>
              <a:rPr lang="fa-IR" dirty="0">
                <a:solidFill>
                  <a:schemeClr val="tx1"/>
                </a:solidFill>
                <a:cs typeface="B Mitra" panose="00000400000000000000" pitchFamily="2" charset="-78"/>
              </a:rPr>
              <a:t>پردازش اطلاعات مالی، </a:t>
            </a:r>
            <a:r>
              <a:rPr lang="fa-IR" dirty="0" smtClean="0">
                <a:solidFill>
                  <a:schemeClr val="tx1"/>
                </a:solidFill>
                <a:cs typeface="B Mitra" panose="00000400000000000000" pitchFamily="2" charset="-78"/>
              </a:rPr>
              <a:t>شرکت</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های </a:t>
            </a:r>
            <a:r>
              <a:rPr lang="fa-IR" dirty="0">
                <a:solidFill>
                  <a:schemeClr val="tx1"/>
                </a:solidFill>
                <a:cs typeface="B Mitra" panose="00000400000000000000" pitchFamily="2" charset="-78"/>
              </a:rPr>
              <a:t>تأمین</a:t>
            </a:r>
            <a:r>
              <a:rPr lang="fa-IR" sz="100" dirty="0">
                <a:solidFill>
                  <a:schemeClr val="tx1"/>
                </a:solidFill>
                <a:cs typeface="B Mitra" panose="00000400000000000000" pitchFamily="2" charset="-78"/>
              </a:rPr>
              <a:t> </a:t>
            </a:r>
            <a:r>
              <a:rPr lang="fa-IR" dirty="0">
                <a:solidFill>
                  <a:schemeClr val="tx1"/>
                </a:solidFill>
                <a:cs typeface="B Mitra" panose="00000400000000000000" pitchFamily="2" charset="-78"/>
              </a:rPr>
              <a:t>سرمایه و </a:t>
            </a:r>
            <a:r>
              <a:rPr lang="fa-IR" dirty="0" smtClean="0">
                <a:solidFill>
                  <a:schemeClr val="tx1"/>
                </a:solidFill>
                <a:cs typeface="B Mitra" panose="00000400000000000000" pitchFamily="2" charset="-78"/>
              </a:rPr>
              <a:t>صندوق</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های </a:t>
            </a:r>
            <a:r>
              <a:rPr lang="fa-IR" dirty="0">
                <a:solidFill>
                  <a:schemeClr val="tx1"/>
                </a:solidFill>
                <a:cs typeface="B Mitra" panose="00000400000000000000" pitchFamily="2" charset="-78"/>
              </a:rPr>
              <a:t>بازنشستگی </a:t>
            </a:r>
            <a:r>
              <a:rPr lang="fa-IR" dirty="0" smtClean="0">
                <a:solidFill>
                  <a:schemeClr val="tx1"/>
                </a:solidFill>
                <a:cs typeface="B Mitra" panose="00000400000000000000" pitchFamily="2" charset="-78"/>
              </a:rPr>
              <a:t>اشاره کرد</a:t>
            </a:r>
            <a:r>
              <a:rPr lang="fa-IR" dirty="0">
                <a:solidFill>
                  <a:schemeClr val="tx1"/>
                </a:solidFill>
                <a:cs typeface="B Mitra" panose="00000400000000000000" pitchFamily="2" charset="-78"/>
              </a:rPr>
              <a:t>.»</a:t>
            </a:r>
            <a:endParaRPr lang="fa-IR" dirty="0" smtClean="0">
              <a:solidFill>
                <a:schemeClr val="tx1"/>
              </a:solidFill>
              <a:cs typeface="B Mitra" panose="00000400000000000000" pitchFamily="2" charset="-78"/>
            </a:endParaRPr>
          </a:p>
          <a:p>
            <a:pPr algn="just" rtl="1">
              <a:lnSpc>
                <a:spcPct val="120000"/>
              </a:lnSpc>
              <a:spcBef>
                <a:spcPts val="600"/>
              </a:spcBef>
              <a:buFont typeface="Wingdings" panose="05000000000000000000" pitchFamily="2" charset="2"/>
              <a:buChar char="v"/>
            </a:pPr>
            <a:r>
              <a:rPr lang="fa-IR" b="1" dirty="0">
                <a:solidFill>
                  <a:schemeClr val="tx1"/>
                </a:solidFill>
                <a:cs typeface="B Mitra" panose="00000400000000000000" pitchFamily="2" charset="-78"/>
              </a:rPr>
              <a:t>ماده 7 قانون بازار اوراق بهادار:</a:t>
            </a:r>
          </a:p>
          <a:p>
            <a:pPr marL="0" indent="0" algn="just" rtl="1">
              <a:lnSpc>
                <a:spcPct val="120000"/>
              </a:lnSpc>
              <a:spcBef>
                <a:spcPts val="600"/>
              </a:spcBef>
              <a:buNone/>
            </a:pPr>
            <a:r>
              <a:rPr lang="fa-IR" dirty="0">
                <a:solidFill>
                  <a:schemeClr val="tx1"/>
                </a:solidFill>
                <a:cs typeface="B Mitra" panose="00000400000000000000" pitchFamily="2" charset="-78"/>
              </a:rPr>
              <a:t>«وظایف و اختیارات هیأت مدیره سازمان به شرح زیر است: ... 6 - صدور، تعلیق و لغو مجوز تأسیس کانون ها و نهادهای مالی موضوع این قانون که در حوزه عمل مستقیم شورا نیست</a:t>
            </a:r>
            <a:r>
              <a:rPr lang="fa-IR" dirty="0" smtClean="0">
                <a:solidFill>
                  <a:schemeClr val="tx1"/>
                </a:solidFill>
                <a:cs typeface="B Mitra" panose="00000400000000000000" pitchFamily="2" charset="-78"/>
              </a:rPr>
              <a:t>.»</a:t>
            </a:r>
          </a:p>
          <a:p>
            <a:pPr algn="just" rtl="1">
              <a:lnSpc>
                <a:spcPct val="120000"/>
              </a:lnSpc>
              <a:spcBef>
                <a:spcPts val="600"/>
              </a:spcBef>
              <a:buFont typeface="Wingdings" panose="05000000000000000000" pitchFamily="2" charset="2"/>
              <a:buChar char="v"/>
            </a:pPr>
            <a:r>
              <a:rPr lang="fa-IR" b="1" dirty="0" smtClean="0">
                <a:solidFill>
                  <a:schemeClr val="tx1"/>
                </a:solidFill>
                <a:cs typeface="B Mitra" panose="00000400000000000000" pitchFamily="2" charset="-78"/>
              </a:rPr>
              <a:t>ماده 28 قانون بازار اوراق بهادار:</a:t>
            </a:r>
          </a:p>
          <a:p>
            <a:pPr marL="0" indent="0" algn="just" rtl="1">
              <a:lnSpc>
                <a:spcPct val="120000"/>
              </a:lnSpc>
              <a:spcBef>
                <a:spcPts val="600"/>
              </a:spcBef>
              <a:buNone/>
            </a:pPr>
            <a:r>
              <a:rPr lang="fa-IR" b="1" dirty="0">
                <a:solidFill>
                  <a:schemeClr val="tx1"/>
                </a:solidFill>
                <a:cs typeface="B Mitra" panose="00000400000000000000" pitchFamily="2" charset="-78"/>
              </a:rPr>
              <a:t>«</a:t>
            </a:r>
            <a:r>
              <a:rPr lang="fa-IR" dirty="0">
                <a:solidFill>
                  <a:schemeClr val="tx1"/>
                </a:solidFill>
                <a:cs typeface="B Mitra" panose="00000400000000000000" pitchFamily="2" charset="-78"/>
              </a:rPr>
              <a:t>تأسیس </a:t>
            </a:r>
            <a:r>
              <a:rPr lang="fa-IR" dirty="0" smtClean="0">
                <a:solidFill>
                  <a:schemeClr val="tx1"/>
                </a:solidFill>
                <a:cs typeface="B Mitra" panose="00000400000000000000" pitchFamily="2" charset="-78"/>
              </a:rPr>
              <a:t>بورس</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ها</a:t>
            </a:r>
            <a:r>
              <a:rPr lang="fa-IR" dirty="0">
                <a:solidFill>
                  <a:schemeClr val="tx1"/>
                </a:solidFill>
                <a:cs typeface="B Mitra" panose="00000400000000000000" pitchFamily="2" charset="-78"/>
              </a:rPr>
              <a:t>، بازارهای خارج از بورس و نهادهای مالی موضوع این </a:t>
            </a:r>
            <a:r>
              <a:rPr lang="fa-IR" dirty="0" smtClean="0">
                <a:solidFill>
                  <a:schemeClr val="tx1"/>
                </a:solidFill>
                <a:cs typeface="B Mitra" panose="00000400000000000000" pitchFamily="2" charset="-78"/>
              </a:rPr>
              <a:t>قانون منوط </a:t>
            </a:r>
            <a:r>
              <a:rPr lang="fa-IR" dirty="0">
                <a:solidFill>
                  <a:schemeClr val="tx1"/>
                </a:solidFill>
                <a:cs typeface="B Mitra" panose="00000400000000000000" pitchFamily="2" charset="-78"/>
              </a:rPr>
              <a:t>به ثبت نزد سازمان است و فعالیت آنها تحت نظارت سازمان انجام </a:t>
            </a:r>
            <a:r>
              <a:rPr lang="fa-IR" dirty="0" smtClean="0">
                <a:solidFill>
                  <a:schemeClr val="tx1"/>
                </a:solidFill>
                <a:cs typeface="B Mitra" panose="00000400000000000000" pitchFamily="2" charset="-78"/>
              </a:rPr>
              <a:t>می</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شود</a:t>
            </a:r>
            <a:r>
              <a:rPr lang="fa-IR" b="1" dirty="0">
                <a:solidFill>
                  <a:schemeClr val="tx1"/>
                </a:solidFill>
                <a:cs typeface="B Mitra" panose="00000400000000000000" pitchFamily="2" charset="-78"/>
              </a:rPr>
              <a:t>.»</a:t>
            </a:r>
            <a:endParaRPr lang="fa-IR" b="1" dirty="0" smtClean="0">
              <a:solidFill>
                <a:schemeClr val="tx1"/>
              </a:solidFill>
              <a:cs typeface="B Mitra" panose="00000400000000000000" pitchFamily="2" charset="-78"/>
            </a:endParaRPr>
          </a:p>
          <a:p>
            <a:pPr algn="just" rtl="1">
              <a:lnSpc>
                <a:spcPct val="120000"/>
              </a:lnSpc>
              <a:spcBef>
                <a:spcPts val="600"/>
              </a:spcBef>
              <a:buFont typeface="Wingdings" panose="05000000000000000000" pitchFamily="2" charset="2"/>
              <a:buChar char="v"/>
            </a:pPr>
            <a:r>
              <a:rPr lang="fa-IR" b="1" dirty="0" smtClean="0">
                <a:solidFill>
                  <a:schemeClr val="tx1"/>
                </a:solidFill>
                <a:cs typeface="B Mitra" panose="00000400000000000000" pitchFamily="2" charset="-78"/>
              </a:rPr>
              <a:t>ماده 34 قانون بازار اوراق بهادار:</a:t>
            </a:r>
          </a:p>
          <a:p>
            <a:pPr marL="0" indent="0" algn="just" rtl="1">
              <a:lnSpc>
                <a:spcPct val="120000"/>
              </a:lnSpc>
              <a:spcBef>
                <a:spcPts val="600"/>
              </a:spcBef>
              <a:buNone/>
            </a:pPr>
            <a:r>
              <a:rPr lang="fa-IR" b="1" dirty="0">
                <a:solidFill>
                  <a:schemeClr val="tx1"/>
                </a:solidFill>
                <a:cs typeface="B Mitra" panose="00000400000000000000" pitchFamily="2" charset="-78"/>
              </a:rPr>
              <a:t>«</a:t>
            </a:r>
            <a:r>
              <a:rPr lang="fa-IR" dirty="0">
                <a:solidFill>
                  <a:schemeClr val="tx1"/>
                </a:solidFill>
                <a:cs typeface="B Mitra" panose="00000400000000000000" pitchFamily="2" charset="-78"/>
              </a:rPr>
              <a:t>فعالیت کارگزاری و </a:t>
            </a:r>
            <a:r>
              <a:rPr lang="fa-IR" dirty="0" smtClean="0">
                <a:solidFill>
                  <a:schemeClr val="tx1"/>
                </a:solidFill>
                <a:cs typeface="B Mitra" panose="00000400000000000000" pitchFamily="2" charset="-78"/>
              </a:rPr>
              <a:t>کارگزاری/ </a:t>
            </a:r>
            <a:r>
              <a:rPr lang="fa-IR" dirty="0">
                <a:solidFill>
                  <a:schemeClr val="tx1"/>
                </a:solidFill>
                <a:cs typeface="B Mitra" panose="00000400000000000000" pitchFamily="2" charset="-78"/>
              </a:rPr>
              <a:t>معامله‌گری و بازار گردانی در هر </a:t>
            </a:r>
            <a:r>
              <a:rPr lang="fa-IR" dirty="0" smtClean="0">
                <a:solidFill>
                  <a:schemeClr val="tx1"/>
                </a:solidFill>
                <a:cs typeface="B Mitra" panose="00000400000000000000" pitchFamily="2" charset="-78"/>
              </a:rPr>
              <a:t>بورس موکول </a:t>
            </a:r>
            <a:r>
              <a:rPr lang="fa-IR" dirty="0">
                <a:solidFill>
                  <a:schemeClr val="tx1"/>
                </a:solidFill>
                <a:cs typeface="B Mitra" panose="00000400000000000000" pitchFamily="2" charset="-78"/>
              </a:rPr>
              <a:t>به پذیرش در آن بورس طبق دستورالعملی است که به پیشنهاد بورس به </a:t>
            </a:r>
            <a:r>
              <a:rPr lang="fa-IR" dirty="0" smtClean="0">
                <a:solidFill>
                  <a:schemeClr val="tx1"/>
                </a:solidFill>
                <a:cs typeface="B Mitra" panose="00000400000000000000" pitchFamily="2" charset="-78"/>
              </a:rPr>
              <a:t>تأیید سازمان می</a:t>
            </a:r>
            <a:r>
              <a:rPr lang="fa-IR" sz="2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رسد</a:t>
            </a:r>
            <a:r>
              <a:rPr lang="fa-IR" b="1" dirty="0">
                <a:solidFill>
                  <a:schemeClr val="tx1"/>
                </a:solidFill>
                <a:cs typeface="B Mitra" panose="00000400000000000000" pitchFamily="2" charset="-78"/>
              </a:rPr>
              <a:t>.»</a:t>
            </a:r>
            <a:endParaRPr lang="fa-IR" b="1" dirty="0" smtClean="0">
              <a:solidFill>
                <a:schemeClr val="tx1"/>
              </a:solidFill>
              <a:cs typeface="B Mitra" panose="00000400000000000000" pitchFamily="2" charset="-78"/>
            </a:endParaRPr>
          </a:p>
          <a:p>
            <a:pPr algn="just" rtl="1">
              <a:buFont typeface="Wingdings" panose="05000000000000000000" pitchFamily="2" charset="2"/>
              <a:buChar char="v"/>
            </a:pPr>
            <a:endParaRPr lang="en-US" dirty="0">
              <a:solidFill>
                <a:schemeClr val="tx1"/>
              </a:solidFill>
              <a:cs typeface="B Mitra" panose="00000400000000000000" pitchFamily="2" charset="-78"/>
            </a:endParaRPr>
          </a:p>
        </p:txBody>
      </p:sp>
      <p:sp>
        <p:nvSpPr>
          <p:cNvPr id="5" name="Curved Up Arrow 4">
            <a:hlinkClick r:id="rId2" action="ppaction://hlinksldjump"/>
          </p:cNvPr>
          <p:cNvSpPr/>
          <p:nvPr/>
        </p:nvSpPr>
        <p:spPr>
          <a:xfrm>
            <a:off x="588560" y="310608"/>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Tree>
    <p:extLst>
      <p:ext uri="{BB962C8B-B14F-4D97-AF65-F5344CB8AC3E}">
        <p14:creationId xmlns:p14="http://schemas.microsoft.com/office/powerpoint/2010/main" val="499815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994" y="1122124"/>
            <a:ext cx="7083593" cy="473242"/>
          </a:xfrm>
        </p:spPr>
        <p:txBody>
          <a:bodyPr>
            <a:noAutofit/>
          </a:bodyPr>
          <a:lstStyle/>
          <a:p>
            <a:pPr algn="r"/>
            <a:r>
              <a:rPr lang="fa-IR" sz="2900" b="1" dirty="0" smtClean="0">
                <a:solidFill>
                  <a:schemeClr val="accent4">
                    <a:lumMod val="50000"/>
                  </a:schemeClr>
                </a:solidFill>
                <a:cs typeface="B Mitra" panose="00000400000000000000" pitchFamily="2" charset="-78"/>
              </a:rPr>
              <a:t>سوءاستفاده از اطلاعات، اسناد، مدارک یا گزارش</a:t>
            </a:r>
            <a:r>
              <a:rPr lang="fa-IR" sz="100" b="1" dirty="0" smtClean="0">
                <a:solidFill>
                  <a:schemeClr val="accent4">
                    <a:lumMod val="50000"/>
                  </a:schemeClr>
                </a:solidFill>
                <a:cs typeface="B Mitra" panose="00000400000000000000" pitchFamily="2" charset="-78"/>
              </a:rPr>
              <a:t> </a:t>
            </a:r>
            <a:r>
              <a:rPr lang="fa-IR" sz="2900" b="1" dirty="0" smtClean="0">
                <a:solidFill>
                  <a:schemeClr val="accent4">
                    <a:lumMod val="50000"/>
                  </a:schemeClr>
                </a:solidFill>
                <a:cs typeface="B Mitra" panose="00000400000000000000" pitchFamily="2" charset="-78"/>
              </a:rPr>
              <a:t>های خلاف واقع مربوط به اوراق بهادار</a:t>
            </a:r>
            <a:endParaRPr lang="en-US" sz="2900"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508000" y="2347415"/>
            <a:ext cx="6954587" cy="3040857"/>
          </a:xfrm>
        </p:spPr>
        <p:txBody>
          <a:bodyPr>
            <a:normAutofit/>
          </a:bodyPr>
          <a:lstStyle/>
          <a:p>
            <a:pPr lvl="0" algn="r" rtl="1">
              <a:buClr>
                <a:srgbClr val="549E39"/>
              </a:buClr>
              <a:buFont typeface="Wingdings" panose="05000000000000000000" pitchFamily="2" charset="2"/>
              <a:buChar char="v"/>
            </a:pPr>
            <a:r>
              <a:rPr lang="fa-IR" sz="2400" b="1" dirty="0" smtClean="0">
                <a:solidFill>
                  <a:prstClr val="black"/>
                </a:solidFill>
                <a:cs typeface="B Mitra" panose="00000400000000000000" pitchFamily="2" charset="-78"/>
              </a:rPr>
              <a:t>بند 4 ماده 49 </a:t>
            </a:r>
            <a:r>
              <a:rPr lang="fa-IR" sz="2400" b="1" dirty="0">
                <a:solidFill>
                  <a:prstClr val="black"/>
                </a:solidFill>
                <a:cs typeface="B Mitra" panose="00000400000000000000" pitchFamily="2" charset="-78"/>
              </a:rPr>
              <a:t>قانون بازار اوراق بهادار: </a:t>
            </a:r>
            <a:endParaRPr lang="en-US" sz="2400" b="1" dirty="0">
              <a:solidFill>
                <a:prstClr val="black"/>
              </a:solidFill>
              <a:cs typeface="B Mitra" panose="00000400000000000000" pitchFamily="2" charset="-78"/>
            </a:endParaRPr>
          </a:p>
          <a:p>
            <a:pPr marL="0" indent="0" algn="r" rtl="1">
              <a:buNone/>
            </a:pPr>
            <a:r>
              <a:rPr lang="fa-IR" sz="2400" dirty="0">
                <a:solidFill>
                  <a:schemeClr val="tx1"/>
                </a:solidFill>
                <a:cs typeface="B Mitra" panose="00000400000000000000" pitchFamily="2" charset="-78"/>
              </a:rPr>
              <a:t>«هر شخصی که عالما و عامدا هرگونه اطلاعات، اسناد، مدارک یا گزارشهای خلاف </a:t>
            </a:r>
            <a:r>
              <a:rPr lang="fa-IR" sz="2400" dirty="0" smtClean="0">
                <a:solidFill>
                  <a:schemeClr val="tx1"/>
                </a:solidFill>
                <a:cs typeface="B Mitra" panose="00000400000000000000" pitchFamily="2" charset="-78"/>
              </a:rPr>
              <a:t>واقع مربوط </a:t>
            </a:r>
            <a:r>
              <a:rPr lang="fa-IR" sz="2400" dirty="0">
                <a:solidFill>
                  <a:schemeClr val="tx1"/>
                </a:solidFill>
                <a:cs typeface="B Mitra" panose="00000400000000000000" pitchFamily="2" charset="-78"/>
              </a:rPr>
              <a:t>به اوراق بهادار را به هر نحو مورد سوء استفاده قرار دهد</a:t>
            </a:r>
            <a:r>
              <a:rPr lang="fa-IR" sz="2400" dirty="0" smtClean="0">
                <a:solidFill>
                  <a:schemeClr val="tx1"/>
                </a:solidFill>
                <a:cs typeface="B Mitra" panose="00000400000000000000" pitchFamily="2" charset="-78"/>
              </a:rPr>
              <a:t>.» به حبس تعزیری از یک ماه تا شش ماه یا جزای نقدی معادل یک تا سه برابر سود بدست آمده یا زیان متحمل نشده یا هر دو مجازات محکوم خواهد شد.</a:t>
            </a:r>
            <a:endParaRPr lang="en-US" sz="2400" dirty="0">
              <a:solidFill>
                <a:schemeClr val="tx1"/>
              </a:solidFill>
              <a:cs typeface="B Mitra" panose="00000400000000000000" pitchFamily="2" charset="-78"/>
            </a:endParaRPr>
          </a:p>
        </p:txBody>
      </p:sp>
      <p:sp>
        <p:nvSpPr>
          <p:cNvPr id="4" name="Curved Up Arrow 3">
            <a:hlinkClick r:id="rId2" action="ppaction://hlinksldjump"/>
          </p:cNvPr>
          <p:cNvSpPr/>
          <p:nvPr/>
        </p:nvSpPr>
        <p:spPr>
          <a:xfrm>
            <a:off x="508000" y="396638"/>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2881367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079" y="337887"/>
            <a:ext cx="6447501" cy="581526"/>
          </a:xfrm>
        </p:spPr>
        <p:txBody>
          <a:bodyPr>
            <a:normAutofit fontScale="90000"/>
          </a:bodyPr>
          <a:lstStyle/>
          <a:p>
            <a:pPr algn="r" rtl="1"/>
            <a:r>
              <a:rPr lang="fa-IR" b="1" dirty="0" smtClean="0">
                <a:solidFill>
                  <a:schemeClr val="accent4">
                    <a:lumMod val="50000"/>
                  </a:schemeClr>
                </a:solidFill>
                <a:cs typeface="B Mitra" panose="00000400000000000000" pitchFamily="2" charset="-78"/>
              </a:rPr>
              <a:t>سوءاستفاده از وجوه سپرده شده به کارگزار</a:t>
            </a:r>
            <a:endParaRPr lang="en-US"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508001" y="1170985"/>
            <a:ext cx="6629199" cy="5420315"/>
          </a:xfrm>
        </p:spPr>
        <p:txBody>
          <a:bodyPr>
            <a:normAutofit/>
          </a:bodyPr>
          <a:lstStyle/>
          <a:p>
            <a:pPr algn="r" rtl="1">
              <a:buFont typeface="Wingdings" panose="05000000000000000000" pitchFamily="2" charset="2"/>
              <a:buChar char="v"/>
            </a:pPr>
            <a:r>
              <a:rPr lang="fa-IR" b="1" dirty="0" smtClean="0">
                <a:solidFill>
                  <a:schemeClr val="tx1"/>
                </a:solidFill>
                <a:cs typeface="B Mitra" panose="00000400000000000000" pitchFamily="2" charset="-78"/>
              </a:rPr>
              <a:t>ماده 50 قانون بازار اوراق بهادار: </a:t>
            </a:r>
          </a:p>
          <a:p>
            <a:pPr marL="0" indent="0" algn="just" rtl="1">
              <a:buNone/>
            </a:pPr>
            <a:r>
              <a:rPr lang="fa-IR" dirty="0">
                <a:solidFill>
                  <a:schemeClr val="tx1"/>
                </a:solidFill>
                <a:cs typeface="B Mitra" panose="00000400000000000000" pitchFamily="2" charset="-78"/>
              </a:rPr>
              <a:t>«کارگزار، کارگزار / معامله‌گر یا بازار گردانی که اوراق بهادار و </a:t>
            </a:r>
            <a:r>
              <a:rPr lang="fa-IR" dirty="0" smtClean="0">
                <a:solidFill>
                  <a:schemeClr val="tx1"/>
                </a:solidFill>
                <a:cs typeface="B Mitra" panose="00000400000000000000" pitchFamily="2" charset="-78"/>
              </a:rPr>
              <a:t>وجوهی را </a:t>
            </a:r>
            <a:r>
              <a:rPr lang="fa-IR" dirty="0">
                <a:solidFill>
                  <a:schemeClr val="tx1"/>
                </a:solidFill>
                <a:cs typeface="B Mitra" panose="00000400000000000000" pitchFamily="2" charset="-78"/>
              </a:rPr>
              <a:t>که برای انجام معامله به وی سپرده شده و وی موظف به نگاهداری آن در </a:t>
            </a:r>
            <a:r>
              <a:rPr lang="fa-IR" dirty="0" smtClean="0">
                <a:solidFill>
                  <a:schemeClr val="tx1"/>
                </a:solidFill>
                <a:cs typeface="B Mitra" panose="00000400000000000000" pitchFamily="2" charset="-78"/>
              </a:rPr>
              <a:t>حسابهای جداگانه </a:t>
            </a:r>
            <a:r>
              <a:rPr lang="fa-IR" dirty="0">
                <a:solidFill>
                  <a:schemeClr val="tx1"/>
                </a:solidFill>
                <a:cs typeface="B Mitra" panose="00000400000000000000" pitchFamily="2" charset="-78"/>
              </a:rPr>
              <a:t>است، بر خلاف مقررات و به نفع خود یا دیگران مورد استفاده قرار دهد، </a:t>
            </a:r>
            <a:r>
              <a:rPr lang="fa-IR" dirty="0" smtClean="0">
                <a:solidFill>
                  <a:schemeClr val="tx1"/>
                </a:solidFill>
                <a:cs typeface="B Mitra" panose="00000400000000000000" pitchFamily="2" charset="-78"/>
              </a:rPr>
              <a:t>به مجازات</a:t>
            </a:r>
            <a:r>
              <a:rPr lang="fa-IR" sz="150" dirty="0">
                <a:solidFill>
                  <a:schemeClr val="tx1"/>
                </a:solidFill>
                <a:cs typeface="B Mitra" panose="00000400000000000000" pitchFamily="2" charset="-78"/>
              </a:rPr>
              <a:t> </a:t>
            </a:r>
            <a:r>
              <a:rPr lang="fa-IR" dirty="0" smtClean="0">
                <a:solidFill>
                  <a:schemeClr val="tx1"/>
                </a:solidFill>
                <a:cs typeface="B Mitra" panose="00000400000000000000" pitchFamily="2" charset="-78"/>
              </a:rPr>
              <a:t>های </a:t>
            </a:r>
            <a:r>
              <a:rPr lang="fa-IR" dirty="0">
                <a:solidFill>
                  <a:schemeClr val="tx1"/>
                </a:solidFill>
                <a:cs typeface="B Mitra" panose="00000400000000000000" pitchFamily="2" charset="-78"/>
              </a:rPr>
              <a:t>مقرر در ماده (674) قانون مجازات اسلامی </a:t>
            </a:r>
            <a:r>
              <a:rPr lang="fa-IR" dirty="0" smtClean="0">
                <a:solidFill>
                  <a:schemeClr val="tx1"/>
                </a:solidFill>
                <a:cs typeface="B Mitra" panose="00000400000000000000" pitchFamily="2" charset="-78"/>
              </a:rPr>
              <a:t>مصوب </a:t>
            </a:r>
            <a:r>
              <a:rPr lang="fa-IR" dirty="0">
                <a:solidFill>
                  <a:schemeClr val="tx1"/>
                </a:solidFill>
                <a:cs typeface="B Mitra" panose="00000400000000000000" pitchFamily="2" charset="-78"/>
              </a:rPr>
              <a:t>6/3/1375 محکوم خواهد شد</a:t>
            </a:r>
            <a:r>
              <a:rPr lang="fa-IR" dirty="0" smtClean="0">
                <a:solidFill>
                  <a:schemeClr val="tx1"/>
                </a:solidFill>
                <a:cs typeface="B Mitra" panose="00000400000000000000" pitchFamily="2" charset="-78"/>
              </a:rPr>
              <a:t>»</a:t>
            </a:r>
          </a:p>
          <a:p>
            <a:pPr marL="0" indent="0" algn="just" rtl="1">
              <a:buNone/>
            </a:pPr>
            <a:endParaRPr lang="fa-IR" dirty="0">
              <a:solidFill>
                <a:schemeClr val="tx1"/>
              </a:solidFill>
              <a:cs typeface="B Mitra" panose="00000400000000000000" pitchFamily="2" charset="-78"/>
            </a:endParaRPr>
          </a:p>
          <a:p>
            <a:pPr algn="just" rtl="1">
              <a:buFont typeface="Wingdings" panose="05000000000000000000" pitchFamily="2" charset="2"/>
              <a:buChar char="v"/>
            </a:pPr>
            <a:r>
              <a:rPr lang="fa-IR" b="1" dirty="0" smtClean="0">
                <a:solidFill>
                  <a:schemeClr val="tx1"/>
                </a:solidFill>
                <a:cs typeface="B Mitra" panose="00000400000000000000" pitchFamily="2" charset="-78"/>
              </a:rPr>
              <a:t>ماده 30 آیین نامة معاملات در شرکت بورس اوراق بهادار تهران:</a:t>
            </a:r>
          </a:p>
          <a:p>
            <a:pPr marL="0" indent="0" algn="just" rtl="1">
              <a:buNone/>
            </a:pPr>
            <a:r>
              <a:rPr lang="fa-IR" b="1" dirty="0">
                <a:solidFill>
                  <a:schemeClr val="tx1"/>
                </a:solidFill>
                <a:cs typeface="B Mitra" panose="00000400000000000000" pitchFamily="2" charset="-78"/>
              </a:rPr>
              <a:t>«</a:t>
            </a:r>
            <a:r>
              <a:rPr lang="fa-IR" dirty="0">
                <a:solidFill>
                  <a:schemeClr val="tx1"/>
                </a:solidFill>
                <a:cs typeface="B Mitra" panose="00000400000000000000" pitchFamily="2" charset="-78"/>
              </a:rPr>
              <a:t>کارگزاران </a:t>
            </a:r>
            <a:r>
              <a:rPr lang="fa-IR" dirty="0" smtClean="0">
                <a:solidFill>
                  <a:schemeClr val="tx1"/>
                </a:solidFill>
                <a:cs typeface="B Mitra" panose="00000400000000000000" pitchFamily="2" charset="-78"/>
              </a:rPr>
              <a:t>مکلف اند </a:t>
            </a:r>
            <a:r>
              <a:rPr lang="fa-IR" dirty="0">
                <a:solidFill>
                  <a:schemeClr val="tx1"/>
                </a:solidFill>
                <a:cs typeface="B Mitra" panose="00000400000000000000" pitchFamily="2" charset="-78"/>
              </a:rPr>
              <a:t>تمام وجوهى را که از مشتریان خود براى انجام معامله دریافت میدارند، در پایان هـر روز </a:t>
            </a:r>
            <a:r>
              <a:rPr lang="fa-IR" dirty="0" smtClean="0">
                <a:solidFill>
                  <a:schemeClr val="tx1"/>
                </a:solidFill>
                <a:cs typeface="B Mitra" panose="00000400000000000000" pitchFamily="2" charset="-78"/>
              </a:rPr>
              <a:t>در حساب </a:t>
            </a:r>
            <a:r>
              <a:rPr lang="fa-IR" dirty="0">
                <a:solidFill>
                  <a:schemeClr val="tx1"/>
                </a:solidFill>
                <a:cs typeface="B Mitra" panose="00000400000000000000" pitchFamily="2" charset="-78"/>
              </a:rPr>
              <a:t>جارى مخصوصى که نزد یکى از </a:t>
            </a:r>
            <a:r>
              <a:rPr lang="fa-IR" dirty="0" smtClean="0">
                <a:solidFill>
                  <a:schemeClr val="tx1"/>
                </a:solidFill>
                <a:cs typeface="B Mitra" panose="00000400000000000000" pitchFamily="2" charset="-78"/>
              </a:rPr>
              <a:t>بانک</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ها </a:t>
            </a:r>
            <a:r>
              <a:rPr lang="fa-IR" dirty="0">
                <a:solidFill>
                  <a:schemeClr val="tx1"/>
                </a:solidFill>
                <a:cs typeface="B Mitra" panose="00000400000000000000" pitchFamily="2" charset="-78"/>
              </a:rPr>
              <a:t>و تحت عنوان "حساب جارى معاملاتی کارگزارى" به نـام خـود </a:t>
            </a:r>
            <a:r>
              <a:rPr lang="fa-IR" dirty="0" smtClean="0">
                <a:solidFill>
                  <a:schemeClr val="tx1"/>
                </a:solidFill>
                <a:cs typeface="B Mitra" panose="00000400000000000000" pitchFamily="2" charset="-78"/>
              </a:rPr>
              <a:t>بـاز می</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کنند، منظور نمایند. در برگۀ مخصوصى که سازمان براى منظورنمودن وجه تهیه می</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کند، باید ذکر شود کـه وجـوه مزبور </a:t>
            </a:r>
            <a:r>
              <a:rPr lang="fa-IR" dirty="0">
                <a:solidFill>
                  <a:schemeClr val="tx1"/>
                </a:solidFill>
                <a:cs typeface="B Mitra" panose="00000400000000000000" pitchFamily="2" charset="-78"/>
              </a:rPr>
              <a:t>بابت فروش یا خرید چه تعداد سهام یا اوراق مشارکت متعلق به فروشنده یا خریـدار (بـا ذکـر نـام و </a:t>
            </a:r>
            <a:r>
              <a:rPr lang="fa-IR" dirty="0" smtClean="0">
                <a:solidFill>
                  <a:schemeClr val="tx1"/>
                </a:solidFill>
                <a:cs typeface="B Mitra" panose="00000400000000000000" pitchFamily="2" charset="-78"/>
              </a:rPr>
              <a:t>مشخصـات کارمزد </a:t>
            </a:r>
            <a:r>
              <a:rPr lang="fa-IR" dirty="0">
                <a:solidFill>
                  <a:schemeClr val="tx1"/>
                </a:solidFill>
                <a:cs typeface="B Mitra" panose="00000400000000000000" pitchFamily="2" charset="-78"/>
              </a:rPr>
              <a:t>معاملات اوراق مشارکت مصوب 01/05/84 شوراي بورس </a:t>
            </a:r>
            <a:r>
              <a:rPr lang="fa-IR" dirty="0" smtClean="0">
                <a:solidFill>
                  <a:schemeClr val="tx1"/>
                </a:solidFill>
                <a:cs typeface="B Mitra" panose="00000400000000000000" pitchFamily="2" charset="-78"/>
              </a:rPr>
              <a:t>فروشنده </a:t>
            </a:r>
            <a:r>
              <a:rPr lang="fa-IR" dirty="0">
                <a:solidFill>
                  <a:schemeClr val="tx1"/>
                </a:solidFill>
                <a:cs typeface="B Mitra" panose="00000400000000000000" pitchFamily="2" charset="-78"/>
              </a:rPr>
              <a:t>یا خریدار) </a:t>
            </a:r>
            <a:r>
              <a:rPr lang="fa-IR" dirty="0" smtClean="0">
                <a:solidFill>
                  <a:schemeClr val="tx1"/>
                </a:solidFill>
                <a:cs typeface="B Mitra" panose="00000400000000000000" pitchFamily="2" charset="-78"/>
              </a:rPr>
              <a:t>می</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باشد</a:t>
            </a:r>
            <a:r>
              <a:rPr lang="fa-IR" dirty="0">
                <a:solidFill>
                  <a:schemeClr val="tx1"/>
                </a:solidFill>
                <a:cs typeface="B Mitra" panose="00000400000000000000" pitchFamily="2" charset="-78"/>
              </a:rPr>
              <a:t>. </a:t>
            </a:r>
            <a:r>
              <a:rPr lang="fa-IR" dirty="0" smtClean="0">
                <a:solidFill>
                  <a:schemeClr val="tx1"/>
                </a:solidFill>
                <a:cs typeface="B Mitra" panose="00000400000000000000" pitchFamily="2" charset="-78"/>
              </a:rPr>
              <a:t>کارگزاران مجاز </a:t>
            </a:r>
            <a:r>
              <a:rPr lang="fa-IR" dirty="0">
                <a:solidFill>
                  <a:schemeClr val="tx1"/>
                </a:solidFill>
                <a:cs typeface="B Mitra" panose="00000400000000000000" pitchFamily="2" charset="-78"/>
              </a:rPr>
              <a:t>نیستند به </a:t>
            </a:r>
            <a:r>
              <a:rPr lang="fa-IR" dirty="0" smtClean="0">
                <a:solidFill>
                  <a:schemeClr val="tx1"/>
                </a:solidFill>
                <a:cs typeface="B Mitra" panose="00000400000000000000" pitchFamily="2" charset="-78"/>
              </a:rPr>
              <a:t>هیچ وجه </a:t>
            </a:r>
            <a:r>
              <a:rPr lang="fa-IR" dirty="0">
                <a:solidFill>
                  <a:schemeClr val="tx1"/>
                </a:solidFill>
                <a:cs typeface="B Mitra" panose="00000400000000000000" pitchFamily="2" charset="-78"/>
              </a:rPr>
              <a:t>وجوه مشتري را براي مدتی خارج از زمان </a:t>
            </a:r>
            <a:r>
              <a:rPr lang="fa-IR" dirty="0" smtClean="0">
                <a:solidFill>
                  <a:schemeClr val="tx1"/>
                </a:solidFill>
                <a:cs typeface="B Mitra" panose="00000400000000000000" pitchFamily="2" charset="-78"/>
              </a:rPr>
              <a:t>تعیین شـده در </a:t>
            </a:r>
            <a:r>
              <a:rPr lang="fa-IR" dirty="0">
                <a:solidFill>
                  <a:schemeClr val="tx1"/>
                </a:solidFill>
                <a:cs typeface="B Mitra" panose="00000400000000000000" pitchFamily="2" charset="-78"/>
              </a:rPr>
              <a:t>دستورالعمل نزد خود نگاه دارند، و یا هرگز از محل وجوه آنها، براي سایر مشتریان و یا کارگزاري خـود، </a:t>
            </a:r>
            <a:r>
              <a:rPr lang="fa-IR" dirty="0" smtClean="0">
                <a:solidFill>
                  <a:schemeClr val="tx1"/>
                </a:solidFill>
                <a:cs typeface="B Mitra" panose="00000400000000000000" pitchFamily="2" charset="-78"/>
              </a:rPr>
              <a:t>معاملـه</a:t>
            </a:r>
            <a:r>
              <a:rPr lang="fa-IR" sz="100" dirty="0" smtClean="0">
                <a:solidFill>
                  <a:schemeClr val="tx1"/>
                </a:solidFill>
                <a:cs typeface="B Mitra" panose="00000400000000000000" pitchFamily="2" charset="-78"/>
              </a:rPr>
              <a:t> </a:t>
            </a:r>
            <a:r>
              <a:rPr lang="fa-IR" dirty="0" smtClean="0">
                <a:solidFill>
                  <a:schemeClr val="tx1"/>
                </a:solidFill>
                <a:cs typeface="B Mitra" panose="00000400000000000000" pitchFamily="2" charset="-78"/>
              </a:rPr>
              <a:t>اي انجام </a:t>
            </a:r>
            <a:r>
              <a:rPr lang="fa-IR" dirty="0">
                <a:solidFill>
                  <a:schemeClr val="tx1"/>
                </a:solidFill>
                <a:cs typeface="B Mitra" panose="00000400000000000000" pitchFamily="2" charset="-78"/>
              </a:rPr>
              <a:t>دهند. جزییات امر در </a:t>
            </a:r>
            <a:r>
              <a:rPr lang="fa-IR" dirty="0" smtClean="0">
                <a:solidFill>
                  <a:schemeClr val="tx1"/>
                </a:solidFill>
                <a:cs typeface="B Mitra" panose="00000400000000000000" pitchFamily="2" charset="-78"/>
              </a:rPr>
              <a:t>آیین نامۀ </a:t>
            </a:r>
            <a:r>
              <a:rPr lang="fa-IR" dirty="0">
                <a:solidFill>
                  <a:schemeClr val="tx1"/>
                </a:solidFill>
                <a:cs typeface="B Mitra" panose="00000400000000000000" pitchFamily="2" charset="-78"/>
              </a:rPr>
              <a:t>"نحوة نگهداري وجوه مشتریان" خواهد آمد</a:t>
            </a:r>
            <a:r>
              <a:rPr lang="fa-IR" dirty="0" smtClean="0">
                <a:solidFill>
                  <a:schemeClr val="tx1"/>
                </a:solidFill>
                <a:cs typeface="B Mitra" panose="00000400000000000000" pitchFamily="2" charset="-78"/>
              </a:rPr>
              <a:t>.»</a:t>
            </a:r>
            <a:endParaRPr lang="en-US" dirty="0">
              <a:solidFill>
                <a:schemeClr val="tx1"/>
              </a:solidFill>
              <a:cs typeface="B Mitra" panose="00000400000000000000" pitchFamily="2" charset="-78"/>
            </a:endParaRPr>
          </a:p>
        </p:txBody>
      </p:sp>
      <p:sp>
        <p:nvSpPr>
          <p:cNvPr id="4" name="Curved Up Arrow 3">
            <a:hlinkClick r:id="rId2" action="ppaction://hlinksldjump"/>
          </p:cNvPr>
          <p:cNvSpPr/>
          <p:nvPr/>
        </p:nvSpPr>
        <p:spPr>
          <a:xfrm>
            <a:off x="508001" y="464877"/>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2088610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5516" y="1372291"/>
            <a:ext cx="1224213" cy="4117682"/>
          </a:xfrm>
        </p:spPr>
        <p:txBody>
          <a:bodyPr vert="vert270">
            <a:normAutofit/>
          </a:bodyPr>
          <a:lstStyle/>
          <a:p>
            <a:pPr algn="ctr"/>
            <a:r>
              <a:rPr lang="fa-IR" sz="2625" b="1" dirty="0">
                <a:solidFill>
                  <a:schemeClr val="accent4">
                    <a:lumMod val="50000"/>
                  </a:schemeClr>
                </a:solidFill>
                <a:cs typeface="B Mitra" panose="00000400000000000000" pitchFamily="2" charset="-78"/>
              </a:rPr>
              <a:t>جرائم حوزه معاملات و عملیات بازار</a:t>
            </a:r>
            <a:endParaRPr lang="en-US" sz="2625" b="1" dirty="0">
              <a:solidFill>
                <a:schemeClr val="accent4">
                  <a:lumMod val="50000"/>
                </a:schemeClr>
              </a:solidFill>
              <a:cs typeface="B Mitra" panose="00000400000000000000" pitchFamily="2" charset="-78"/>
            </a:endParaRPr>
          </a:p>
        </p:txBody>
      </p:sp>
      <p:graphicFrame>
        <p:nvGraphicFramePr>
          <p:cNvPr id="4" name="Content Placeholder 3"/>
          <p:cNvGraphicFramePr>
            <a:graphicFrameLocks noGrp="1"/>
          </p:cNvGraphicFramePr>
          <p:nvPr>
            <p:ph idx="1"/>
            <p:extLst/>
          </p:nvPr>
        </p:nvGraphicFramePr>
        <p:xfrm>
          <a:off x="628650" y="1372290"/>
          <a:ext cx="6806866" cy="4117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6581633" y="1972957"/>
            <a:ext cx="603914" cy="715581"/>
          </a:xfrm>
          <a:prstGeom prst="rect">
            <a:avLst/>
          </a:prstGeom>
          <a:noFill/>
        </p:spPr>
        <p:txBody>
          <a:bodyPr wrap="square" rtlCol="0">
            <a:spAutoFit/>
          </a:bodyPr>
          <a:lstStyle/>
          <a:p>
            <a:pPr algn="ctr"/>
            <a:r>
              <a:rPr lang="fa-IR" sz="1350" b="1" dirty="0">
                <a:cs typeface="B Mitra" panose="00000400000000000000" pitchFamily="2" charset="-78"/>
              </a:rPr>
              <a:t>بند 1 ماده 46</a:t>
            </a:r>
            <a:endParaRPr lang="en-US" sz="1350" b="1" dirty="0">
              <a:cs typeface="B Mitra" panose="00000400000000000000" pitchFamily="2" charset="-78"/>
            </a:endParaRPr>
          </a:p>
        </p:txBody>
      </p:sp>
      <p:sp>
        <p:nvSpPr>
          <p:cNvPr id="5" name="TextBox 4"/>
          <p:cNvSpPr txBox="1"/>
          <p:nvPr/>
        </p:nvSpPr>
        <p:spPr>
          <a:xfrm>
            <a:off x="6254448" y="3180784"/>
            <a:ext cx="654374" cy="507831"/>
          </a:xfrm>
          <a:prstGeom prst="rect">
            <a:avLst/>
          </a:prstGeom>
          <a:noFill/>
        </p:spPr>
        <p:txBody>
          <a:bodyPr wrap="square" rtlCol="0">
            <a:spAutoFit/>
          </a:bodyPr>
          <a:lstStyle/>
          <a:p>
            <a:pPr algn="ctr"/>
            <a:r>
              <a:rPr lang="fa-IR" sz="1350" b="1" dirty="0">
                <a:cs typeface="B Mitra" panose="00000400000000000000" pitchFamily="2" charset="-78"/>
              </a:rPr>
              <a:t>بند 2 ماده 46</a:t>
            </a:r>
            <a:endParaRPr lang="en-US" sz="1350" b="1" dirty="0">
              <a:cs typeface="B Mitra" panose="00000400000000000000" pitchFamily="2" charset="-78"/>
            </a:endParaRPr>
          </a:p>
        </p:txBody>
      </p:sp>
      <p:sp>
        <p:nvSpPr>
          <p:cNvPr id="6" name="TextBox 5"/>
          <p:cNvSpPr txBox="1"/>
          <p:nvPr/>
        </p:nvSpPr>
        <p:spPr>
          <a:xfrm>
            <a:off x="6581633" y="4388611"/>
            <a:ext cx="603914" cy="715581"/>
          </a:xfrm>
          <a:prstGeom prst="rect">
            <a:avLst/>
          </a:prstGeom>
          <a:noFill/>
        </p:spPr>
        <p:txBody>
          <a:bodyPr wrap="square" rtlCol="0">
            <a:spAutoFit/>
          </a:bodyPr>
          <a:lstStyle/>
          <a:p>
            <a:pPr algn="ctr"/>
            <a:r>
              <a:rPr lang="fa-IR" sz="1350" b="1" dirty="0">
                <a:cs typeface="B Mitra" panose="00000400000000000000" pitchFamily="2" charset="-78"/>
              </a:rPr>
              <a:t>بند 3 ماده 46</a:t>
            </a:r>
            <a:endParaRPr lang="en-US" sz="1350" b="1" dirty="0">
              <a:cs typeface="B Mitra" panose="00000400000000000000" pitchFamily="2" charset="-78"/>
            </a:endParaRPr>
          </a:p>
        </p:txBody>
      </p:sp>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92278" y="197678"/>
            <a:ext cx="1251721" cy="938791"/>
          </a:xfrm>
          <a:prstGeom prst="rect">
            <a:avLst/>
          </a:prstGeom>
        </p:spPr>
      </p:pic>
    </p:spTree>
    <p:extLst>
      <p:ext uri="{BB962C8B-B14F-4D97-AF65-F5344CB8AC3E}">
        <p14:creationId xmlns:p14="http://schemas.microsoft.com/office/powerpoint/2010/main" val="2788128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43335"/>
            <a:ext cx="6751377" cy="758748"/>
          </a:xfrm>
        </p:spPr>
        <p:txBody>
          <a:bodyPr/>
          <a:lstStyle/>
          <a:p>
            <a:pPr algn="r"/>
            <a:r>
              <a:rPr lang="fa-IR" b="1" dirty="0" smtClean="0">
                <a:solidFill>
                  <a:schemeClr val="accent4">
                    <a:lumMod val="50000"/>
                  </a:schemeClr>
                </a:solidFill>
                <a:effectLst>
                  <a:outerShdw blurRad="38100" dist="38100" dir="2700000" algn="tl">
                    <a:srgbClr val="000000">
                      <a:alpha val="43137"/>
                    </a:srgbClr>
                  </a:outerShdw>
                </a:effectLst>
                <a:cs typeface="B Mitra" panose="00000400000000000000" pitchFamily="2" charset="-78"/>
              </a:rPr>
              <a:t>اطلاعات نهانی:</a:t>
            </a:r>
            <a:endParaRPr lang="en-US" b="1" dirty="0">
              <a:solidFill>
                <a:schemeClr val="accent4">
                  <a:lumMod val="50000"/>
                </a:schemeClr>
              </a:solidFill>
              <a:effectLst>
                <a:outerShdw blurRad="38100" dist="38100" dir="2700000" algn="tl">
                  <a:srgbClr val="000000">
                    <a:alpha val="43137"/>
                  </a:srgbClr>
                </a:outerShdw>
              </a:effectLst>
              <a:cs typeface="B Mitra" panose="00000400000000000000" pitchFamily="2" charset="-78"/>
            </a:endParaRPr>
          </a:p>
        </p:txBody>
      </p:sp>
      <p:sp>
        <p:nvSpPr>
          <p:cNvPr id="3" name="Content Placeholder 2"/>
          <p:cNvSpPr>
            <a:spLocks noGrp="1"/>
          </p:cNvSpPr>
          <p:nvPr>
            <p:ph idx="1"/>
          </p:nvPr>
        </p:nvSpPr>
        <p:spPr>
          <a:xfrm>
            <a:off x="2690949" y="992778"/>
            <a:ext cx="4911634" cy="5517204"/>
          </a:xfrm>
        </p:spPr>
        <p:txBody>
          <a:bodyPr>
            <a:normAutofit fontScale="92500" lnSpcReduction="20000"/>
          </a:bodyPr>
          <a:lstStyle/>
          <a:p>
            <a:pPr algn="r" rtl="1">
              <a:buFont typeface="Wingdings" panose="05000000000000000000" pitchFamily="2" charset="2"/>
              <a:buChar char="v"/>
            </a:pPr>
            <a:r>
              <a:rPr lang="fa-IR" b="1" dirty="0" smtClean="0">
                <a:cs typeface="B Mitra" panose="00000400000000000000" pitchFamily="2" charset="-78"/>
              </a:rPr>
              <a:t> منظور از اطلاعات نهانی چیست؟</a:t>
            </a:r>
          </a:p>
          <a:p>
            <a:pPr marL="296466" lvl="1" indent="0" algn="just" rtl="1">
              <a:buNone/>
            </a:pPr>
            <a:r>
              <a:rPr lang="fa-IR" sz="1900" dirty="0">
                <a:cs typeface="B Mitra" panose="00000400000000000000" pitchFamily="2" charset="-78"/>
              </a:rPr>
              <a:t>«هرگونه اطلاعات افشاء نشده برای عموم که بطور مستقیم و یا غیرمستقیم به اوراق بهادار، معاملات یا ناشر آن مربوط میشود و در صورت انتشار بر </a:t>
            </a:r>
            <a:r>
              <a:rPr lang="fa-IR" sz="1900" dirty="0" smtClean="0">
                <a:cs typeface="B Mitra" panose="00000400000000000000" pitchFamily="2" charset="-78"/>
              </a:rPr>
              <a:t>قیمت و </a:t>
            </a:r>
            <a:r>
              <a:rPr lang="fa-IR" sz="1900" dirty="0">
                <a:cs typeface="B Mitra" panose="00000400000000000000" pitchFamily="2" charset="-78"/>
              </a:rPr>
              <a:t>یا تصمیم سرمایه گذاران برای معامله اوراق بهادار مربوط تأثیر </a:t>
            </a:r>
            <a:r>
              <a:rPr lang="fa-IR" sz="1900" dirty="0" smtClean="0">
                <a:cs typeface="B Mitra" panose="00000400000000000000" pitchFamily="2" charset="-78"/>
              </a:rPr>
              <a:t>می گذارد</a:t>
            </a:r>
            <a:r>
              <a:rPr lang="fa-IR" sz="1900" dirty="0">
                <a:cs typeface="B Mitra" panose="00000400000000000000" pitchFamily="2" charset="-78"/>
              </a:rPr>
              <a:t>.(بند 32 ماده 1 قانون بازار اوراق بهادار</a:t>
            </a:r>
            <a:r>
              <a:rPr lang="fa-IR" sz="1900" dirty="0" smtClean="0">
                <a:cs typeface="B Mitra" panose="00000400000000000000" pitchFamily="2" charset="-78"/>
              </a:rPr>
              <a:t>)</a:t>
            </a:r>
          </a:p>
          <a:p>
            <a:pPr marL="296466" lvl="1" indent="0" algn="just" rtl="1">
              <a:buNone/>
            </a:pPr>
            <a:endParaRPr lang="fa-IR" dirty="0">
              <a:cs typeface="B Mitra" panose="00000400000000000000" pitchFamily="2" charset="-78"/>
            </a:endParaRPr>
          </a:p>
          <a:p>
            <a:pPr marL="296466" indent="-342900" algn="just" rtl="1">
              <a:buFont typeface="Wingdings" panose="05000000000000000000" pitchFamily="2" charset="2"/>
              <a:buChar char="v"/>
            </a:pPr>
            <a:r>
              <a:rPr lang="fa-IR" b="1" dirty="0" smtClean="0">
                <a:cs typeface="B Mitra" panose="00000400000000000000" pitchFamily="2" charset="-78"/>
              </a:rPr>
              <a:t>انواع جرایم مبتنی بر اطلاعات نهانی:</a:t>
            </a:r>
          </a:p>
          <a:p>
            <a:pPr marL="133350" lvl="1" indent="-4763" algn="just" rtl="1">
              <a:buFont typeface="Wingdings" panose="05000000000000000000" pitchFamily="2" charset="2"/>
              <a:buChar char="ü"/>
            </a:pPr>
            <a:r>
              <a:rPr lang="fa-IR" dirty="0" smtClean="0">
                <a:cs typeface="B Mitra" panose="00000400000000000000" pitchFamily="2" charset="-78"/>
              </a:rPr>
              <a:t> </a:t>
            </a:r>
            <a:r>
              <a:rPr lang="fa-IR" b="1" dirty="0" smtClean="0">
                <a:cs typeface="B Mitra" panose="00000400000000000000" pitchFamily="2" charset="-78"/>
              </a:rPr>
              <a:t>سوء استفاده </a:t>
            </a:r>
            <a:r>
              <a:rPr lang="fa-IR" dirty="0" smtClean="0">
                <a:cs typeface="B Mitra" panose="00000400000000000000" pitchFamily="2" charset="-78"/>
              </a:rPr>
              <a:t>از اطلاعات نهانی</a:t>
            </a:r>
          </a:p>
          <a:p>
            <a:pPr marL="133350" lvl="1" indent="-4763" algn="just" rtl="1">
              <a:buFont typeface="Wingdings" panose="05000000000000000000" pitchFamily="2" charset="2"/>
              <a:buChar char="ü"/>
            </a:pPr>
            <a:r>
              <a:rPr lang="fa-IR" dirty="0">
                <a:cs typeface="B Mitra" panose="00000400000000000000" pitchFamily="2" charset="-78"/>
              </a:rPr>
              <a:t> </a:t>
            </a:r>
            <a:r>
              <a:rPr lang="fa-IR" dirty="0" smtClean="0">
                <a:cs typeface="B Mitra" panose="00000400000000000000" pitchFamily="2" charset="-78"/>
              </a:rPr>
              <a:t>فراهم کردن </a:t>
            </a:r>
            <a:r>
              <a:rPr lang="fa-IR" b="1" dirty="0" smtClean="0">
                <a:cs typeface="B Mitra" panose="00000400000000000000" pitchFamily="2" charset="-78"/>
              </a:rPr>
              <a:t>موجبات افشاء و انتشار </a:t>
            </a:r>
            <a:r>
              <a:rPr lang="fa-IR" dirty="0" smtClean="0">
                <a:cs typeface="B Mitra" panose="00000400000000000000" pitchFamily="2" charset="-78"/>
              </a:rPr>
              <a:t>اطلاعات در غیر موارد مقرر</a:t>
            </a:r>
          </a:p>
          <a:p>
            <a:pPr marL="133350" lvl="1" indent="-4763" algn="just" rtl="1">
              <a:buFont typeface="Wingdings" panose="05000000000000000000" pitchFamily="2" charset="2"/>
              <a:buChar char="ü"/>
            </a:pPr>
            <a:r>
              <a:rPr lang="fa-IR" dirty="0" smtClean="0">
                <a:solidFill>
                  <a:prstClr val="black"/>
                </a:solidFill>
                <a:cs typeface="B Mitra" panose="00000400000000000000" pitchFamily="2" charset="-78"/>
              </a:rPr>
              <a:t> </a:t>
            </a:r>
            <a:r>
              <a:rPr lang="fa-IR" b="1" dirty="0" smtClean="0">
                <a:solidFill>
                  <a:prstClr val="black"/>
                </a:solidFill>
                <a:cs typeface="B Mitra" panose="00000400000000000000" pitchFamily="2" charset="-78"/>
              </a:rPr>
              <a:t>معاملة</a:t>
            </a:r>
            <a:r>
              <a:rPr lang="fa-IR" dirty="0" smtClean="0">
                <a:solidFill>
                  <a:prstClr val="black"/>
                </a:solidFill>
                <a:cs typeface="B Mitra" panose="00000400000000000000" pitchFamily="2" charset="-78"/>
              </a:rPr>
              <a:t> </a:t>
            </a:r>
            <a:r>
              <a:rPr lang="fa-IR" dirty="0">
                <a:solidFill>
                  <a:prstClr val="black"/>
                </a:solidFill>
                <a:cs typeface="B Mitra" panose="00000400000000000000" pitchFamily="2" charset="-78"/>
              </a:rPr>
              <a:t>متکی بر اطلاعات </a:t>
            </a:r>
            <a:r>
              <a:rPr lang="fa-IR" dirty="0" smtClean="0">
                <a:solidFill>
                  <a:prstClr val="black"/>
                </a:solidFill>
                <a:cs typeface="B Mitra" panose="00000400000000000000" pitchFamily="2" charset="-78"/>
              </a:rPr>
              <a:t>نهانی</a:t>
            </a:r>
          </a:p>
          <a:p>
            <a:pPr marL="133350" lvl="1" indent="-4763" algn="just" rtl="1">
              <a:buFont typeface="Wingdings" panose="05000000000000000000" pitchFamily="2" charset="2"/>
              <a:buChar char="ü"/>
            </a:pPr>
            <a:endParaRPr lang="fa-IR" dirty="0" smtClean="0">
              <a:solidFill>
                <a:prstClr val="black"/>
              </a:solidFill>
              <a:cs typeface="B Mitra" panose="00000400000000000000" pitchFamily="2" charset="-78"/>
            </a:endParaRPr>
          </a:p>
          <a:p>
            <a:pPr marL="42863" indent="-214313" algn="just" rtl="1">
              <a:buFont typeface="Wingdings" panose="05000000000000000000" pitchFamily="2" charset="2"/>
              <a:buChar char="v"/>
            </a:pPr>
            <a:r>
              <a:rPr lang="fa-IR" b="1" dirty="0" smtClean="0">
                <a:solidFill>
                  <a:prstClr val="black"/>
                </a:solidFill>
                <a:cs typeface="B Mitra" panose="00000400000000000000" pitchFamily="2" charset="-78"/>
              </a:rPr>
              <a:t>بند 1 و 2 ماده 46 قانون بازار اوراق بهادار:</a:t>
            </a:r>
          </a:p>
          <a:p>
            <a:pPr marL="0" indent="0" algn="just" rtl="1">
              <a:buNone/>
            </a:pPr>
            <a:r>
              <a:rPr lang="fa-IR" b="1" dirty="0" smtClean="0">
                <a:solidFill>
                  <a:prstClr val="black"/>
                </a:solidFill>
                <a:cs typeface="B Mitra" panose="00000400000000000000" pitchFamily="2" charset="-78"/>
              </a:rPr>
              <a:t>«</a:t>
            </a:r>
            <a:r>
              <a:rPr lang="fa-IR" dirty="0" smtClean="0">
                <a:solidFill>
                  <a:prstClr val="black"/>
                </a:solidFill>
                <a:cs typeface="B Mitra" panose="00000400000000000000" pitchFamily="2" charset="-78"/>
              </a:rPr>
              <a:t>1- هر </a:t>
            </a:r>
            <a:r>
              <a:rPr lang="fa-IR" dirty="0">
                <a:solidFill>
                  <a:prstClr val="black"/>
                </a:solidFill>
                <a:cs typeface="B Mitra" panose="00000400000000000000" pitchFamily="2" charset="-78"/>
              </a:rPr>
              <a:t>شخصی که اطلاعات نهانی </a:t>
            </a:r>
            <a:r>
              <a:rPr lang="fa-IR" dirty="0" smtClean="0">
                <a:solidFill>
                  <a:prstClr val="black"/>
                </a:solidFill>
                <a:cs typeface="B Mitra" panose="00000400000000000000" pitchFamily="2" charset="-78"/>
              </a:rPr>
              <a:t>مربوط به </a:t>
            </a:r>
            <a:r>
              <a:rPr lang="fa-IR" dirty="0">
                <a:solidFill>
                  <a:prstClr val="black"/>
                </a:solidFill>
                <a:cs typeface="B Mitra" panose="00000400000000000000" pitchFamily="2" charset="-78"/>
              </a:rPr>
              <a:t>اوراق بهادار موضوع این قانون را که </a:t>
            </a:r>
            <a:r>
              <a:rPr lang="fa-IR" dirty="0" smtClean="0">
                <a:solidFill>
                  <a:prstClr val="black"/>
                </a:solidFill>
                <a:cs typeface="B Mitra" panose="00000400000000000000" pitchFamily="2" charset="-78"/>
              </a:rPr>
              <a:t>حسب وظیفه </a:t>
            </a:r>
            <a:r>
              <a:rPr lang="fa-IR" dirty="0">
                <a:solidFill>
                  <a:prstClr val="black"/>
                </a:solidFill>
                <a:cs typeface="B Mitra" panose="00000400000000000000" pitchFamily="2" charset="-78"/>
              </a:rPr>
              <a:t>در اختیار وی قرار گرفته به نحوی از انحاء به </a:t>
            </a:r>
            <a:r>
              <a:rPr lang="fa-IR" dirty="0" smtClean="0">
                <a:solidFill>
                  <a:prstClr val="black"/>
                </a:solidFill>
                <a:cs typeface="B Mitra" panose="00000400000000000000" pitchFamily="2" charset="-78"/>
              </a:rPr>
              <a:t>ضرر دیگران </a:t>
            </a:r>
            <a:r>
              <a:rPr lang="fa-IR" dirty="0">
                <a:solidFill>
                  <a:prstClr val="black"/>
                </a:solidFill>
                <a:cs typeface="B Mitra" panose="00000400000000000000" pitchFamily="2" charset="-78"/>
              </a:rPr>
              <a:t>یا به نفع خود </a:t>
            </a:r>
            <a:r>
              <a:rPr lang="fa-IR" dirty="0" smtClean="0">
                <a:solidFill>
                  <a:prstClr val="black"/>
                </a:solidFill>
                <a:cs typeface="B Mitra" panose="00000400000000000000" pitchFamily="2" charset="-78"/>
              </a:rPr>
              <a:t>یا به </a:t>
            </a:r>
            <a:r>
              <a:rPr lang="fa-IR" dirty="0">
                <a:solidFill>
                  <a:prstClr val="black"/>
                </a:solidFill>
                <a:cs typeface="B Mitra" panose="00000400000000000000" pitchFamily="2" charset="-78"/>
              </a:rPr>
              <a:t>نفع اشخاصی که از طرف آنها به هر عنوان نمایندگی داشته باشند، قبل </a:t>
            </a:r>
            <a:r>
              <a:rPr lang="fa-IR" dirty="0" smtClean="0">
                <a:solidFill>
                  <a:prstClr val="black"/>
                </a:solidFill>
                <a:cs typeface="B Mitra" panose="00000400000000000000" pitchFamily="2" charset="-78"/>
              </a:rPr>
              <a:t>از انتشار عمومی</a:t>
            </a:r>
            <a:r>
              <a:rPr lang="fa-IR" dirty="0">
                <a:solidFill>
                  <a:prstClr val="black"/>
                </a:solidFill>
                <a:cs typeface="B Mitra" panose="00000400000000000000" pitchFamily="2" charset="-78"/>
              </a:rPr>
              <a:t>، مورد استفاده قرار دهد و یا موجبات افشاء و انتشار آنها را در غیر </a:t>
            </a:r>
            <a:r>
              <a:rPr lang="fa-IR" dirty="0" smtClean="0">
                <a:solidFill>
                  <a:prstClr val="black"/>
                </a:solidFill>
                <a:cs typeface="B Mitra" panose="00000400000000000000" pitchFamily="2" charset="-78"/>
              </a:rPr>
              <a:t>موارد مقرر </a:t>
            </a:r>
            <a:r>
              <a:rPr lang="fa-IR" dirty="0">
                <a:solidFill>
                  <a:prstClr val="black"/>
                </a:solidFill>
                <a:cs typeface="B Mitra" panose="00000400000000000000" pitchFamily="2" charset="-78"/>
              </a:rPr>
              <a:t>فراهم نماید.</a:t>
            </a:r>
          </a:p>
          <a:p>
            <a:pPr marL="0" indent="0" algn="just" rtl="1">
              <a:buNone/>
            </a:pPr>
            <a:r>
              <a:rPr lang="fa-IR" dirty="0" smtClean="0">
                <a:solidFill>
                  <a:prstClr val="black"/>
                </a:solidFill>
                <a:cs typeface="B Mitra" panose="00000400000000000000" pitchFamily="2" charset="-78"/>
              </a:rPr>
              <a:t>2- هر </a:t>
            </a:r>
            <a:r>
              <a:rPr lang="fa-IR" dirty="0">
                <a:solidFill>
                  <a:prstClr val="black"/>
                </a:solidFill>
                <a:cs typeface="B Mitra" panose="00000400000000000000" pitchFamily="2" charset="-78"/>
              </a:rPr>
              <a:t>شخصی که با استفاده از اطلاعات نهانی به معاملات اوراق بهادار </a:t>
            </a:r>
            <a:r>
              <a:rPr lang="fa-IR" dirty="0" smtClean="0">
                <a:solidFill>
                  <a:prstClr val="black"/>
                </a:solidFill>
                <a:cs typeface="B Mitra" panose="00000400000000000000" pitchFamily="2" charset="-78"/>
              </a:rPr>
              <a:t>مبادرت نماید</a:t>
            </a:r>
            <a:r>
              <a:rPr lang="fa-IR" dirty="0">
                <a:solidFill>
                  <a:prstClr val="black"/>
                </a:solidFill>
                <a:cs typeface="B Mitra" panose="00000400000000000000" pitchFamily="2" charset="-78"/>
              </a:rPr>
              <a:t>.</a:t>
            </a:r>
            <a:r>
              <a:rPr lang="fa-IR" b="1" dirty="0">
                <a:solidFill>
                  <a:prstClr val="black"/>
                </a:solidFill>
                <a:cs typeface="B Mitra" panose="00000400000000000000" pitchFamily="2" charset="-78"/>
              </a:rPr>
              <a:t>»</a:t>
            </a:r>
          </a:p>
          <a:p>
            <a:pPr marL="133350" lvl="1" indent="-4763" algn="r" rtl="1">
              <a:buFont typeface="Wingdings" panose="05000000000000000000" pitchFamily="2" charset="2"/>
              <a:buChar char="ü"/>
            </a:pPr>
            <a:endParaRPr lang="fa-IR" dirty="0">
              <a:solidFill>
                <a:prstClr val="black"/>
              </a:solidFill>
              <a:cs typeface="B Mitra" panose="00000400000000000000" pitchFamily="2" charset="-78"/>
            </a:endParaRPr>
          </a:p>
          <a:p>
            <a:pPr marL="133350" lvl="1" indent="-4763" algn="r" rtl="1">
              <a:buFont typeface="Wingdings" panose="05000000000000000000" pitchFamily="2" charset="2"/>
              <a:buChar char="ü"/>
            </a:pPr>
            <a:endParaRPr lang="fa-IR" dirty="0" smtClean="0">
              <a:cs typeface="B Mitra" panose="00000400000000000000" pitchFamily="2" charset="-78"/>
            </a:endParaRPr>
          </a:p>
          <a:p>
            <a:pPr marL="133350" lvl="1" indent="-4763" algn="r" rtl="1">
              <a:buFont typeface="Wingdings" panose="05000000000000000000" pitchFamily="2" charset="2"/>
              <a:buChar char="ü"/>
            </a:pPr>
            <a:endParaRPr lang="en-US" dirty="0">
              <a:cs typeface="B Mitra" panose="00000400000000000000"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26090"/>
            <a:ext cx="2584592" cy="2831910"/>
          </a:xfrm>
          <a:prstGeom prst="rect">
            <a:avLst/>
          </a:prstGeom>
        </p:spPr>
      </p:pic>
      <p:sp>
        <p:nvSpPr>
          <p:cNvPr id="5" name="Curved Up Arrow 4">
            <a:hlinkClick r:id="rId3" action="ppaction://hlinksldjump"/>
          </p:cNvPr>
          <p:cNvSpPr/>
          <p:nvPr/>
        </p:nvSpPr>
        <p:spPr>
          <a:xfrm>
            <a:off x="307075" y="1092674"/>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887756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45289642"/>
              </p:ext>
            </p:extLst>
          </p:nvPr>
        </p:nvGraphicFramePr>
        <p:xfrm>
          <a:off x="975740" y="1750948"/>
          <a:ext cx="6447234" cy="29110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85462" y="197678"/>
            <a:ext cx="1358537" cy="1018903"/>
          </a:xfrm>
          <a:prstGeom prst="rect">
            <a:avLst/>
          </a:prstGeom>
        </p:spPr>
      </p:pic>
    </p:spTree>
    <p:extLst>
      <p:ext uri="{BB962C8B-B14F-4D97-AF65-F5344CB8AC3E}">
        <p14:creationId xmlns:p14="http://schemas.microsoft.com/office/powerpoint/2010/main" val="526551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560" y="610293"/>
            <a:ext cx="6649019" cy="809927"/>
          </a:xfrm>
        </p:spPr>
        <p:txBody>
          <a:bodyPr/>
          <a:lstStyle/>
          <a:p>
            <a:pPr algn="r"/>
            <a:r>
              <a:rPr lang="fa-IR" b="1" dirty="0" smtClean="0">
                <a:solidFill>
                  <a:schemeClr val="accent4">
                    <a:lumMod val="50000"/>
                  </a:schemeClr>
                </a:solidFill>
                <a:effectLst>
                  <a:outerShdw blurRad="38100" dist="38100" dir="2700000" algn="tl">
                    <a:srgbClr val="000000">
                      <a:alpha val="43137"/>
                    </a:srgbClr>
                  </a:outerShdw>
                </a:effectLst>
                <a:cs typeface="B Mitra" panose="00000400000000000000" pitchFamily="2" charset="-78"/>
              </a:rPr>
              <a:t>دستکاری بازار:</a:t>
            </a:r>
            <a:endParaRPr lang="en-US" b="1" dirty="0">
              <a:solidFill>
                <a:schemeClr val="accent4">
                  <a:lumMod val="50000"/>
                </a:schemeClr>
              </a:solidFill>
              <a:effectLst>
                <a:outerShdw blurRad="38100" dist="38100" dir="2700000" algn="tl">
                  <a:srgbClr val="000000">
                    <a:alpha val="43137"/>
                  </a:srgbClr>
                </a:outerShdw>
              </a:effectLst>
              <a:cs typeface="B Mitra" panose="00000400000000000000"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4650377"/>
            <a:ext cx="1864127" cy="2207624"/>
          </a:xfrm>
          <a:prstGeom prst="rect">
            <a:avLst/>
          </a:prstGeom>
        </p:spPr>
      </p:pic>
      <p:sp>
        <p:nvSpPr>
          <p:cNvPr id="3" name="Content Placeholder 2"/>
          <p:cNvSpPr>
            <a:spLocks noGrp="1"/>
          </p:cNvSpPr>
          <p:nvPr>
            <p:ph idx="1"/>
          </p:nvPr>
        </p:nvSpPr>
        <p:spPr>
          <a:xfrm>
            <a:off x="772341" y="1477119"/>
            <a:ext cx="6649019" cy="3843984"/>
          </a:xfrm>
        </p:spPr>
        <p:txBody>
          <a:bodyPr>
            <a:normAutofit fontScale="92500" lnSpcReduction="10000"/>
          </a:bodyPr>
          <a:lstStyle/>
          <a:p>
            <a:pPr algn="just" rtl="1">
              <a:buFont typeface="Wingdings" panose="05000000000000000000" pitchFamily="2" charset="2"/>
              <a:buChar char="v"/>
            </a:pPr>
            <a:r>
              <a:rPr lang="fa-IR" b="1" dirty="0" smtClean="0">
                <a:cs typeface="B Mitra" panose="00000400000000000000" pitchFamily="2" charset="-78"/>
              </a:rPr>
              <a:t> دستکاری بازار چیست؟ </a:t>
            </a:r>
          </a:p>
          <a:p>
            <a:pPr marL="255985" lvl="1" indent="0" algn="just" rtl="1">
              <a:buNone/>
            </a:pPr>
            <a:r>
              <a:rPr lang="fa-IR" dirty="0" smtClean="0">
                <a:cs typeface="B Mitra" panose="00000400000000000000" pitchFamily="2" charset="-78"/>
              </a:rPr>
              <a:t>دستکاری بازار عملی غیرقانونی به منظور کاهش یا افزایش قیمت اوراق بهادار یا حجم معاملات در بازار است. هدف از دستکاری بازار تغییر قیمت اوراق بهادار یا تغییر دیدگاه فعالان بازار در مورد قیمت</a:t>
            </a:r>
            <a:r>
              <a:rPr lang="fa-IR" sz="150" dirty="0">
                <a:cs typeface="B Mitra" panose="00000400000000000000" pitchFamily="2" charset="-78"/>
              </a:rPr>
              <a:t> </a:t>
            </a:r>
            <a:r>
              <a:rPr lang="fa-IR" dirty="0" smtClean="0">
                <a:cs typeface="B Mitra" panose="00000400000000000000" pitchFamily="2" charset="-78"/>
              </a:rPr>
              <a:t>های واقعی اوراق بهادار است.</a:t>
            </a:r>
          </a:p>
          <a:p>
            <a:pPr marL="255985" lvl="1" indent="0" algn="just" rtl="1">
              <a:buNone/>
            </a:pPr>
            <a:endParaRPr lang="fa-IR" dirty="0">
              <a:cs typeface="B Mitra" panose="00000400000000000000" pitchFamily="2" charset="-78"/>
            </a:endParaRPr>
          </a:p>
          <a:p>
            <a:pPr marL="255985" indent="-342900" algn="just" rtl="1">
              <a:buFont typeface="Wingdings" panose="05000000000000000000" pitchFamily="2" charset="2"/>
              <a:buChar char="v"/>
            </a:pPr>
            <a:r>
              <a:rPr lang="fa-IR" b="1" dirty="0" smtClean="0">
                <a:cs typeface="B Mitra" panose="00000400000000000000" pitchFamily="2" charset="-78"/>
              </a:rPr>
              <a:t>انواع:</a:t>
            </a:r>
          </a:p>
          <a:p>
            <a:pPr marL="82154" lvl="1" indent="91679" algn="just" rtl="1">
              <a:buFont typeface="Wingdings" panose="05000000000000000000" pitchFamily="2" charset="2"/>
              <a:buChar char="ü"/>
            </a:pPr>
            <a:r>
              <a:rPr lang="fa-IR" dirty="0" smtClean="0">
                <a:cs typeface="B Mitra" panose="00000400000000000000" pitchFamily="2" charset="-78"/>
              </a:rPr>
              <a:t> دستکاری مبتنی بر </a:t>
            </a:r>
            <a:r>
              <a:rPr lang="fa-IR" b="1" dirty="0" smtClean="0">
                <a:cs typeface="B Mitra" panose="00000400000000000000" pitchFamily="2" charset="-78"/>
              </a:rPr>
              <a:t>اطلاعات</a:t>
            </a:r>
            <a:r>
              <a:rPr lang="fa-IR" dirty="0" smtClean="0">
                <a:cs typeface="B Mitra" panose="00000400000000000000" pitchFamily="2" charset="-78"/>
              </a:rPr>
              <a:t>: از طریق انتشار اطلاعات نادرست و گمراه</a:t>
            </a:r>
            <a:r>
              <a:rPr lang="fa-IR" sz="150" dirty="0">
                <a:cs typeface="B Mitra" panose="00000400000000000000" pitchFamily="2" charset="-78"/>
              </a:rPr>
              <a:t> </a:t>
            </a:r>
            <a:r>
              <a:rPr lang="fa-IR" dirty="0" smtClean="0">
                <a:cs typeface="B Mitra" panose="00000400000000000000" pitchFamily="2" charset="-78"/>
              </a:rPr>
              <a:t>کننده در خصوص ناشران یا اوراق بهادار</a:t>
            </a:r>
          </a:p>
          <a:p>
            <a:pPr marL="82154" lvl="1" indent="173831" algn="just" rtl="1">
              <a:buFont typeface="Wingdings" panose="05000000000000000000" pitchFamily="2" charset="2"/>
              <a:buChar char="ü"/>
            </a:pPr>
            <a:r>
              <a:rPr lang="fa-IR" dirty="0" smtClean="0">
                <a:cs typeface="B Mitra" panose="00000400000000000000" pitchFamily="2" charset="-78"/>
              </a:rPr>
              <a:t> دستکاری مبتنی بر </a:t>
            </a:r>
            <a:r>
              <a:rPr lang="fa-IR" b="1" dirty="0" smtClean="0">
                <a:cs typeface="B Mitra" panose="00000400000000000000" pitchFamily="2" charset="-78"/>
              </a:rPr>
              <a:t>معاملات</a:t>
            </a:r>
            <a:r>
              <a:rPr lang="fa-IR" dirty="0" smtClean="0">
                <a:cs typeface="B Mitra" panose="00000400000000000000" pitchFamily="2" charset="-78"/>
              </a:rPr>
              <a:t>: از طریق خرید یا فروش اوراق بهادار و نوسان در قیمت</a:t>
            </a:r>
            <a:r>
              <a:rPr lang="fa-IR" sz="150" dirty="0">
                <a:cs typeface="B Mitra" panose="00000400000000000000" pitchFamily="2" charset="-78"/>
              </a:rPr>
              <a:t> </a:t>
            </a:r>
            <a:r>
              <a:rPr lang="fa-IR" dirty="0" smtClean="0">
                <a:cs typeface="B Mitra" panose="00000400000000000000" pitchFamily="2" charset="-78"/>
              </a:rPr>
              <a:t>ها یا معاملات آن</a:t>
            </a:r>
            <a:endParaRPr lang="fa-IR" dirty="0">
              <a:cs typeface="B Mitra" panose="00000400000000000000" pitchFamily="2" charset="-78"/>
            </a:endParaRPr>
          </a:p>
          <a:p>
            <a:pPr marL="342900" lvl="1" indent="0" algn="just" rtl="1">
              <a:buNone/>
            </a:pPr>
            <a:endParaRPr lang="fa-IR" dirty="0">
              <a:cs typeface="B Mitra" panose="00000400000000000000" pitchFamily="2" charset="-78"/>
            </a:endParaRPr>
          </a:p>
          <a:p>
            <a:pPr algn="just" rtl="1">
              <a:buFont typeface="Wingdings" panose="05000000000000000000" pitchFamily="2" charset="2"/>
              <a:buChar char="v"/>
            </a:pPr>
            <a:r>
              <a:rPr lang="fa-IR" b="1" dirty="0" smtClean="0">
                <a:cs typeface="B Mitra" panose="00000400000000000000" pitchFamily="2" charset="-78"/>
              </a:rPr>
              <a:t>بند 3 ماده 46 قانون بازار اوراق بهادار:</a:t>
            </a:r>
          </a:p>
          <a:p>
            <a:pPr marL="0" indent="0" algn="just" rtl="1">
              <a:buNone/>
            </a:pPr>
            <a:r>
              <a:rPr lang="fa-IR" dirty="0">
                <a:cs typeface="B Mitra" panose="00000400000000000000" pitchFamily="2" charset="-78"/>
              </a:rPr>
              <a:t>«هر شخصی که اقدامات وی </a:t>
            </a:r>
            <a:r>
              <a:rPr lang="fa-IR" dirty="0" smtClean="0">
                <a:cs typeface="B Mitra" panose="00000400000000000000" pitchFamily="2" charset="-78"/>
              </a:rPr>
              <a:t>نوعاً </a:t>
            </a:r>
            <a:r>
              <a:rPr lang="fa-IR" dirty="0">
                <a:cs typeface="B Mitra" panose="00000400000000000000" pitchFamily="2" charset="-78"/>
              </a:rPr>
              <a:t>منجر به ایجاد ظاهری گمراه</a:t>
            </a:r>
            <a:r>
              <a:rPr lang="fa-IR" sz="150" dirty="0">
                <a:cs typeface="B Mitra" panose="00000400000000000000" pitchFamily="2" charset="-78"/>
              </a:rPr>
              <a:t> </a:t>
            </a:r>
            <a:r>
              <a:rPr lang="fa-IR" dirty="0">
                <a:cs typeface="B Mitra" panose="00000400000000000000" pitchFamily="2" charset="-78"/>
              </a:rPr>
              <a:t>کننده از روند </a:t>
            </a:r>
            <a:r>
              <a:rPr lang="fa-IR" dirty="0" smtClean="0">
                <a:cs typeface="B Mitra" panose="00000400000000000000" pitchFamily="2" charset="-78"/>
              </a:rPr>
              <a:t>معاملات اوراق</a:t>
            </a:r>
          </a:p>
          <a:p>
            <a:pPr marL="0" indent="0" algn="just" rtl="1">
              <a:buNone/>
            </a:pPr>
            <a:r>
              <a:rPr lang="fa-IR" dirty="0" smtClean="0">
                <a:cs typeface="B Mitra" panose="00000400000000000000" pitchFamily="2" charset="-78"/>
              </a:rPr>
              <a:t> بهادار یا </a:t>
            </a:r>
            <a:r>
              <a:rPr lang="fa-IR" dirty="0">
                <a:cs typeface="B Mitra" panose="00000400000000000000" pitchFamily="2" charset="-78"/>
              </a:rPr>
              <a:t>ایجاد قیمتهای کاذب و یا اغوای اشخاص به انجام معاملات </a:t>
            </a:r>
            <a:r>
              <a:rPr lang="fa-IR" dirty="0" smtClean="0">
                <a:cs typeface="B Mitra" panose="00000400000000000000" pitchFamily="2" charset="-78"/>
              </a:rPr>
              <a:t>اوراق بهادار </a:t>
            </a:r>
            <a:r>
              <a:rPr lang="fa-IR" dirty="0">
                <a:cs typeface="B Mitra" panose="00000400000000000000" pitchFamily="2" charset="-78"/>
              </a:rPr>
              <a:t>شود.»</a:t>
            </a:r>
            <a:endParaRPr lang="fa-IR" dirty="0" smtClean="0">
              <a:cs typeface="B Mitra" panose="00000400000000000000" pitchFamily="2" charset="-78"/>
            </a:endParaRPr>
          </a:p>
        </p:txBody>
      </p:sp>
      <p:sp>
        <p:nvSpPr>
          <p:cNvPr id="5" name="Curved Up Arrow 4">
            <a:hlinkClick r:id="rId3" action="ppaction://hlinksldjump"/>
          </p:cNvPr>
          <p:cNvSpPr/>
          <p:nvPr/>
        </p:nvSpPr>
        <p:spPr>
          <a:xfrm>
            <a:off x="307075" y="1092674"/>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19064" y="197679"/>
            <a:ext cx="1624936" cy="1218702"/>
          </a:xfrm>
          <a:prstGeom prst="rect">
            <a:avLst/>
          </a:prstGeom>
        </p:spPr>
      </p:pic>
    </p:spTree>
    <p:extLst>
      <p:ext uri="{BB962C8B-B14F-4D97-AF65-F5344CB8AC3E}">
        <p14:creationId xmlns:p14="http://schemas.microsoft.com/office/powerpoint/2010/main" val="3953012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7"/>
          <p:cNvGrpSpPr>
            <a:grpSpLocks/>
          </p:cNvGrpSpPr>
          <p:nvPr/>
        </p:nvGrpSpPr>
        <p:grpSpPr bwMode="auto">
          <a:xfrm>
            <a:off x="1143000" y="1371600"/>
            <a:ext cx="2170113" cy="4035425"/>
            <a:chOff x="720" y="1296"/>
            <a:chExt cx="1367" cy="2542"/>
          </a:xfrm>
        </p:grpSpPr>
        <p:sp>
          <p:nvSpPr>
            <p:cNvPr id="10278" name="AutoShape 48"/>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w="9525">
              <a:noFill/>
              <a:round/>
              <a:headEnd/>
              <a:tailEnd/>
            </a:ln>
          </p:spPr>
          <p:txBody>
            <a:bodyPr wrap="none" anchor="ctr"/>
            <a:lstStyle/>
            <a:p>
              <a:endParaRPr lang="fa-IR"/>
            </a:p>
          </p:txBody>
        </p:sp>
        <p:sp>
          <p:nvSpPr>
            <p:cNvPr id="10279" name="AutoShape 49"/>
            <p:cNvSpPr>
              <a:spLocks noChangeArrowheads="1"/>
            </p:cNvSpPr>
            <p:nvPr/>
          </p:nvSpPr>
          <p:spPr bwMode="gray">
            <a:xfrm>
              <a:off x="741" y="1495"/>
              <a:ext cx="1322" cy="1766"/>
            </a:xfrm>
            <a:prstGeom prst="roundRect">
              <a:avLst>
                <a:gd name="adj" fmla="val 16667"/>
              </a:avLst>
            </a:prstGeom>
            <a:solidFill>
              <a:srgbClr val="3CA1E6"/>
            </a:solidFill>
            <a:ln w="9525">
              <a:noFill/>
              <a:round/>
              <a:headEnd/>
              <a:tailEnd/>
            </a:ln>
          </p:spPr>
          <p:txBody>
            <a:bodyPr wrap="none" anchor="ctr"/>
            <a:lstStyle/>
            <a:p>
              <a:endParaRPr lang="fa-IR"/>
            </a:p>
          </p:txBody>
        </p:sp>
        <p:sp>
          <p:nvSpPr>
            <p:cNvPr id="10280" name="AutoShape 50"/>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9BCFF2"/>
                </a:gs>
              </a:gsLst>
              <a:lin ang="5400000" scaled="1"/>
            </a:gradFill>
            <a:ln w="9525">
              <a:noFill/>
              <a:round/>
              <a:headEnd/>
              <a:tailEnd/>
            </a:ln>
          </p:spPr>
          <p:txBody>
            <a:bodyPr wrap="none" anchor="ctr"/>
            <a:lstStyle/>
            <a:p>
              <a:endParaRPr lang="fa-IR"/>
            </a:p>
          </p:txBody>
        </p:sp>
        <p:sp>
          <p:nvSpPr>
            <p:cNvPr id="10281" name="AutoShape 51"/>
            <p:cNvSpPr>
              <a:spLocks noChangeArrowheads="1"/>
            </p:cNvSpPr>
            <p:nvPr/>
          </p:nvSpPr>
          <p:spPr bwMode="gray">
            <a:xfrm>
              <a:off x="752" y="1509"/>
              <a:ext cx="1304" cy="446"/>
            </a:xfrm>
            <a:prstGeom prst="roundRect">
              <a:avLst>
                <a:gd name="adj" fmla="val 50000"/>
              </a:avLst>
            </a:prstGeom>
            <a:gradFill rotWithShape="1">
              <a:gsLst>
                <a:gs pos="0">
                  <a:srgbClr val="BEE0F7"/>
                </a:gs>
                <a:gs pos="100000">
                  <a:srgbClr val="3CA1E6">
                    <a:alpha val="0"/>
                  </a:srgbClr>
                </a:gs>
              </a:gsLst>
              <a:lin ang="5400000" scaled="1"/>
            </a:gradFill>
            <a:ln w="9525">
              <a:noFill/>
              <a:round/>
              <a:headEnd/>
              <a:tailEnd/>
            </a:ln>
          </p:spPr>
          <p:txBody>
            <a:bodyPr wrap="none" anchor="ctr"/>
            <a:lstStyle/>
            <a:p>
              <a:endParaRPr lang="fa-IR"/>
            </a:p>
          </p:txBody>
        </p:sp>
        <p:sp>
          <p:nvSpPr>
            <p:cNvPr id="10282" name="AutoShape 52"/>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w="9525">
              <a:noFill/>
              <a:round/>
              <a:headEnd/>
              <a:tailEnd/>
            </a:ln>
          </p:spPr>
          <p:txBody>
            <a:bodyPr wrap="none" anchor="ctr"/>
            <a:lstStyle/>
            <a:p>
              <a:endParaRPr lang="fa-IR"/>
            </a:p>
          </p:txBody>
        </p:sp>
        <p:sp>
          <p:nvSpPr>
            <p:cNvPr id="10283" name="AutoShape 53"/>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w="9525">
              <a:noFill/>
              <a:round/>
              <a:headEnd/>
              <a:tailEnd/>
            </a:ln>
          </p:spPr>
          <p:txBody>
            <a:bodyPr wrap="none" anchor="ctr"/>
            <a:lstStyle/>
            <a:p>
              <a:r>
                <a:rPr lang="fa-IR" b="1">
                  <a:cs typeface="B Nazanin" pitchFamily="2" charset="-78"/>
                </a:rPr>
                <a:t>قانون بازار اوراق‌بهادار</a:t>
              </a:r>
            </a:p>
          </p:txBody>
        </p:sp>
        <p:grpSp>
          <p:nvGrpSpPr>
            <p:cNvPr id="10284" name="Group 54"/>
            <p:cNvGrpSpPr>
              <a:grpSpLocks/>
            </p:cNvGrpSpPr>
            <p:nvPr/>
          </p:nvGrpSpPr>
          <p:grpSpPr bwMode="auto">
            <a:xfrm>
              <a:off x="1189" y="1296"/>
              <a:ext cx="405" cy="405"/>
              <a:chOff x="1289" y="582"/>
              <a:chExt cx="668" cy="668"/>
            </a:xfrm>
          </p:grpSpPr>
          <p:sp>
            <p:nvSpPr>
              <p:cNvPr id="10287" name="Oval 55"/>
              <p:cNvSpPr>
                <a:spLocks noChangeArrowheads="1"/>
              </p:cNvSpPr>
              <p:nvPr/>
            </p:nvSpPr>
            <p:spPr bwMode="gray">
              <a:xfrm>
                <a:off x="1289" y="582"/>
                <a:ext cx="668" cy="668"/>
              </a:xfrm>
              <a:prstGeom prst="ellipse">
                <a:avLst/>
              </a:prstGeom>
              <a:solidFill>
                <a:srgbClr val="333333"/>
              </a:solidFill>
              <a:ln w="38100" algn="ctr">
                <a:noFill/>
                <a:round/>
                <a:headEnd/>
                <a:tailEnd/>
              </a:ln>
            </p:spPr>
            <p:txBody>
              <a:bodyPr anchor="ctr">
                <a:spAutoFit/>
              </a:bodyPr>
              <a:lstStyle/>
              <a:p>
                <a:endParaRPr lang="fa-IR"/>
              </a:p>
            </p:txBody>
          </p:sp>
          <p:sp>
            <p:nvSpPr>
              <p:cNvPr id="10288" name="Oval 56"/>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10289" name="Oval 57"/>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10290" name="Oval 58"/>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10291" name="Oval 59"/>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grpSp>
        <p:sp>
          <p:nvSpPr>
            <p:cNvPr id="10285" name="Text Box 60"/>
            <p:cNvSpPr txBox="1">
              <a:spLocks noChangeArrowheads="1"/>
            </p:cNvSpPr>
            <p:nvPr/>
          </p:nvSpPr>
          <p:spPr bwMode="gray">
            <a:xfrm>
              <a:off x="1205" y="1354"/>
              <a:ext cx="402" cy="213"/>
            </a:xfrm>
            <a:prstGeom prst="rect">
              <a:avLst/>
            </a:prstGeom>
            <a:noFill/>
            <a:ln w="9525" algn="ctr">
              <a:noFill/>
              <a:miter lim="800000"/>
              <a:headEnd/>
              <a:tailEnd/>
            </a:ln>
          </p:spPr>
          <p:txBody>
            <a:bodyPr wrap="none">
              <a:spAutoFit/>
            </a:bodyPr>
            <a:lstStyle/>
            <a:p>
              <a:pPr algn="l"/>
              <a:r>
                <a:rPr lang="fa-IR" sz="1600" b="1">
                  <a:solidFill>
                    <a:srgbClr val="000000"/>
                  </a:solidFill>
                  <a:cs typeface="B Nazanin" pitchFamily="2" charset="-78"/>
                </a:rPr>
                <a:t>ماده 7</a:t>
              </a:r>
              <a:endParaRPr lang="en-US" sz="1200" b="1">
                <a:cs typeface="B Nazanin" pitchFamily="2" charset="-78"/>
              </a:endParaRPr>
            </a:p>
          </p:txBody>
        </p:sp>
        <p:sp>
          <p:nvSpPr>
            <p:cNvPr id="10286" name="Text Box 61"/>
            <p:cNvSpPr txBox="1">
              <a:spLocks noChangeArrowheads="1"/>
            </p:cNvSpPr>
            <p:nvPr/>
          </p:nvSpPr>
          <p:spPr bwMode="gray">
            <a:xfrm>
              <a:off x="768" y="1776"/>
              <a:ext cx="1296" cy="1438"/>
            </a:xfrm>
            <a:prstGeom prst="rect">
              <a:avLst/>
            </a:prstGeom>
            <a:noFill/>
            <a:ln w="9525" algn="ctr">
              <a:noFill/>
              <a:miter lim="800000"/>
              <a:headEnd/>
              <a:tailEnd/>
            </a:ln>
          </p:spPr>
          <p:txBody>
            <a:bodyPr>
              <a:spAutoFit/>
            </a:bodyPr>
            <a:lstStyle/>
            <a:p>
              <a:pPr algn="ctr">
                <a:lnSpc>
                  <a:spcPts val="1700"/>
                </a:lnSpc>
              </a:pPr>
              <a:r>
                <a:rPr lang="en-US" sz="1700"/>
                <a:t> </a:t>
              </a:r>
              <a:r>
                <a:rPr lang="fa-IR" sz="1700" b="1">
                  <a:cs typeface="B Nazanin" pitchFamily="2" charset="-78"/>
                </a:rPr>
                <a:t>صدور، تعليق و لغو مجوز تأسيس </a:t>
              </a:r>
              <a:r>
                <a:rPr lang="fa-IR" sz="1700" b="1">
                  <a:solidFill>
                    <a:srgbClr val="C00000"/>
                  </a:solidFill>
                  <a:cs typeface="B Nazanin" pitchFamily="2" charset="-78"/>
                </a:rPr>
                <a:t>كانون‌ها</a:t>
              </a:r>
              <a:r>
                <a:rPr lang="fa-IR" sz="1700" b="1">
                  <a:cs typeface="B Nazanin" pitchFamily="2" charset="-78"/>
                </a:rPr>
                <a:t> و </a:t>
              </a:r>
              <a:r>
                <a:rPr lang="fa-IR" sz="1700" b="1">
                  <a:solidFill>
                    <a:srgbClr val="C00000"/>
                  </a:solidFill>
                  <a:cs typeface="B Nazanin" pitchFamily="2" charset="-78"/>
                </a:rPr>
                <a:t>نهادهاي مالي </a:t>
              </a:r>
              <a:r>
                <a:rPr lang="fa-IR" sz="1700" b="1">
                  <a:cs typeface="B Nazanin" pitchFamily="2" charset="-78"/>
                </a:rPr>
                <a:t>و تصويب اساسنامه </a:t>
              </a:r>
              <a:r>
                <a:rPr lang="fa-IR" sz="1700" b="1">
                  <a:solidFill>
                    <a:srgbClr val="C00000"/>
                  </a:solidFill>
                  <a:cs typeface="B Nazanin" pitchFamily="2" charset="-78"/>
                </a:rPr>
                <a:t>بورس‌ها</a:t>
              </a:r>
              <a:r>
                <a:rPr lang="fa-IR" sz="1700" b="1">
                  <a:cs typeface="B Nazanin" pitchFamily="2" charset="-78"/>
                </a:rPr>
                <a:t>، </a:t>
              </a:r>
              <a:r>
                <a:rPr lang="fa-IR" sz="1700" b="1">
                  <a:solidFill>
                    <a:srgbClr val="C00000"/>
                  </a:solidFill>
                  <a:cs typeface="B Nazanin" pitchFamily="2" charset="-78"/>
                </a:rPr>
                <a:t>كانون‌ها</a:t>
              </a:r>
              <a:r>
                <a:rPr lang="fa-IR" sz="1700" b="1">
                  <a:cs typeface="B Nazanin" pitchFamily="2" charset="-78"/>
                </a:rPr>
                <a:t> و </a:t>
              </a:r>
              <a:r>
                <a:rPr lang="fa-IR" sz="1700" b="1">
                  <a:solidFill>
                    <a:srgbClr val="C00000"/>
                  </a:solidFill>
                  <a:cs typeface="B Nazanin" pitchFamily="2" charset="-78"/>
                </a:rPr>
                <a:t>نهادهاي مالي </a:t>
              </a:r>
              <a:r>
                <a:rPr lang="fa-IR" sz="1700" b="1">
                  <a:cs typeface="B Nazanin" pitchFamily="2" charset="-78"/>
                </a:rPr>
                <a:t>از جمله وظايف و  اختيارات هيأت‌مديره سازمان بورس و اوراق‌بهادار (سازمان) است.</a:t>
              </a:r>
              <a:endParaRPr lang="en-US" sz="1700" b="1">
                <a:cs typeface="B Nazanin" pitchFamily="2" charset="-78"/>
              </a:endParaRPr>
            </a:p>
          </p:txBody>
        </p:sp>
      </p:grpSp>
      <p:grpSp>
        <p:nvGrpSpPr>
          <p:cNvPr id="4" name="Group 51"/>
          <p:cNvGrpSpPr>
            <a:grpSpLocks/>
          </p:cNvGrpSpPr>
          <p:nvPr/>
        </p:nvGrpSpPr>
        <p:grpSpPr bwMode="auto">
          <a:xfrm>
            <a:off x="3505200" y="1371600"/>
            <a:ext cx="2166938" cy="4035425"/>
            <a:chOff x="3505200" y="1831975"/>
            <a:chExt cx="2166938" cy="4035425"/>
          </a:xfrm>
        </p:grpSpPr>
        <p:grpSp>
          <p:nvGrpSpPr>
            <p:cNvPr id="10263" name="Group 62"/>
            <p:cNvGrpSpPr>
              <a:grpSpLocks/>
            </p:cNvGrpSpPr>
            <p:nvPr/>
          </p:nvGrpSpPr>
          <p:grpSpPr bwMode="auto">
            <a:xfrm>
              <a:off x="3505200" y="1831975"/>
              <a:ext cx="2166938" cy="4035425"/>
              <a:chOff x="2208" y="1296"/>
              <a:chExt cx="1365" cy="2542"/>
            </a:xfrm>
          </p:grpSpPr>
          <p:sp>
            <p:nvSpPr>
              <p:cNvPr id="10265" name="AutoShape 63"/>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w="9525">
                <a:noFill/>
                <a:round/>
                <a:headEnd/>
                <a:tailEnd/>
              </a:ln>
            </p:spPr>
            <p:txBody>
              <a:bodyPr wrap="none" anchor="ctr"/>
              <a:lstStyle/>
              <a:p>
                <a:endParaRPr lang="fa-IR"/>
              </a:p>
            </p:txBody>
          </p:sp>
          <p:sp>
            <p:nvSpPr>
              <p:cNvPr id="10266" name="AutoShape 64"/>
              <p:cNvSpPr>
                <a:spLocks noChangeArrowheads="1"/>
              </p:cNvSpPr>
              <p:nvPr/>
            </p:nvSpPr>
            <p:spPr bwMode="gray">
              <a:xfrm>
                <a:off x="2229" y="1495"/>
                <a:ext cx="1322" cy="1766"/>
              </a:xfrm>
              <a:prstGeom prst="roundRect">
                <a:avLst>
                  <a:gd name="adj" fmla="val 16667"/>
                </a:avLst>
              </a:prstGeom>
              <a:solidFill>
                <a:srgbClr val="73E77E"/>
              </a:solidFill>
              <a:ln w="9525">
                <a:noFill/>
                <a:round/>
                <a:headEnd/>
                <a:tailEnd/>
              </a:ln>
            </p:spPr>
            <p:txBody>
              <a:bodyPr wrap="none" anchor="ctr"/>
              <a:lstStyle/>
              <a:p>
                <a:endParaRPr lang="fa-IR"/>
              </a:p>
            </p:txBody>
          </p:sp>
          <p:sp>
            <p:nvSpPr>
              <p:cNvPr id="10267" name="AutoShape 65"/>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B3F2B9"/>
                  </a:gs>
                </a:gsLst>
                <a:lin ang="5400000" scaled="1"/>
              </a:gradFill>
              <a:ln w="9525">
                <a:noFill/>
                <a:round/>
                <a:headEnd/>
                <a:tailEnd/>
              </a:ln>
            </p:spPr>
            <p:txBody>
              <a:bodyPr wrap="none" anchor="ctr"/>
              <a:lstStyle/>
              <a:p>
                <a:endParaRPr lang="fa-IR"/>
              </a:p>
            </p:txBody>
          </p:sp>
          <p:sp>
            <p:nvSpPr>
              <p:cNvPr id="10268" name="AutoShape 66"/>
              <p:cNvSpPr>
                <a:spLocks noChangeArrowheads="1"/>
              </p:cNvSpPr>
              <p:nvPr/>
            </p:nvSpPr>
            <p:spPr bwMode="gray">
              <a:xfrm>
                <a:off x="2240" y="1509"/>
                <a:ext cx="1304" cy="446"/>
              </a:xfrm>
              <a:prstGeom prst="roundRect">
                <a:avLst>
                  <a:gd name="adj" fmla="val 50000"/>
                </a:avLst>
              </a:prstGeom>
              <a:gradFill rotWithShape="1">
                <a:gsLst>
                  <a:gs pos="0">
                    <a:srgbClr val="D0F7D4"/>
                  </a:gs>
                  <a:gs pos="100000">
                    <a:srgbClr val="73E77E"/>
                  </a:gs>
                </a:gsLst>
                <a:lin ang="5400000" scaled="1"/>
              </a:gradFill>
              <a:ln w="9525">
                <a:noFill/>
                <a:round/>
                <a:headEnd/>
                <a:tailEnd/>
              </a:ln>
            </p:spPr>
            <p:txBody>
              <a:bodyPr wrap="none" anchor="ctr"/>
              <a:lstStyle/>
              <a:p>
                <a:endParaRPr lang="fa-IR"/>
              </a:p>
            </p:txBody>
          </p:sp>
          <p:sp>
            <p:nvSpPr>
              <p:cNvPr id="10269" name="Oval 67"/>
              <p:cNvSpPr>
                <a:spLocks noChangeArrowheads="1"/>
              </p:cNvSpPr>
              <p:nvPr/>
            </p:nvSpPr>
            <p:spPr bwMode="gray">
              <a:xfrm>
                <a:off x="2677" y="1296"/>
                <a:ext cx="405" cy="405"/>
              </a:xfrm>
              <a:prstGeom prst="ellipse">
                <a:avLst/>
              </a:prstGeom>
              <a:solidFill>
                <a:srgbClr val="333333"/>
              </a:solidFill>
              <a:ln w="38100" algn="ctr">
                <a:noFill/>
                <a:round/>
                <a:headEnd/>
                <a:tailEnd/>
              </a:ln>
            </p:spPr>
            <p:txBody>
              <a:bodyPr anchor="ctr">
                <a:spAutoFit/>
              </a:bodyPr>
              <a:lstStyle/>
              <a:p>
                <a:endParaRPr lang="fa-IR"/>
              </a:p>
            </p:txBody>
          </p:sp>
          <p:sp>
            <p:nvSpPr>
              <p:cNvPr id="10270" name="Oval 68"/>
              <p:cNvSpPr>
                <a:spLocks noChangeArrowheads="1"/>
              </p:cNvSpPr>
              <p:nvPr/>
            </p:nvSpPr>
            <p:spPr bwMode="gray">
              <a:xfrm>
                <a:off x="2681" y="1299"/>
                <a:ext cx="392" cy="392"/>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10271" name="Oval 69"/>
              <p:cNvSpPr>
                <a:spLocks noChangeArrowheads="1"/>
              </p:cNvSpPr>
              <p:nvPr/>
            </p:nvSpPr>
            <p:spPr bwMode="gray">
              <a:xfrm>
                <a:off x="2686" y="1301"/>
                <a:ext cx="383" cy="383"/>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10272" name="Oval 70"/>
              <p:cNvSpPr>
                <a:spLocks noChangeArrowheads="1"/>
              </p:cNvSpPr>
              <p:nvPr/>
            </p:nvSpPr>
            <p:spPr bwMode="gray">
              <a:xfrm>
                <a:off x="2690" y="1305"/>
                <a:ext cx="364" cy="357"/>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10273" name="Oval 71"/>
              <p:cNvSpPr>
                <a:spLocks noChangeArrowheads="1"/>
              </p:cNvSpPr>
              <p:nvPr/>
            </p:nvSpPr>
            <p:spPr bwMode="gray">
              <a:xfrm>
                <a:off x="2712" y="1315"/>
                <a:ext cx="323" cy="290"/>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sp>
            <p:nvSpPr>
              <p:cNvPr id="10274" name="Text Box 72"/>
              <p:cNvSpPr txBox="1">
                <a:spLocks noChangeArrowheads="1"/>
              </p:cNvSpPr>
              <p:nvPr/>
            </p:nvSpPr>
            <p:spPr bwMode="gray">
              <a:xfrm>
                <a:off x="2655" y="1354"/>
                <a:ext cx="438" cy="213"/>
              </a:xfrm>
              <a:prstGeom prst="rect">
                <a:avLst/>
              </a:prstGeom>
              <a:noFill/>
              <a:ln w="9525" algn="ctr">
                <a:noFill/>
                <a:miter lim="800000"/>
                <a:headEnd/>
                <a:tailEnd/>
              </a:ln>
            </p:spPr>
            <p:txBody>
              <a:bodyPr wrap="none">
                <a:spAutoFit/>
              </a:bodyPr>
              <a:lstStyle/>
              <a:p>
                <a:pPr algn="ctr"/>
                <a:r>
                  <a:rPr lang="fa-IR" sz="1600" b="1">
                    <a:solidFill>
                      <a:srgbClr val="000000"/>
                    </a:solidFill>
                    <a:cs typeface="B Nazanin" pitchFamily="2" charset="-78"/>
                  </a:rPr>
                  <a:t>ماده28</a:t>
                </a:r>
                <a:endParaRPr lang="en-US" sz="1200" b="1">
                  <a:cs typeface="B Nazanin" pitchFamily="2" charset="-78"/>
                </a:endParaRPr>
              </a:p>
            </p:txBody>
          </p:sp>
          <p:sp>
            <p:nvSpPr>
              <p:cNvPr id="10275" name="Text Box 73"/>
              <p:cNvSpPr txBox="1">
                <a:spLocks noChangeArrowheads="1"/>
              </p:cNvSpPr>
              <p:nvPr/>
            </p:nvSpPr>
            <p:spPr bwMode="gray">
              <a:xfrm>
                <a:off x="2256" y="1776"/>
                <a:ext cx="1296" cy="1105"/>
              </a:xfrm>
              <a:prstGeom prst="rect">
                <a:avLst/>
              </a:prstGeom>
              <a:noFill/>
              <a:ln w="9525" algn="ctr">
                <a:noFill/>
                <a:miter lim="800000"/>
                <a:headEnd/>
                <a:tailEnd/>
              </a:ln>
            </p:spPr>
            <p:txBody>
              <a:bodyPr>
                <a:spAutoFit/>
              </a:bodyPr>
              <a:lstStyle/>
              <a:p>
                <a:pPr algn="ctr"/>
                <a:r>
                  <a:rPr lang="fa-IR" b="1" dirty="0">
                    <a:cs typeface="B Nazanin" pitchFamily="2" charset="-78"/>
                  </a:rPr>
                  <a:t>تأسيس </a:t>
                </a:r>
                <a:r>
                  <a:rPr lang="fa-IR" b="1" dirty="0">
                    <a:solidFill>
                      <a:srgbClr val="C00000"/>
                    </a:solidFill>
                    <a:cs typeface="B Nazanin" pitchFamily="2" charset="-78"/>
                  </a:rPr>
                  <a:t>بورس‌ها</a:t>
                </a:r>
                <a:r>
                  <a:rPr lang="fa-IR" b="1" dirty="0">
                    <a:cs typeface="B Nazanin" pitchFamily="2" charset="-78"/>
                  </a:rPr>
                  <a:t>، </a:t>
                </a:r>
                <a:r>
                  <a:rPr lang="fa-IR" b="1" dirty="0">
                    <a:solidFill>
                      <a:srgbClr val="C00000"/>
                    </a:solidFill>
                    <a:cs typeface="B Nazanin" pitchFamily="2" charset="-78"/>
                  </a:rPr>
                  <a:t>بازارهاي خارج از بورس </a:t>
                </a:r>
                <a:r>
                  <a:rPr lang="fa-IR" b="1" dirty="0">
                    <a:cs typeface="B Nazanin" pitchFamily="2" charset="-78"/>
                  </a:rPr>
                  <a:t>و </a:t>
                </a:r>
                <a:r>
                  <a:rPr lang="fa-IR" b="1" dirty="0">
                    <a:solidFill>
                      <a:srgbClr val="C00000"/>
                    </a:solidFill>
                    <a:cs typeface="B Nazanin" pitchFamily="2" charset="-78"/>
                  </a:rPr>
                  <a:t>نهادهاي مالي </a:t>
                </a:r>
                <a:r>
                  <a:rPr lang="fa-IR" b="1" dirty="0">
                    <a:cs typeface="B Nazanin" pitchFamily="2" charset="-78"/>
                  </a:rPr>
                  <a:t>منوط به ثبت نزد سازمان است و فعاليت‌ آنها تحت نظارت سازمان انجام مي‌شود.</a:t>
                </a:r>
                <a:endParaRPr lang="en-US" b="1" dirty="0">
                  <a:cs typeface="B Nazanin" pitchFamily="2" charset="-78"/>
                </a:endParaRPr>
              </a:p>
            </p:txBody>
          </p:sp>
          <p:sp>
            <p:nvSpPr>
              <p:cNvPr id="10276" name="AutoShape 74"/>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w="9525">
                <a:noFill/>
                <a:round/>
                <a:headEnd/>
                <a:tailEnd/>
              </a:ln>
            </p:spPr>
            <p:txBody>
              <a:bodyPr wrap="none" anchor="ctr"/>
              <a:lstStyle/>
              <a:p>
                <a:endParaRPr lang="fa-IR"/>
              </a:p>
            </p:txBody>
          </p:sp>
          <p:sp>
            <p:nvSpPr>
              <p:cNvPr id="10277" name="AutoShape 75"/>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w="9525">
                <a:noFill/>
                <a:round/>
                <a:headEnd/>
                <a:tailEnd/>
              </a:ln>
            </p:spPr>
            <p:txBody>
              <a:bodyPr wrap="none" anchor="ctr"/>
              <a:lstStyle/>
              <a:p>
                <a:endParaRPr lang="fa-IR"/>
              </a:p>
            </p:txBody>
          </p:sp>
        </p:grpSp>
        <p:sp>
          <p:nvSpPr>
            <p:cNvPr id="10264" name="Rectangle 48"/>
            <p:cNvSpPr>
              <a:spLocks noChangeArrowheads="1"/>
            </p:cNvSpPr>
            <p:nvPr/>
          </p:nvSpPr>
          <p:spPr bwMode="auto">
            <a:xfrm>
              <a:off x="3571868" y="5214950"/>
              <a:ext cx="1885452" cy="369332"/>
            </a:xfrm>
            <a:prstGeom prst="rect">
              <a:avLst/>
            </a:prstGeom>
            <a:noFill/>
            <a:ln w="9525">
              <a:noFill/>
              <a:miter lim="800000"/>
              <a:headEnd/>
              <a:tailEnd/>
            </a:ln>
          </p:spPr>
          <p:txBody>
            <a:bodyPr wrap="none">
              <a:spAutoFit/>
            </a:bodyPr>
            <a:lstStyle/>
            <a:p>
              <a:r>
                <a:rPr lang="fa-IR" b="1">
                  <a:cs typeface="B Nazanin" pitchFamily="2" charset="-78"/>
                </a:rPr>
                <a:t>قانون بازار اوراق‌بهادار</a:t>
              </a:r>
            </a:p>
          </p:txBody>
        </p:sp>
      </p:grpSp>
      <p:grpSp>
        <p:nvGrpSpPr>
          <p:cNvPr id="6" name="Group 52"/>
          <p:cNvGrpSpPr>
            <a:grpSpLocks/>
          </p:cNvGrpSpPr>
          <p:nvPr/>
        </p:nvGrpSpPr>
        <p:grpSpPr bwMode="auto">
          <a:xfrm>
            <a:off x="5861050" y="1371600"/>
            <a:ext cx="2170113" cy="4035425"/>
            <a:chOff x="5861050" y="1831975"/>
            <a:chExt cx="2170113" cy="4035425"/>
          </a:xfrm>
        </p:grpSpPr>
        <p:grpSp>
          <p:nvGrpSpPr>
            <p:cNvPr id="10246" name="Group 76"/>
            <p:cNvGrpSpPr>
              <a:grpSpLocks/>
            </p:cNvGrpSpPr>
            <p:nvPr/>
          </p:nvGrpSpPr>
          <p:grpSpPr bwMode="auto">
            <a:xfrm>
              <a:off x="5861050" y="1831975"/>
              <a:ext cx="2170113" cy="4035425"/>
              <a:chOff x="3692" y="1296"/>
              <a:chExt cx="1367" cy="2542"/>
            </a:xfrm>
          </p:grpSpPr>
          <p:sp>
            <p:nvSpPr>
              <p:cNvPr id="10249" name="AutoShape 77"/>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w="9525">
                <a:noFill/>
                <a:round/>
                <a:headEnd/>
                <a:tailEnd/>
              </a:ln>
            </p:spPr>
            <p:txBody>
              <a:bodyPr wrap="none" anchor="ctr"/>
              <a:lstStyle/>
              <a:p>
                <a:endParaRPr lang="fa-IR"/>
              </a:p>
            </p:txBody>
          </p:sp>
          <p:sp>
            <p:nvSpPr>
              <p:cNvPr id="10250" name="AutoShape 78"/>
              <p:cNvSpPr>
                <a:spLocks noChangeArrowheads="1"/>
              </p:cNvSpPr>
              <p:nvPr/>
            </p:nvSpPr>
            <p:spPr bwMode="gray">
              <a:xfrm>
                <a:off x="3717" y="1495"/>
                <a:ext cx="1322" cy="1766"/>
              </a:xfrm>
              <a:prstGeom prst="roundRect">
                <a:avLst>
                  <a:gd name="adj" fmla="val 16667"/>
                </a:avLst>
              </a:prstGeom>
              <a:solidFill>
                <a:srgbClr val="E9E065"/>
              </a:solidFill>
              <a:ln w="9525">
                <a:noFill/>
                <a:round/>
                <a:headEnd/>
                <a:tailEnd/>
              </a:ln>
            </p:spPr>
            <p:txBody>
              <a:bodyPr wrap="none" anchor="ctr"/>
              <a:lstStyle/>
              <a:p>
                <a:endParaRPr lang="fa-IR"/>
              </a:p>
            </p:txBody>
          </p:sp>
          <p:sp>
            <p:nvSpPr>
              <p:cNvPr id="10251" name="AutoShape 79"/>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F2EDA6"/>
                  </a:gs>
                </a:gsLst>
                <a:lin ang="5400000" scaled="1"/>
              </a:gradFill>
              <a:ln w="9525">
                <a:noFill/>
                <a:round/>
                <a:headEnd/>
                <a:tailEnd/>
              </a:ln>
            </p:spPr>
            <p:txBody>
              <a:bodyPr wrap="none" anchor="ctr"/>
              <a:lstStyle/>
              <a:p>
                <a:endParaRPr lang="fa-IR"/>
              </a:p>
            </p:txBody>
          </p:sp>
          <p:sp>
            <p:nvSpPr>
              <p:cNvPr id="10252" name="AutoShape 80"/>
              <p:cNvSpPr>
                <a:spLocks noChangeArrowheads="1"/>
              </p:cNvSpPr>
              <p:nvPr/>
            </p:nvSpPr>
            <p:spPr bwMode="gray">
              <a:xfrm>
                <a:off x="3825" y="1509"/>
                <a:ext cx="1207" cy="446"/>
              </a:xfrm>
              <a:prstGeom prst="roundRect">
                <a:avLst>
                  <a:gd name="adj" fmla="val 50000"/>
                </a:avLst>
              </a:prstGeom>
              <a:gradFill rotWithShape="1">
                <a:gsLst>
                  <a:gs pos="0">
                    <a:srgbClr val="F8F5CC"/>
                  </a:gs>
                  <a:gs pos="100000">
                    <a:srgbClr val="E9E065"/>
                  </a:gs>
                </a:gsLst>
                <a:lin ang="5400000" scaled="1"/>
              </a:gradFill>
              <a:ln w="9525">
                <a:noFill/>
                <a:round/>
                <a:headEnd/>
                <a:tailEnd/>
              </a:ln>
            </p:spPr>
            <p:txBody>
              <a:bodyPr wrap="none" anchor="ctr"/>
              <a:lstStyle/>
              <a:p>
                <a:endParaRPr lang="fa-IR" sz="1700" b="1">
                  <a:cs typeface="B Nazanin" pitchFamily="2" charset="-78"/>
                </a:endParaRPr>
              </a:p>
            </p:txBody>
          </p:sp>
          <p:grpSp>
            <p:nvGrpSpPr>
              <p:cNvPr id="10253" name="Group 81"/>
              <p:cNvGrpSpPr>
                <a:grpSpLocks/>
              </p:cNvGrpSpPr>
              <p:nvPr/>
            </p:nvGrpSpPr>
            <p:grpSpPr bwMode="auto">
              <a:xfrm>
                <a:off x="4165" y="1296"/>
                <a:ext cx="405" cy="405"/>
                <a:chOff x="1289" y="582"/>
                <a:chExt cx="668" cy="668"/>
              </a:xfrm>
            </p:grpSpPr>
            <p:sp>
              <p:nvSpPr>
                <p:cNvPr id="10258" name="Oval 82"/>
                <p:cNvSpPr>
                  <a:spLocks noChangeArrowheads="1"/>
                </p:cNvSpPr>
                <p:nvPr/>
              </p:nvSpPr>
              <p:spPr bwMode="gray">
                <a:xfrm>
                  <a:off x="1289" y="582"/>
                  <a:ext cx="668" cy="668"/>
                </a:xfrm>
                <a:prstGeom prst="ellipse">
                  <a:avLst/>
                </a:prstGeom>
                <a:solidFill>
                  <a:srgbClr val="333333"/>
                </a:solidFill>
                <a:ln w="38100" algn="ctr">
                  <a:noFill/>
                  <a:round/>
                  <a:headEnd/>
                  <a:tailEnd/>
                </a:ln>
              </p:spPr>
              <p:txBody>
                <a:bodyPr anchor="ctr">
                  <a:spAutoFit/>
                </a:bodyPr>
                <a:lstStyle/>
                <a:p>
                  <a:endParaRPr lang="fa-IR"/>
                </a:p>
              </p:txBody>
            </p:sp>
            <p:sp>
              <p:nvSpPr>
                <p:cNvPr id="10259" name="Oval 83"/>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10260" name="Oval 84"/>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10261" name="Oval 85"/>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10262" name="Oval 86"/>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grpSp>
          <p:sp>
            <p:nvSpPr>
              <p:cNvPr id="10254" name="Text Box 87"/>
              <p:cNvSpPr txBox="1">
                <a:spLocks noChangeArrowheads="1"/>
              </p:cNvSpPr>
              <p:nvPr/>
            </p:nvSpPr>
            <p:spPr bwMode="gray">
              <a:xfrm>
                <a:off x="4203" y="1300"/>
                <a:ext cx="326" cy="485"/>
              </a:xfrm>
              <a:prstGeom prst="rect">
                <a:avLst/>
              </a:prstGeom>
              <a:noFill/>
              <a:ln w="9525" algn="ctr">
                <a:noFill/>
                <a:miter lim="800000"/>
                <a:headEnd/>
                <a:tailEnd/>
              </a:ln>
            </p:spPr>
            <p:txBody>
              <a:bodyPr>
                <a:spAutoFit/>
              </a:bodyPr>
              <a:lstStyle/>
              <a:p>
                <a:pPr algn="ctr"/>
                <a:r>
                  <a:rPr lang="fa-IR" sz="1600" b="1">
                    <a:solidFill>
                      <a:srgbClr val="000000"/>
                    </a:solidFill>
                    <a:cs typeface="B Nazanin" pitchFamily="2" charset="-78"/>
                  </a:rPr>
                  <a:t>ماده</a:t>
                </a:r>
              </a:p>
              <a:p>
                <a:pPr algn="ctr"/>
                <a:r>
                  <a:rPr lang="fa-IR" sz="1600" b="1">
                    <a:solidFill>
                      <a:srgbClr val="000000"/>
                    </a:solidFill>
                    <a:cs typeface="B Nazanin" pitchFamily="2" charset="-78"/>
                  </a:rPr>
                  <a:t> 29</a:t>
                </a:r>
              </a:p>
              <a:p>
                <a:pPr algn="ctr"/>
                <a:endParaRPr lang="en-US" sz="1200" b="1">
                  <a:cs typeface="B Nazanin" pitchFamily="2" charset="-78"/>
                </a:endParaRPr>
              </a:p>
            </p:txBody>
          </p:sp>
          <p:sp>
            <p:nvSpPr>
              <p:cNvPr id="10255" name="Text Box 88"/>
              <p:cNvSpPr txBox="1">
                <a:spLocks noChangeArrowheads="1"/>
              </p:cNvSpPr>
              <p:nvPr/>
            </p:nvSpPr>
            <p:spPr bwMode="gray">
              <a:xfrm>
                <a:off x="3744" y="1776"/>
                <a:ext cx="1296" cy="213"/>
              </a:xfrm>
              <a:prstGeom prst="rect">
                <a:avLst/>
              </a:prstGeom>
              <a:noFill/>
              <a:ln w="9525" algn="ctr">
                <a:noFill/>
                <a:miter lim="800000"/>
                <a:headEnd/>
                <a:tailEnd/>
              </a:ln>
            </p:spPr>
            <p:txBody>
              <a:bodyPr>
                <a:spAutoFit/>
              </a:bodyPr>
              <a:lstStyle/>
              <a:p>
                <a:endParaRPr lang="en-US" sz="1600" b="1">
                  <a:cs typeface="B Nazanin" pitchFamily="2" charset="-78"/>
                </a:endParaRPr>
              </a:p>
            </p:txBody>
          </p:sp>
          <p:sp>
            <p:nvSpPr>
              <p:cNvPr id="10256" name="AutoShape 89"/>
              <p:cNvSpPr>
                <a:spLocks noChangeArrowheads="1"/>
              </p:cNvSpPr>
              <p:nvPr/>
            </p:nvSpPr>
            <p:spPr bwMode="gray">
              <a:xfrm>
                <a:off x="3692" y="3290"/>
                <a:ext cx="1363" cy="548"/>
              </a:xfrm>
              <a:prstGeom prst="roundRect">
                <a:avLst>
                  <a:gd name="adj" fmla="val 40389"/>
                </a:avLst>
              </a:prstGeom>
              <a:gradFill rotWithShape="1">
                <a:gsLst>
                  <a:gs pos="0">
                    <a:srgbClr val="6F9DB7"/>
                  </a:gs>
                  <a:gs pos="100000">
                    <a:schemeClr val="bg1"/>
                  </a:gs>
                </a:gsLst>
                <a:lin ang="5400000" scaled="1"/>
              </a:gradFill>
              <a:ln w="9525">
                <a:noFill/>
                <a:round/>
                <a:headEnd/>
                <a:tailEnd/>
              </a:ln>
            </p:spPr>
            <p:txBody>
              <a:bodyPr wrap="none" anchor="ctr"/>
              <a:lstStyle/>
              <a:p>
                <a:endParaRPr lang="fa-IR"/>
              </a:p>
            </p:txBody>
          </p:sp>
          <p:sp>
            <p:nvSpPr>
              <p:cNvPr id="10257" name="AutoShape 90"/>
              <p:cNvSpPr>
                <a:spLocks noChangeArrowheads="1"/>
              </p:cNvSpPr>
              <p:nvPr/>
            </p:nvSpPr>
            <p:spPr bwMode="gray">
              <a:xfrm>
                <a:off x="3720" y="3305"/>
                <a:ext cx="1304" cy="487"/>
              </a:xfrm>
              <a:prstGeom prst="roundRect">
                <a:avLst>
                  <a:gd name="adj" fmla="val 50000"/>
                </a:avLst>
              </a:prstGeom>
              <a:gradFill rotWithShape="1">
                <a:gsLst>
                  <a:gs pos="0">
                    <a:srgbClr val="98BAAF"/>
                  </a:gs>
                  <a:gs pos="100000">
                    <a:schemeClr val="bg1"/>
                  </a:gs>
                </a:gsLst>
                <a:lin ang="5400000" scaled="1"/>
              </a:gradFill>
              <a:ln w="9525">
                <a:noFill/>
                <a:round/>
                <a:headEnd/>
                <a:tailEnd/>
              </a:ln>
            </p:spPr>
            <p:txBody>
              <a:bodyPr wrap="none" anchor="ctr"/>
              <a:lstStyle/>
              <a:p>
                <a:endParaRPr lang="fa-IR"/>
              </a:p>
            </p:txBody>
          </p:sp>
        </p:grpSp>
        <p:sp>
          <p:nvSpPr>
            <p:cNvPr id="10247" name="Rectangle 49"/>
            <p:cNvSpPr>
              <a:spLocks noChangeArrowheads="1"/>
            </p:cNvSpPr>
            <p:nvPr/>
          </p:nvSpPr>
          <p:spPr bwMode="auto">
            <a:xfrm>
              <a:off x="5929322" y="2357430"/>
              <a:ext cx="2071670" cy="2708434"/>
            </a:xfrm>
            <a:prstGeom prst="rect">
              <a:avLst/>
            </a:prstGeom>
            <a:noFill/>
            <a:ln w="9525">
              <a:noFill/>
              <a:miter lim="800000"/>
              <a:headEnd/>
              <a:tailEnd/>
            </a:ln>
          </p:spPr>
          <p:txBody>
            <a:bodyPr>
              <a:spAutoFit/>
            </a:bodyPr>
            <a:lstStyle/>
            <a:p>
              <a:pPr algn="ctr"/>
              <a:r>
                <a:rPr lang="fa-IR" sz="1700" b="1" dirty="0" err="1">
                  <a:cs typeface="B Nazanin" pitchFamily="2" charset="-78"/>
                </a:rPr>
                <a:t>صلاحيت</a:t>
              </a:r>
              <a:r>
                <a:rPr lang="fa-IR" sz="1700" b="1" dirty="0">
                  <a:cs typeface="B Nazanin" pitchFamily="2" charset="-78"/>
                </a:rPr>
                <a:t> </a:t>
              </a:r>
              <a:r>
                <a:rPr lang="fa-IR" sz="1700" b="1" dirty="0" err="1">
                  <a:cs typeface="B Nazanin" pitchFamily="2" charset="-78"/>
                </a:rPr>
                <a:t>حرفه‌اي</a:t>
              </a:r>
              <a:endParaRPr lang="fa-IR" sz="1700" b="1" dirty="0">
                <a:cs typeface="B Nazanin" pitchFamily="2" charset="-78"/>
              </a:endParaRPr>
            </a:p>
            <a:p>
              <a:pPr algn="ctr"/>
              <a:r>
                <a:rPr lang="fa-IR" sz="1700" b="1" dirty="0">
                  <a:cs typeface="B Nazanin" pitchFamily="2" charset="-78"/>
                </a:rPr>
                <a:t> </a:t>
              </a:r>
              <a:r>
                <a:rPr lang="fa-IR" sz="1700" b="1" dirty="0" err="1">
                  <a:cs typeface="B Nazanin" pitchFamily="2" charset="-78"/>
                </a:rPr>
                <a:t>اعضاي</a:t>
              </a:r>
              <a:r>
                <a:rPr lang="fa-IR" sz="1700" b="1" dirty="0">
                  <a:cs typeface="B Nazanin" pitchFamily="2" charset="-78"/>
                </a:rPr>
                <a:t> </a:t>
              </a:r>
              <a:r>
                <a:rPr lang="fa-IR" sz="1700" b="1" dirty="0" err="1">
                  <a:cs typeface="B Nazanin" pitchFamily="2" charset="-78"/>
                </a:rPr>
                <a:t>هيأت‌مديره</a:t>
              </a:r>
              <a:r>
                <a:rPr lang="fa-IR" sz="1700" b="1" dirty="0">
                  <a:cs typeface="B Nazanin" pitchFamily="2" charset="-78"/>
                </a:rPr>
                <a:t> و </a:t>
              </a:r>
              <a:r>
                <a:rPr lang="fa-IR" sz="1700" b="1" dirty="0" err="1">
                  <a:cs typeface="B Nazanin" pitchFamily="2" charset="-78"/>
                </a:rPr>
                <a:t>مديران</a:t>
              </a:r>
              <a:r>
                <a:rPr lang="fa-IR" sz="1700" b="1" dirty="0">
                  <a:cs typeface="B Nazanin" pitchFamily="2" charset="-78"/>
                </a:rPr>
                <a:t>، حداقل </a:t>
              </a:r>
              <a:r>
                <a:rPr lang="fa-IR" sz="1700" b="1" dirty="0" err="1">
                  <a:cs typeface="B Nazanin" pitchFamily="2" charset="-78"/>
                </a:rPr>
                <a:t>سرمايه</a:t>
              </a:r>
              <a:r>
                <a:rPr lang="fa-IR" sz="1700" b="1" dirty="0">
                  <a:cs typeface="B Nazanin" pitchFamily="2" charset="-78"/>
                </a:rPr>
                <a:t>، موضوع </a:t>
              </a:r>
              <a:r>
                <a:rPr lang="fa-IR" sz="1700" b="1" dirty="0" err="1">
                  <a:cs typeface="B Nazanin" pitchFamily="2" charset="-78"/>
                </a:rPr>
                <a:t>فعاليت</a:t>
              </a:r>
              <a:r>
                <a:rPr lang="fa-IR" sz="1700" b="1" dirty="0">
                  <a:cs typeface="B Nazanin" pitchFamily="2" charset="-78"/>
                </a:rPr>
                <a:t> در اساسنامه، نحوه </a:t>
              </a:r>
              <a:r>
                <a:rPr lang="fa-IR" sz="1700" b="1" dirty="0" err="1">
                  <a:cs typeface="B Nazanin" pitchFamily="2" charset="-78"/>
                </a:rPr>
                <a:t>گزارش‌دهي</a:t>
              </a:r>
              <a:r>
                <a:rPr lang="fa-IR" sz="1700" b="1" dirty="0">
                  <a:cs typeface="B Nazanin" pitchFamily="2" charset="-78"/>
                </a:rPr>
                <a:t> و نوع </a:t>
              </a:r>
              <a:r>
                <a:rPr lang="fa-IR" sz="1700" b="1" dirty="0" err="1">
                  <a:cs typeface="B Nazanin" pitchFamily="2" charset="-78"/>
                </a:rPr>
                <a:t>گزارش‌هاي</a:t>
              </a:r>
              <a:r>
                <a:rPr lang="fa-IR" sz="1700" b="1" dirty="0">
                  <a:cs typeface="B Nazanin" pitchFamily="2" charset="-78"/>
                </a:rPr>
                <a:t> </a:t>
              </a:r>
              <a:r>
                <a:rPr lang="fa-IR" sz="1700" b="1" dirty="0" err="1">
                  <a:cs typeface="B Nazanin" pitchFamily="2" charset="-78"/>
                </a:rPr>
                <a:t>ويژه</a:t>
              </a:r>
              <a:r>
                <a:rPr lang="fa-IR" sz="1700" b="1" dirty="0">
                  <a:cs typeface="B Nazanin" pitchFamily="2" charset="-78"/>
                </a:rPr>
                <a:t> </a:t>
              </a:r>
              <a:r>
                <a:rPr lang="fa-IR" sz="1700" b="1" dirty="0" err="1">
                  <a:cs typeface="B Nazanin" pitchFamily="2" charset="-78"/>
                </a:rPr>
                <a:t>حسابرسي</a:t>
              </a:r>
              <a:r>
                <a:rPr lang="fa-IR" sz="1700" b="1" dirty="0">
                  <a:cs typeface="B Nazanin" pitchFamily="2" charset="-78"/>
                </a:rPr>
                <a:t> </a:t>
              </a:r>
              <a:r>
                <a:rPr lang="fa-IR" sz="1700" b="1" dirty="0" err="1">
                  <a:cs typeface="B Nazanin" pitchFamily="2" charset="-78"/>
                </a:rPr>
                <a:t>نهادهاي</a:t>
              </a:r>
              <a:r>
                <a:rPr lang="fa-IR" sz="1700" b="1" dirty="0">
                  <a:cs typeface="B Nazanin" pitchFamily="2" charset="-78"/>
                </a:rPr>
                <a:t> </a:t>
              </a:r>
              <a:r>
                <a:rPr lang="fa-IR" sz="1700" b="1" dirty="0" err="1">
                  <a:cs typeface="B Nazanin" pitchFamily="2" charset="-78"/>
                </a:rPr>
                <a:t>مالي</a:t>
              </a:r>
              <a:r>
                <a:rPr lang="fa-IR" sz="1700" b="1" dirty="0">
                  <a:cs typeface="B Nazanin" pitchFamily="2" charset="-78"/>
                </a:rPr>
                <a:t> </a:t>
              </a:r>
              <a:r>
                <a:rPr lang="fa-IR" sz="1700" b="1" dirty="0" err="1">
                  <a:cs typeface="B Nazanin" pitchFamily="2" charset="-78"/>
                </a:rPr>
                <a:t>بايد</a:t>
              </a:r>
              <a:r>
                <a:rPr lang="fa-IR" sz="1700" b="1" dirty="0">
                  <a:cs typeface="B Nazanin" pitchFamily="2" charset="-78"/>
                </a:rPr>
                <a:t> به </a:t>
              </a:r>
              <a:r>
                <a:rPr lang="fa-IR" sz="1700" b="1" dirty="0" err="1">
                  <a:cs typeface="B Nazanin" pitchFamily="2" charset="-78"/>
                </a:rPr>
                <a:t>تاييد</a:t>
              </a:r>
              <a:r>
                <a:rPr lang="fa-IR" sz="1700" b="1" dirty="0">
                  <a:cs typeface="B Nazanin" pitchFamily="2" charset="-78"/>
                </a:rPr>
                <a:t> سازمان برسد</a:t>
              </a:r>
              <a:r>
                <a:rPr lang="fa-IR" sz="1600" b="1" dirty="0">
                  <a:cs typeface="B Nazanin" pitchFamily="2" charset="-78"/>
                </a:rPr>
                <a:t>.</a:t>
              </a:r>
              <a:endParaRPr lang="fa-IR" sz="1600" dirty="0"/>
            </a:p>
          </p:txBody>
        </p:sp>
        <p:sp>
          <p:nvSpPr>
            <p:cNvPr id="10248" name="Rectangle 50"/>
            <p:cNvSpPr>
              <a:spLocks noChangeArrowheads="1"/>
            </p:cNvSpPr>
            <p:nvPr/>
          </p:nvSpPr>
          <p:spPr bwMode="auto">
            <a:xfrm>
              <a:off x="5957897" y="5172087"/>
              <a:ext cx="1885452" cy="369332"/>
            </a:xfrm>
            <a:prstGeom prst="rect">
              <a:avLst/>
            </a:prstGeom>
            <a:noFill/>
            <a:ln w="9525">
              <a:noFill/>
              <a:miter lim="800000"/>
              <a:headEnd/>
              <a:tailEnd/>
            </a:ln>
          </p:spPr>
          <p:txBody>
            <a:bodyPr wrap="none">
              <a:spAutoFit/>
            </a:bodyPr>
            <a:lstStyle/>
            <a:p>
              <a:r>
                <a:rPr lang="fa-IR" b="1">
                  <a:cs typeface="B Nazanin" pitchFamily="2" charset="-78"/>
                </a:rPr>
                <a:t>قانون بازار اوراق‌بهادار</a:t>
              </a:r>
            </a:p>
          </p:txBody>
        </p:sp>
      </p:grpSp>
      <p:sp>
        <p:nvSpPr>
          <p:cNvPr id="3" name="Rectangle 2"/>
          <p:cNvSpPr/>
          <p:nvPr/>
        </p:nvSpPr>
        <p:spPr>
          <a:xfrm>
            <a:off x="2385056" y="498186"/>
            <a:ext cx="4450088" cy="5403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برخی مواد مهم در قوانین موضوعه</a:t>
            </a:r>
            <a:endParaRPr lang="en-US" dirty="0"/>
          </a:p>
        </p:txBody>
      </p:sp>
    </p:spTree>
    <p:extLst>
      <p:ext uri="{BB962C8B-B14F-4D97-AF65-F5344CB8AC3E}">
        <p14:creationId xmlns:p14="http://schemas.microsoft.com/office/powerpoint/2010/main" val="324793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7"/>
          <p:cNvGrpSpPr>
            <a:grpSpLocks/>
          </p:cNvGrpSpPr>
          <p:nvPr/>
        </p:nvGrpSpPr>
        <p:grpSpPr bwMode="auto">
          <a:xfrm>
            <a:off x="1143000" y="1295400"/>
            <a:ext cx="2170113" cy="4035425"/>
            <a:chOff x="720" y="1296"/>
            <a:chExt cx="1367" cy="2542"/>
          </a:xfrm>
        </p:grpSpPr>
        <p:sp>
          <p:nvSpPr>
            <p:cNvPr id="10278" name="AutoShape 48"/>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w="9525">
              <a:noFill/>
              <a:round/>
              <a:headEnd/>
              <a:tailEnd/>
            </a:ln>
          </p:spPr>
          <p:txBody>
            <a:bodyPr wrap="none" anchor="ctr"/>
            <a:lstStyle/>
            <a:p>
              <a:endParaRPr lang="fa-IR"/>
            </a:p>
          </p:txBody>
        </p:sp>
        <p:sp>
          <p:nvSpPr>
            <p:cNvPr id="10279" name="AutoShape 49"/>
            <p:cNvSpPr>
              <a:spLocks noChangeArrowheads="1"/>
            </p:cNvSpPr>
            <p:nvPr/>
          </p:nvSpPr>
          <p:spPr bwMode="gray">
            <a:xfrm>
              <a:off x="741" y="1495"/>
              <a:ext cx="1322" cy="1766"/>
            </a:xfrm>
            <a:prstGeom prst="roundRect">
              <a:avLst>
                <a:gd name="adj" fmla="val 16667"/>
              </a:avLst>
            </a:prstGeom>
            <a:solidFill>
              <a:srgbClr val="3CA1E6"/>
            </a:solidFill>
            <a:ln w="9525">
              <a:noFill/>
              <a:round/>
              <a:headEnd/>
              <a:tailEnd/>
            </a:ln>
          </p:spPr>
          <p:txBody>
            <a:bodyPr wrap="none" anchor="ctr"/>
            <a:lstStyle/>
            <a:p>
              <a:endParaRPr lang="fa-IR"/>
            </a:p>
          </p:txBody>
        </p:sp>
        <p:sp>
          <p:nvSpPr>
            <p:cNvPr id="10280" name="AutoShape 50"/>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9BCFF2"/>
                </a:gs>
              </a:gsLst>
              <a:lin ang="5400000" scaled="1"/>
            </a:gradFill>
            <a:ln w="9525">
              <a:noFill/>
              <a:round/>
              <a:headEnd/>
              <a:tailEnd/>
            </a:ln>
          </p:spPr>
          <p:txBody>
            <a:bodyPr wrap="none" anchor="ctr"/>
            <a:lstStyle/>
            <a:p>
              <a:endParaRPr lang="fa-IR"/>
            </a:p>
          </p:txBody>
        </p:sp>
        <p:sp>
          <p:nvSpPr>
            <p:cNvPr id="10281" name="AutoShape 51"/>
            <p:cNvSpPr>
              <a:spLocks noChangeArrowheads="1"/>
            </p:cNvSpPr>
            <p:nvPr/>
          </p:nvSpPr>
          <p:spPr bwMode="gray">
            <a:xfrm>
              <a:off x="752" y="1509"/>
              <a:ext cx="1304" cy="446"/>
            </a:xfrm>
            <a:prstGeom prst="roundRect">
              <a:avLst>
                <a:gd name="adj" fmla="val 50000"/>
              </a:avLst>
            </a:prstGeom>
            <a:gradFill rotWithShape="1">
              <a:gsLst>
                <a:gs pos="0">
                  <a:srgbClr val="BEE0F7"/>
                </a:gs>
                <a:gs pos="100000">
                  <a:srgbClr val="3CA1E6">
                    <a:alpha val="0"/>
                  </a:srgbClr>
                </a:gs>
              </a:gsLst>
              <a:lin ang="5400000" scaled="1"/>
            </a:gradFill>
            <a:ln w="9525">
              <a:noFill/>
              <a:round/>
              <a:headEnd/>
              <a:tailEnd/>
            </a:ln>
          </p:spPr>
          <p:txBody>
            <a:bodyPr wrap="none" anchor="ctr"/>
            <a:lstStyle/>
            <a:p>
              <a:endParaRPr lang="fa-IR"/>
            </a:p>
          </p:txBody>
        </p:sp>
        <p:sp>
          <p:nvSpPr>
            <p:cNvPr id="10282" name="AutoShape 52"/>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w="9525">
              <a:noFill/>
              <a:round/>
              <a:headEnd/>
              <a:tailEnd/>
            </a:ln>
          </p:spPr>
          <p:txBody>
            <a:bodyPr wrap="none" anchor="ctr"/>
            <a:lstStyle/>
            <a:p>
              <a:endParaRPr lang="fa-IR"/>
            </a:p>
          </p:txBody>
        </p:sp>
        <p:sp>
          <p:nvSpPr>
            <p:cNvPr id="10283" name="AutoShape 53"/>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w="9525">
              <a:noFill/>
              <a:round/>
              <a:headEnd/>
              <a:tailEnd/>
            </a:ln>
          </p:spPr>
          <p:txBody>
            <a:bodyPr wrap="none" anchor="ctr"/>
            <a:lstStyle/>
            <a:p>
              <a:r>
                <a:rPr lang="fa-IR" b="1" dirty="0">
                  <a:cs typeface="B Nazanin" pitchFamily="2" charset="-78"/>
                </a:rPr>
                <a:t>قانون </a:t>
              </a:r>
              <a:r>
                <a:rPr lang="fa-IR" b="1" dirty="0" smtClean="0">
                  <a:cs typeface="B Nazanin" pitchFamily="2" charset="-78"/>
                </a:rPr>
                <a:t>توسعه 1388</a:t>
              </a:r>
              <a:endParaRPr lang="fa-IR" b="1" dirty="0">
                <a:cs typeface="B Nazanin" pitchFamily="2" charset="-78"/>
              </a:endParaRPr>
            </a:p>
          </p:txBody>
        </p:sp>
        <p:grpSp>
          <p:nvGrpSpPr>
            <p:cNvPr id="3" name="Group 54"/>
            <p:cNvGrpSpPr>
              <a:grpSpLocks/>
            </p:cNvGrpSpPr>
            <p:nvPr/>
          </p:nvGrpSpPr>
          <p:grpSpPr bwMode="auto">
            <a:xfrm>
              <a:off x="1189" y="1296"/>
              <a:ext cx="405" cy="405"/>
              <a:chOff x="1289" y="582"/>
              <a:chExt cx="668" cy="668"/>
            </a:xfrm>
          </p:grpSpPr>
          <p:sp>
            <p:nvSpPr>
              <p:cNvPr id="10287" name="Oval 55"/>
              <p:cNvSpPr>
                <a:spLocks noChangeArrowheads="1"/>
              </p:cNvSpPr>
              <p:nvPr/>
            </p:nvSpPr>
            <p:spPr bwMode="gray">
              <a:xfrm>
                <a:off x="1289" y="582"/>
                <a:ext cx="668" cy="668"/>
              </a:xfrm>
              <a:prstGeom prst="ellipse">
                <a:avLst/>
              </a:prstGeom>
              <a:solidFill>
                <a:srgbClr val="333333"/>
              </a:solidFill>
              <a:ln w="38100" algn="ctr">
                <a:noFill/>
                <a:round/>
                <a:headEnd/>
                <a:tailEnd/>
              </a:ln>
            </p:spPr>
            <p:txBody>
              <a:bodyPr anchor="ctr">
                <a:spAutoFit/>
              </a:bodyPr>
              <a:lstStyle/>
              <a:p>
                <a:endParaRPr lang="fa-IR"/>
              </a:p>
            </p:txBody>
          </p:sp>
          <p:sp>
            <p:nvSpPr>
              <p:cNvPr id="10288" name="Oval 56"/>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10289" name="Oval 57"/>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10290" name="Oval 58"/>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10291" name="Oval 59"/>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grpSp>
        <p:sp>
          <p:nvSpPr>
            <p:cNvPr id="10285" name="Text Box 60"/>
            <p:cNvSpPr txBox="1">
              <a:spLocks noChangeArrowheads="1"/>
            </p:cNvSpPr>
            <p:nvPr/>
          </p:nvSpPr>
          <p:spPr bwMode="gray">
            <a:xfrm>
              <a:off x="1205" y="1354"/>
              <a:ext cx="448" cy="213"/>
            </a:xfrm>
            <a:prstGeom prst="rect">
              <a:avLst/>
            </a:prstGeom>
            <a:noFill/>
            <a:ln w="9525" algn="ctr">
              <a:noFill/>
              <a:miter lim="800000"/>
              <a:headEnd/>
              <a:tailEnd/>
            </a:ln>
          </p:spPr>
          <p:txBody>
            <a:bodyPr wrap="none">
              <a:spAutoFit/>
            </a:bodyPr>
            <a:lstStyle/>
            <a:p>
              <a:pPr algn="l"/>
              <a:r>
                <a:rPr lang="fa-IR" sz="1600" b="1" dirty="0">
                  <a:solidFill>
                    <a:srgbClr val="000000"/>
                  </a:solidFill>
                  <a:cs typeface="B Nazanin" pitchFamily="2" charset="-78"/>
                </a:rPr>
                <a:t>ماده </a:t>
              </a:r>
              <a:r>
                <a:rPr lang="fa-IR" sz="1600" b="1" dirty="0" smtClean="0">
                  <a:solidFill>
                    <a:srgbClr val="000000"/>
                  </a:solidFill>
                  <a:cs typeface="B Nazanin" pitchFamily="2" charset="-78"/>
                </a:rPr>
                <a:t>13</a:t>
              </a:r>
              <a:endParaRPr lang="en-US" sz="1200" b="1" dirty="0">
                <a:cs typeface="B Nazanin" pitchFamily="2" charset="-78"/>
              </a:endParaRPr>
            </a:p>
          </p:txBody>
        </p:sp>
        <p:sp>
          <p:nvSpPr>
            <p:cNvPr id="10286" name="Text Box 61"/>
            <p:cNvSpPr txBox="1">
              <a:spLocks noChangeArrowheads="1"/>
            </p:cNvSpPr>
            <p:nvPr/>
          </p:nvSpPr>
          <p:spPr bwMode="gray">
            <a:xfrm>
              <a:off x="768" y="1776"/>
              <a:ext cx="1296" cy="882"/>
            </a:xfrm>
            <a:prstGeom prst="rect">
              <a:avLst/>
            </a:prstGeom>
            <a:noFill/>
            <a:ln w="9525" algn="ctr">
              <a:noFill/>
              <a:miter lim="800000"/>
              <a:headEnd/>
              <a:tailEnd/>
            </a:ln>
          </p:spPr>
          <p:txBody>
            <a:bodyPr>
              <a:spAutoFit/>
            </a:bodyPr>
            <a:lstStyle/>
            <a:p>
              <a:pPr algn="ctr">
                <a:lnSpc>
                  <a:spcPts val="1700"/>
                </a:lnSpc>
              </a:pPr>
              <a:r>
                <a:rPr lang="en-US" sz="1700" dirty="0"/>
                <a:t> </a:t>
              </a:r>
              <a:r>
                <a:rPr lang="fa-IR" sz="1700" dirty="0" smtClean="0"/>
                <a:t>تعیین شرایط و معیارهای صلاحیت حرفه ای مدیران نهادهای مالی, تشکل های خود انتظام و ناشران اوراق بهادار و نحوۀ سلب صلاحیت آن ها</a:t>
              </a:r>
              <a:endParaRPr lang="en-US" sz="1700" b="1" dirty="0">
                <a:cs typeface="B Nazanin" pitchFamily="2" charset="-78"/>
              </a:endParaRPr>
            </a:p>
          </p:txBody>
        </p:sp>
      </p:grpSp>
      <p:grpSp>
        <p:nvGrpSpPr>
          <p:cNvPr id="4" name="Group 51"/>
          <p:cNvGrpSpPr>
            <a:grpSpLocks/>
          </p:cNvGrpSpPr>
          <p:nvPr/>
        </p:nvGrpSpPr>
        <p:grpSpPr bwMode="auto">
          <a:xfrm>
            <a:off x="3505200" y="1295400"/>
            <a:ext cx="2166938" cy="4035425"/>
            <a:chOff x="3505200" y="1831975"/>
            <a:chExt cx="2166938" cy="4035425"/>
          </a:xfrm>
        </p:grpSpPr>
        <p:grpSp>
          <p:nvGrpSpPr>
            <p:cNvPr id="5" name="Group 62"/>
            <p:cNvGrpSpPr>
              <a:grpSpLocks/>
            </p:cNvGrpSpPr>
            <p:nvPr/>
          </p:nvGrpSpPr>
          <p:grpSpPr bwMode="auto">
            <a:xfrm>
              <a:off x="3505200" y="1831975"/>
              <a:ext cx="2166938" cy="4035425"/>
              <a:chOff x="2208" y="1296"/>
              <a:chExt cx="1365" cy="2542"/>
            </a:xfrm>
          </p:grpSpPr>
          <p:sp>
            <p:nvSpPr>
              <p:cNvPr id="10265" name="AutoShape 63"/>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w="9525">
                <a:noFill/>
                <a:round/>
                <a:headEnd/>
                <a:tailEnd/>
              </a:ln>
            </p:spPr>
            <p:txBody>
              <a:bodyPr wrap="none" anchor="ctr"/>
              <a:lstStyle/>
              <a:p>
                <a:endParaRPr lang="fa-IR"/>
              </a:p>
            </p:txBody>
          </p:sp>
          <p:sp>
            <p:nvSpPr>
              <p:cNvPr id="10266" name="AutoShape 64"/>
              <p:cNvSpPr>
                <a:spLocks noChangeArrowheads="1"/>
              </p:cNvSpPr>
              <p:nvPr/>
            </p:nvSpPr>
            <p:spPr bwMode="gray">
              <a:xfrm>
                <a:off x="2229" y="1495"/>
                <a:ext cx="1322" cy="1766"/>
              </a:xfrm>
              <a:prstGeom prst="roundRect">
                <a:avLst>
                  <a:gd name="adj" fmla="val 16667"/>
                </a:avLst>
              </a:prstGeom>
              <a:solidFill>
                <a:srgbClr val="73E77E"/>
              </a:solidFill>
              <a:ln w="9525">
                <a:noFill/>
                <a:round/>
                <a:headEnd/>
                <a:tailEnd/>
              </a:ln>
            </p:spPr>
            <p:txBody>
              <a:bodyPr wrap="none" anchor="ctr"/>
              <a:lstStyle/>
              <a:p>
                <a:endParaRPr lang="fa-IR"/>
              </a:p>
            </p:txBody>
          </p:sp>
          <p:sp>
            <p:nvSpPr>
              <p:cNvPr id="10267" name="AutoShape 65"/>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B3F2B9"/>
                  </a:gs>
                </a:gsLst>
                <a:lin ang="5400000" scaled="1"/>
              </a:gradFill>
              <a:ln w="9525">
                <a:noFill/>
                <a:round/>
                <a:headEnd/>
                <a:tailEnd/>
              </a:ln>
            </p:spPr>
            <p:txBody>
              <a:bodyPr wrap="none" anchor="ctr"/>
              <a:lstStyle/>
              <a:p>
                <a:endParaRPr lang="fa-IR"/>
              </a:p>
            </p:txBody>
          </p:sp>
          <p:sp>
            <p:nvSpPr>
              <p:cNvPr id="10268" name="AutoShape 66"/>
              <p:cNvSpPr>
                <a:spLocks noChangeArrowheads="1"/>
              </p:cNvSpPr>
              <p:nvPr/>
            </p:nvSpPr>
            <p:spPr bwMode="gray">
              <a:xfrm>
                <a:off x="2240" y="1509"/>
                <a:ext cx="1304" cy="446"/>
              </a:xfrm>
              <a:prstGeom prst="roundRect">
                <a:avLst>
                  <a:gd name="adj" fmla="val 50000"/>
                </a:avLst>
              </a:prstGeom>
              <a:gradFill rotWithShape="1">
                <a:gsLst>
                  <a:gs pos="0">
                    <a:srgbClr val="D0F7D4"/>
                  </a:gs>
                  <a:gs pos="100000">
                    <a:srgbClr val="73E77E"/>
                  </a:gs>
                </a:gsLst>
                <a:lin ang="5400000" scaled="1"/>
              </a:gradFill>
              <a:ln w="9525">
                <a:noFill/>
                <a:round/>
                <a:headEnd/>
                <a:tailEnd/>
              </a:ln>
            </p:spPr>
            <p:txBody>
              <a:bodyPr wrap="none" anchor="ctr"/>
              <a:lstStyle/>
              <a:p>
                <a:endParaRPr lang="fa-IR"/>
              </a:p>
            </p:txBody>
          </p:sp>
          <p:sp>
            <p:nvSpPr>
              <p:cNvPr id="10269" name="Oval 67"/>
              <p:cNvSpPr>
                <a:spLocks noChangeArrowheads="1"/>
              </p:cNvSpPr>
              <p:nvPr/>
            </p:nvSpPr>
            <p:spPr bwMode="gray">
              <a:xfrm>
                <a:off x="2677" y="1296"/>
                <a:ext cx="405" cy="405"/>
              </a:xfrm>
              <a:prstGeom prst="ellipse">
                <a:avLst/>
              </a:prstGeom>
              <a:solidFill>
                <a:srgbClr val="333333"/>
              </a:solidFill>
              <a:ln w="38100" algn="ctr">
                <a:noFill/>
                <a:round/>
                <a:headEnd/>
                <a:tailEnd/>
              </a:ln>
            </p:spPr>
            <p:txBody>
              <a:bodyPr anchor="ctr">
                <a:spAutoFit/>
              </a:bodyPr>
              <a:lstStyle/>
              <a:p>
                <a:endParaRPr lang="fa-IR"/>
              </a:p>
            </p:txBody>
          </p:sp>
          <p:sp>
            <p:nvSpPr>
              <p:cNvPr id="10270" name="Oval 68"/>
              <p:cNvSpPr>
                <a:spLocks noChangeArrowheads="1"/>
              </p:cNvSpPr>
              <p:nvPr/>
            </p:nvSpPr>
            <p:spPr bwMode="gray">
              <a:xfrm>
                <a:off x="2681" y="1299"/>
                <a:ext cx="392" cy="392"/>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10271" name="Oval 69"/>
              <p:cNvSpPr>
                <a:spLocks noChangeArrowheads="1"/>
              </p:cNvSpPr>
              <p:nvPr/>
            </p:nvSpPr>
            <p:spPr bwMode="gray">
              <a:xfrm>
                <a:off x="2686" y="1301"/>
                <a:ext cx="383" cy="383"/>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10272" name="Oval 70"/>
              <p:cNvSpPr>
                <a:spLocks noChangeArrowheads="1"/>
              </p:cNvSpPr>
              <p:nvPr/>
            </p:nvSpPr>
            <p:spPr bwMode="gray">
              <a:xfrm>
                <a:off x="2690" y="1305"/>
                <a:ext cx="364" cy="357"/>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10273" name="Oval 71"/>
              <p:cNvSpPr>
                <a:spLocks noChangeArrowheads="1"/>
              </p:cNvSpPr>
              <p:nvPr/>
            </p:nvSpPr>
            <p:spPr bwMode="gray">
              <a:xfrm>
                <a:off x="2712" y="1315"/>
                <a:ext cx="323" cy="290"/>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sp>
            <p:nvSpPr>
              <p:cNvPr id="10274" name="Text Box 72"/>
              <p:cNvSpPr txBox="1">
                <a:spLocks noChangeArrowheads="1"/>
              </p:cNvSpPr>
              <p:nvPr/>
            </p:nvSpPr>
            <p:spPr bwMode="gray">
              <a:xfrm>
                <a:off x="2655" y="1354"/>
                <a:ext cx="412" cy="213"/>
              </a:xfrm>
              <a:prstGeom prst="rect">
                <a:avLst/>
              </a:prstGeom>
              <a:noFill/>
              <a:ln w="9525" algn="ctr">
                <a:noFill/>
                <a:miter lim="800000"/>
                <a:headEnd/>
                <a:tailEnd/>
              </a:ln>
            </p:spPr>
            <p:txBody>
              <a:bodyPr wrap="none">
                <a:spAutoFit/>
              </a:bodyPr>
              <a:lstStyle/>
              <a:p>
                <a:pPr algn="ctr"/>
                <a:r>
                  <a:rPr lang="fa-IR" sz="1600" b="1" dirty="0" smtClean="0">
                    <a:solidFill>
                      <a:srgbClr val="000000"/>
                    </a:solidFill>
                    <a:cs typeface="B Nazanin" pitchFamily="2" charset="-78"/>
                  </a:rPr>
                  <a:t>ماده14</a:t>
                </a:r>
                <a:endParaRPr lang="en-US" sz="1200" b="1" dirty="0">
                  <a:cs typeface="B Nazanin" pitchFamily="2" charset="-78"/>
                </a:endParaRPr>
              </a:p>
            </p:txBody>
          </p:sp>
          <p:sp>
            <p:nvSpPr>
              <p:cNvPr id="10275" name="Text Box 73"/>
              <p:cNvSpPr txBox="1">
                <a:spLocks noChangeArrowheads="1"/>
              </p:cNvSpPr>
              <p:nvPr/>
            </p:nvSpPr>
            <p:spPr bwMode="gray">
              <a:xfrm>
                <a:off x="2256" y="1776"/>
                <a:ext cx="1296" cy="1454"/>
              </a:xfrm>
              <a:prstGeom prst="rect">
                <a:avLst/>
              </a:prstGeom>
              <a:noFill/>
              <a:ln w="9525" algn="ctr">
                <a:noFill/>
                <a:miter lim="800000"/>
                <a:headEnd/>
                <a:tailEnd/>
              </a:ln>
            </p:spPr>
            <p:txBody>
              <a:bodyPr>
                <a:spAutoFit/>
              </a:bodyPr>
              <a:lstStyle/>
              <a:p>
                <a:pPr algn="ctr"/>
                <a:r>
                  <a:rPr lang="fa-IR" b="1" dirty="0" smtClean="0">
                    <a:cs typeface="B Nazanin" pitchFamily="2" charset="-78"/>
                  </a:rPr>
                  <a:t>اخذ جریمه نقدی از نهادهای مالی و تشکل های خود انتظام و ناشران و مدیران در صورت تخلف از قوانین از 3200 تا 320میلیون تومان علاوه بر اقدامات انضباطی</a:t>
                </a:r>
                <a:endParaRPr lang="en-US" b="1" dirty="0">
                  <a:cs typeface="B Nazanin" pitchFamily="2" charset="-78"/>
                </a:endParaRPr>
              </a:p>
            </p:txBody>
          </p:sp>
          <p:sp>
            <p:nvSpPr>
              <p:cNvPr id="10276" name="AutoShape 74"/>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w="9525">
                <a:noFill/>
                <a:round/>
                <a:headEnd/>
                <a:tailEnd/>
              </a:ln>
            </p:spPr>
            <p:txBody>
              <a:bodyPr wrap="none" anchor="ctr"/>
              <a:lstStyle/>
              <a:p>
                <a:endParaRPr lang="fa-IR"/>
              </a:p>
            </p:txBody>
          </p:sp>
          <p:sp>
            <p:nvSpPr>
              <p:cNvPr id="10277" name="AutoShape 75"/>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w="9525">
                <a:noFill/>
                <a:round/>
                <a:headEnd/>
                <a:tailEnd/>
              </a:ln>
            </p:spPr>
            <p:txBody>
              <a:bodyPr wrap="none" anchor="ctr"/>
              <a:lstStyle/>
              <a:p>
                <a:endParaRPr lang="fa-IR"/>
              </a:p>
            </p:txBody>
          </p:sp>
        </p:grpSp>
        <p:sp>
          <p:nvSpPr>
            <p:cNvPr id="10264" name="Rectangle 48"/>
            <p:cNvSpPr>
              <a:spLocks noChangeArrowheads="1"/>
            </p:cNvSpPr>
            <p:nvPr/>
          </p:nvSpPr>
          <p:spPr bwMode="auto">
            <a:xfrm>
              <a:off x="3777057" y="5214950"/>
              <a:ext cx="1680268" cy="369332"/>
            </a:xfrm>
            <a:prstGeom prst="rect">
              <a:avLst/>
            </a:prstGeom>
            <a:noFill/>
            <a:ln w="9525">
              <a:noFill/>
              <a:miter lim="800000"/>
              <a:headEnd/>
              <a:tailEnd/>
            </a:ln>
          </p:spPr>
          <p:txBody>
            <a:bodyPr wrap="none">
              <a:spAutoFit/>
            </a:bodyPr>
            <a:lstStyle/>
            <a:p>
              <a:r>
                <a:rPr lang="fa-IR" b="1" dirty="0">
                  <a:cs typeface="B Nazanin" pitchFamily="2" charset="-78"/>
                </a:rPr>
                <a:t>قانون </a:t>
              </a:r>
              <a:r>
                <a:rPr lang="fa-IR" b="1" dirty="0" smtClean="0">
                  <a:cs typeface="B Nazanin" pitchFamily="2" charset="-78"/>
                </a:rPr>
                <a:t>توسعه 1388</a:t>
              </a:r>
              <a:endParaRPr lang="fa-IR" b="1" dirty="0">
                <a:cs typeface="B Nazanin" pitchFamily="2" charset="-78"/>
              </a:endParaRPr>
            </a:p>
          </p:txBody>
        </p:sp>
      </p:grpSp>
      <p:grpSp>
        <p:nvGrpSpPr>
          <p:cNvPr id="6" name="Group 52"/>
          <p:cNvGrpSpPr>
            <a:grpSpLocks/>
          </p:cNvGrpSpPr>
          <p:nvPr/>
        </p:nvGrpSpPr>
        <p:grpSpPr bwMode="auto">
          <a:xfrm>
            <a:off x="5846631" y="1295400"/>
            <a:ext cx="2184532" cy="4035425"/>
            <a:chOff x="5846631" y="1831975"/>
            <a:chExt cx="2184532" cy="4035425"/>
          </a:xfrm>
        </p:grpSpPr>
        <p:grpSp>
          <p:nvGrpSpPr>
            <p:cNvPr id="7" name="Group 76"/>
            <p:cNvGrpSpPr>
              <a:grpSpLocks/>
            </p:cNvGrpSpPr>
            <p:nvPr/>
          </p:nvGrpSpPr>
          <p:grpSpPr bwMode="auto">
            <a:xfrm>
              <a:off x="5861050" y="1831975"/>
              <a:ext cx="2170113" cy="4035425"/>
              <a:chOff x="3692" y="1296"/>
              <a:chExt cx="1367" cy="2542"/>
            </a:xfrm>
          </p:grpSpPr>
          <p:sp>
            <p:nvSpPr>
              <p:cNvPr id="10249" name="AutoShape 77"/>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w="9525">
                <a:noFill/>
                <a:round/>
                <a:headEnd/>
                <a:tailEnd/>
              </a:ln>
            </p:spPr>
            <p:txBody>
              <a:bodyPr wrap="none" anchor="ctr"/>
              <a:lstStyle/>
              <a:p>
                <a:endParaRPr lang="fa-IR"/>
              </a:p>
            </p:txBody>
          </p:sp>
          <p:sp>
            <p:nvSpPr>
              <p:cNvPr id="10250" name="AutoShape 78"/>
              <p:cNvSpPr>
                <a:spLocks noChangeArrowheads="1"/>
              </p:cNvSpPr>
              <p:nvPr/>
            </p:nvSpPr>
            <p:spPr bwMode="gray">
              <a:xfrm>
                <a:off x="3717" y="1495"/>
                <a:ext cx="1322" cy="1766"/>
              </a:xfrm>
              <a:prstGeom prst="roundRect">
                <a:avLst>
                  <a:gd name="adj" fmla="val 16667"/>
                </a:avLst>
              </a:prstGeom>
              <a:solidFill>
                <a:srgbClr val="E9E065"/>
              </a:solidFill>
              <a:ln w="9525">
                <a:noFill/>
                <a:round/>
                <a:headEnd/>
                <a:tailEnd/>
              </a:ln>
            </p:spPr>
            <p:txBody>
              <a:bodyPr wrap="none" anchor="ctr"/>
              <a:lstStyle/>
              <a:p>
                <a:endParaRPr lang="fa-IR"/>
              </a:p>
            </p:txBody>
          </p:sp>
          <p:sp>
            <p:nvSpPr>
              <p:cNvPr id="10251" name="AutoShape 79"/>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F2EDA6"/>
                  </a:gs>
                </a:gsLst>
                <a:lin ang="5400000" scaled="1"/>
              </a:gradFill>
              <a:ln w="9525">
                <a:noFill/>
                <a:round/>
                <a:headEnd/>
                <a:tailEnd/>
              </a:ln>
            </p:spPr>
            <p:txBody>
              <a:bodyPr wrap="none" anchor="ctr"/>
              <a:lstStyle/>
              <a:p>
                <a:endParaRPr lang="fa-IR"/>
              </a:p>
            </p:txBody>
          </p:sp>
          <p:sp>
            <p:nvSpPr>
              <p:cNvPr id="10252" name="AutoShape 80"/>
              <p:cNvSpPr>
                <a:spLocks noChangeArrowheads="1"/>
              </p:cNvSpPr>
              <p:nvPr/>
            </p:nvSpPr>
            <p:spPr bwMode="gray">
              <a:xfrm>
                <a:off x="3825" y="1509"/>
                <a:ext cx="1207" cy="446"/>
              </a:xfrm>
              <a:prstGeom prst="roundRect">
                <a:avLst>
                  <a:gd name="adj" fmla="val 50000"/>
                </a:avLst>
              </a:prstGeom>
              <a:gradFill rotWithShape="1">
                <a:gsLst>
                  <a:gs pos="0">
                    <a:srgbClr val="F8F5CC"/>
                  </a:gs>
                  <a:gs pos="100000">
                    <a:srgbClr val="E9E065"/>
                  </a:gs>
                </a:gsLst>
                <a:lin ang="5400000" scaled="1"/>
              </a:gradFill>
              <a:ln w="9525">
                <a:noFill/>
                <a:round/>
                <a:headEnd/>
                <a:tailEnd/>
              </a:ln>
            </p:spPr>
            <p:txBody>
              <a:bodyPr wrap="none" anchor="ctr"/>
              <a:lstStyle/>
              <a:p>
                <a:endParaRPr lang="fa-IR" sz="1700" b="1">
                  <a:cs typeface="B Nazanin" pitchFamily="2" charset="-78"/>
                </a:endParaRPr>
              </a:p>
            </p:txBody>
          </p:sp>
          <p:grpSp>
            <p:nvGrpSpPr>
              <p:cNvPr id="8" name="Group 81"/>
              <p:cNvGrpSpPr>
                <a:grpSpLocks/>
              </p:cNvGrpSpPr>
              <p:nvPr/>
            </p:nvGrpSpPr>
            <p:grpSpPr bwMode="auto">
              <a:xfrm>
                <a:off x="4165" y="1296"/>
                <a:ext cx="405" cy="405"/>
                <a:chOff x="1289" y="582"/>
                <a:chExt cx="668" cy="668"/>
              </a:xfrm>
            </p:grpSpPr>
            <p:sp>
              <p:nvSpPr>
                <p:cNvPr id="10258" name="Oval 82"/>
                <p:cNvSpPr>
                  <a:spLocks noChangeArrowheads="1"/>
                </p:cNvSpPr>
                <p:nvPr/>
              </p:nvSpPr>
              <p:spPr bwMode="gray">
                <a:xfrm>
                  <a:off x="1289" y="582"/>
                  <a:ext cx="668" cy="668"/>
                </a:xfrm>
                <a:prstGeom prst="ellipse">
                  <a:avLst/>
                </a:prstGeom>
                <a:solidFill>
                  <a:srgbClr val="333333"/>
                </a:solidFill>
                <a:ln w="38100" algn="ctr">
                  <a:noFill/>
                  <a:round/>
                  <a:headEnd/>
                  <a:tailEnd/>
                </a:ln>
              </p:spPr>
              <p:txBody>
                <a:bodyPr anchor="ctr">
                  <a:spAutoFit/>
                </a:bodyPr>
                <a:lstStyle/>
                <a:p>
                  <a:endParaRPr lang="fa-IR"/>
                </a:p>
              </p:txBody>
            </p:sp>
            <p:sp>
              <p:nvSpPr>
                <p:cNvPr id="10259" name="Oval 83"/>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10260" name="Oval 84"/>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10261" name="Oval 85"/>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10262" name="Oval 86"/>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grpSp>
          <p:sp>
            <p:nvSpPr>
              <p:cNvPr id="10254" name="Text Box 87"/>
              <p:cNvSpPr txBox="1">
                <a:spLocks noChangeArrowheads="1"/>
              </p:cNvSpPr>
              <p:nvPr/>
            </p:nvSpPr>
            <p:spPr bwMode="gray">
              <a:xfrm>
                <a:off x="4089" y="1299"/>
                <a:ext cx="515" cy="368"/>
              </a:xfrm>
              <a:prstGeom prst="rect">
                <a:avLst/>
              </a:prstGeom>
              <a:noFill/>
              <a:ln w="9525" algn="ctr">
                <a:noFill/>
                <a:miter lim="800000"/>
                <a:headEnd/>
                <a:tailEnd/>
              </a:ln>
            </p:spPr>
            <p:txBody>
              <a:bodyPr wrap="square">
                <a:spAutoFit/>
              </a:bodyPr>
              <a:lstStyle/>
              <a:p>
                <a:pPr algn="ctr"/>
                <a:r>
                  <a:rPr lang="fa-IR" sz="1600" b="1" dirty="0" smtClean="0">
                    <a:solidFill>
                      <a:srgbClr val="000000"/>
                    </a:solidFill>
                    <a:cs typeface="B Nazanin" pitchFamily="2" charset="-78"/>
                  </a:rPr>
                  <a:t>99 ماده</a:t>
                </a:r>
              </a:p>
              <a:p>
                <a:pPr algn="ctr"/>
                <a:r>
                  <a:rPr lang="fa-IR" sz="1600" b="1" dirty="0" smtClean="0">
                    <a:solidFill>
                      <a:srgbClr val="000000"/>
                    </a:solidFill>
                    <a:cs typeface="B Nazanin" pitchFamily="2" charset="-78"/>
                  </a:rPr>
                  <a:t>بند ه </a:t>
                </a:r>
                <a:endParaRPr lang="en-US" sz="1200" b="1" dirty="0">
                  <a:cs typeface="B Nazanin" pitchFamily="2" charset="-78"/>
                </a:endParaRPr>
              </a:p>
            </p:txBody>
          </p:sp>
          <p:sp>
            <p:nvSpPr>
              <p:cNvPr id="10255" name="Text Box 88"/>
              <p:cNvSpPr txBox="1">
                <a:spLocks noChangeArrowheads="1"/>
              </p:cNvSpPr>
              <p:nvPr/>
            </p:nvSpPr>
            <p:spPr bwMode="gray">
              <a:xfrm>
                <a:off x="3744" y="1776"/>
                <a:ext cx="1296" cy="213"/>
              </a:xfrm>
              <a:prstGeom prst="rect">
                <a:avLst/>
              </a:prstGeom>
              <a:noFill/>
              <a:ln w="9525" algn="ctr">
                <a:noFill/>
                <a:miter lim="800000"/>
                <a:headEnd/>
                <a:tailEnd/>
              </a:ln>
            </p:spPr>
            <p:txBody>
              <a:bodyPr>
                <a:spAutoFit/>
              </a:bodyPr>
              <a:lstStyle/>
              <a:p>
                <a:endParaRPr lang="en-US" sz="1600" b="1">
                  <a:cs typeface="B Nazanin" pitchFamily="2" charset="-78"/>
                </a:endParaRPr>
              </a:p>
            </p:txBody>
          </p:sp>
          <p:sp>
            <p:nvSpPr>
              <p:cNvPr id="10256" name="AutoShape 89"/>
              <p:cNvSpPr>
                <a:spLocks noChangeArrowheads="1"/>
              </p:cNvSpPr>
              <p:nvPr/>
            </p:nvSpPr>
            <p:spPr bwMode="gray">
              <a:xfrm>
                <a:off x="3692" y="3290"/>
                <a:ext cx="1363" cy="548"/>
              </a:xfrm>
              <a:prstGeom prst="roundRect">
                <a:avLst>
                  <a:gd name="adj" fmla="val 40389"/>
                </a:avLst>
              </a:prstGeom>
              <a:gradFill rotWithShape="1">
                <a:gsLst>
                  <a:gs pos="0">
                    <a:srgbClr val="6F9DB7"/>
                  </a:gs>
                  <a:gs pos="100000">
                    <a:schemeClr val="bg1"/>
                  </a:gs>
                </a:gsLst>
                <a:lin ang="5400000" scaled="1"/>
              </a:gradFill>
              <a:ln w="9525">
                <a:noFill/>
                <a:round/>
                <a:headEnd/>
                <a:tailEnd/>
              </a:ln>
            </p:spPr>
            <p:txBody>
              <a:bodyPr wrap="none" anchor="ctr"/>
              <a:lstStyle/>
              <a:p>
                <a:endParaRPr lang="fa-IR"/>
              </a:p>
            </p:txBody>
          </p:sp>
          <p:sp>
            <p:nvSpPr>
              <p:cNvPr id="10257" name="AutoShape 90"/>
              <p:cNvSpPr>
                <a:spLocks noChangeArrowheads="1"/>
              </p:cNvSpPr>
              <p:nvPr/>
            </p:nvSpPr>
            <p:spPr bwMode="gray">
              <a:xfrm>
                <a:off x="3720" y="3305"/>
                <a:ext cx="1304" cy="487"/>
              </a:xfrm>
              <a:prstGeom prst="roundRect">
                <a:avLst>
                  <a:gd name="adj" fmla="val 50000"/>
                </a:avLst>
              </a:prstGeom>
              <a:gradFill rotWithShape="1">
                <a:gsLst>
                  <a:gs pos="0">
                    <a:srgbClr val="98BAAF"/>
                  </a:gs>
                  <a:gs pos="100000">
                    <a:schemeClr val="bg1"/>
                  </a:gs>
                </a:gsLst>
                <a:lin ang="5400000" scaled="1"/>
              </a:gradFill>
              <a:ln w="9525">
                <a:noFill/>
                <a:round/>
                <a:headEnd/>
                <a:tailEnd/>
              </a:ln>
            </p:spPr>
            <p:txBody>
              <a:bodyPr wrap="none" anchor="ctr"/>
              <a:lstStyle/>
              <a:p>
                <a:endParaRPr lang="fa-IR"/>
              </a:p>
            </p:txBody>
          </p:sp>
        </p:grpSp>
        <p:sp>
          <p:nvSpPr>
            <p:cNvPr id="10247" name="Rectangle 49"/>
            <p:cNvSpPr>
              <a:spLocks noChangeArrowheads="1"/>
            </p:cNvSpPr>
            <p:nvPr/>
          </p:nvSpPr>
          <p:spPr bwMode="auto">
            <a:xfrm>
              <a:off x="5929322" y="2357430"/>
              <a:ext cx="2071670" cy="338554"/>
            </a:xfrm>
            <a:prstGeom prst="rect">
              <a:avLst/>
            </a:prstGeom>
            <a:noFill/>
            <a:ln w="9525">
              <a:noFill/>
              <a:miter lim="800000"/>
              <a:headEnd/>
              <a:tailEnd/>
            </a:ln>
          </p:spPr>
          <p:txBody>
            <a:bodyPr>
              <a:spAutoFit/>
            </a:bodyPr>
            <a:lstStyle/>
            <a:p>
              <a:pPr algn="ctr"/>
              <a:endParaRPr lang="fa-IR" sz="1600" dirty="0"/>
            </a:p>
          </p:txBody>
        </p:sp>
        <p:sp>
          <p:nvSpPr>
            <p:cNvPr id="10248" name="Rectangle 50"/>
            <p:cNvSpPr>
              <a:spLocks noChangeArrowheads="1"/>
            </p:cNvSpPr>
            <p:nvPr/>
          </p:nvSpPr>
          <p:spPr bwMode="auto">
            <a:xfrm>
              <a:off x="5846631" y="5085184"/>
              <a:ext cx="2037737" cy="646331"/>
            </a:xfrm>
            <a:prstGeom prst="rect">
              <a:avLst/>
            </a:prstGeom>
            <a:noFill/>
            <a:ln w="9525">
              <a:noFill/>
              <a:miter lim="800000"/>
              <a:headEnd/>
              <a:tailEnd/>
            </a:ln>
          </p:spPr>
          <p:txBody>
            <a:bodyPr wrap="none">
              <a:spAutoFit/>
            </a:bodyPr>
            <a:lstStyle/>
            <a:p>
              <a:r>
                <a:rPr lang="fa-IR" b="1" dirty="0">
                  <a:cs typeface="B Nazanin" pitchFamily="2" charset="-78"/>
                </a:rPr>
                <a:t>قانون </a:t>
              </a:r>
              <a:r>
                <a:rPr lang="fa-IR" b="1" dirty="0" smtClean="0">
                  <a:cs typeface="B Nazanin" pitchFamily="2" charset="-78"/>
                </a:rPr>
                <a:t>برنامه پنجسالۀ </a:t>
              </a:r>
            </a:p>
            <a:p>
              <a:r>
                <a:rPr lang="fa-IR" b="1" dirty="0" smtClean="0">
                  <a:cs typeface="B Nazanin" pitchFamily="2" charset="-78"/>
                </a:rPr>
                <a:t>پنجم توسعه سال 1389</a:t>
              </a:r>
              <a:endParaRPr lang="fa-IR" b="1" dirty="0">
                <a:cs typeface="B Nazanin" pitchFamily="2" charset="-78"/>
              </a:endParaRPr>
            </a:p>
          </p:txBody>
        </p:sp>
      </p:grpSp>
      <p:sp>
        <p:nvSpPr>
          <p:cNvPr id="52" name="Rectangle 51"/>
          <p:cNvSpPr/>
          <p:nvPr/>
        </p:nvSpPr>
        <p:spPr>
          <a:xfrm>
            <a:off x="5868144" y="2024261"/>
            <a:ext cx="2195736" cy="2308324"/>
          </a:xfrm>
          <a:prstGeom prst="rect">
            <a:avLst/>
          </a:prstGeom>
        </p:spPr>
        <p:txBody>
          <a:bodyPr wrap="square">
            <a:spAutoFit/>
          </a:bodyPr>
          <a:lstStyle/>
          <a:p>
            <a:pPr algn="ctr" eaLnBrk="0" hangingPunct="0">
              <a:defRPr/>
            </a:pPr>
            <a:r>
              <a:rPr lang="fa-IR" sz="1600" b="1" dirty="0" smtClean="0">
                <a:cs typeface="B Nazanin" pitchFamily="2" charset="-78"/>
              </a:rPr>
              <a:t>اعضای هیأت مدیره و مدیر عامل تمامی اشخاص حقوقی که تحت عنوان نهاد مالی و نیز آن دسته از اشخاص حقوقی که موضوع فعالیت اصلی آنها نهاد مالی است موظفند نهاد مالی خود را نزد سازمان بورس و اوراق بهادار به ثبت برسانند.</a:t>
            </a:r>
            <a:endParaRPr lang="en-US" sz="1600" b="1" dirty="0" smtClean="0">
              <a:cs typeface="B Nazanin" pitchFamily="2" charset="-78"/>
            </a:endParaRPr>
          </a:p>
        </p:txBody>
      </p:sp>
      <p:sp>
        <p:nvSpPr>
          <p:cNvPr id="53" name="Rectangle 52"/>
          <p:cNvSpPr/>
          <p:nvPr/>
        </p:nvSpPr>
        <p:spPr>
          <a:xfrm>
            <a:off x="2385056" y="498186"/>
            <a:ext cx="4450088" cy="5403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برخی مواد مهم در قوانین موضوعه</a:t>
            </a:r>
            <a:endParaRPr lang="en-US" dirty="0"/>
          </a:p>
        </p:txBody>
      </p:sp>
    </p:spTree>
    <p:extLst>
      <p:ext uri="{BB962C8B-B14F-4D97-AF65-F5344CB8AC3E}">
        <p14:creationId xmlns:p14="http://schemas.microsoft.com/office/powerpoint/2010/main" val="2442195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5" name="Rectangle 4"/>
          <p:cNvSpPr/>
          <p:nvPr/>
        </p:nvSpPr>
        <p:spPr>
          <a:xfrm>
            <a:off x="508001" y="3011101"/>
            <a:ext cx="6447501" cy="750205"/>
          </a:xfrm>
          <a:prstGeom prst="rect">
            <a:avLst/>
          </a:prstGeom>
          <a:noFill/>
        </p:spPr>
        <p:txBody>
          <a:bodyPr wrap="square" lIns="68580" tIns="34290" rIns="68580" bIns="34290">
            <a:spAutoFit/>
          </a:bodyPr>
          <a:lstStyle/>
          <a:p>
            <a:pPr algn="ctr"/>
            <a:r>
              <a:rPr lang="fa-IR" sz="4425" b="1" dirty="0">
                <a:ln w="0"/>
                <a:solidFill>
                  <a:srgbClr val="00642D"/>
                </a:solidFill>
                <a:effectLst>
                  <a:outerShdw blurRad="38100" dist="38100" dir="2700000" algn="tl">
                    <a:srgbClr val="000000">
                      <a:alpha val="43137"/>
                    </a:srgbClr>
                  </a:outerShdw>
                  <a:reflection blurRad="6350" stA="53000" endA="300" endPos="35500" dir="5400000" sy="-90000" algn="bl" rotWithShape="0"/>
                </a:effectLst>
                <a:cs typeface="B Titr" panose="00000700000000000000" pitchFamily="2" charset="-78"/>
              </a:rPr>
              <a:t>با تشکر از توجه و همراهی شما </a:t>
            </a:r>
            <a:endParaRPr lang="en-US" sz="4425" b="1" dirty="0">
              <a:ln w="0"/>
              <a:solidFill>
                <a:srgbClr val="00642D"/>
              </a:solidFill>
              <a:effectLst>
                <a:outerShdw blurRad="38100" dist="38100" dir="2700000" algn="tl">
                  <a:srgbClr val="000000">
                    <a:alpha val="43137"/>
                  </a:srgbClr>
                </a:outerShdw>
                <a:reflection blurRad="6350" stA="53000" endA="300" endPos="35500" dir="5400000" sy="-90000" algn="bl" rotWithShape="0"/>
              </a:effectLst>
              <a:cs typeface="B Titr" panose="00000700000000000000" pitchFamily="2" charset="-78"/>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83868" y="197678"/>
            <a:ext cx="1060132" cy="795099"/>
          </a:xfrm>
          <a:prstGeom prst="rect">
            <a:avLst/>
          </a:prstGeom>
        </p:spPr>
      </p:pic>
    </p:spTree>
    <p:extLst>
      <p:ext uri="{BB962C8B-B14F-4D97-AF65-F5344CB8AC3E}">
        <p14:creationId xmlns:p14="http://schemas.microsoft.com/office/powerpoint/2010/main" val="248945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out)">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234" y="636185"/>
            <a:ext cx="6859941" cy="638033"/>
          </a:xfrm>
        </p:spPr>
        <p:txBody>
          <a:bodyPr>
            <a:noAutofit/>
          </a:bodyPr>
          <a:lstStyle/>
          <a:p>
            <a:pPr algn="r" rtl="1"/>
            <a:r>
              <a:rPr lang="fa-IR" sz="3000" b="1" dirty="0" smtClean="0">
                <a:solidFill>
                  <a:schemeClr val="accent4">
                    <a:lumMod val="50000"/>
                  </a:schemeClr>
                </a:solidFill>
                <a:cs typeface="B Mitra" panose="00000400000000000000" pitchFamily="2" charset="-78"/>
              </a:rPr>
              <a:t>اهم تکالیف سازمان در مواجهه با موضوعات کیفری:</a:t>
            </a:r>
            <a:endParaRPr lang="en-US" sz="3000"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476251" y="1628775"/>
            <a:ext cx="6810374" cy="4743450"/>
          </a:xfrm>
        </p:spPr>
        <p:txBody>
          <a:bodyPr>
            <a:normAutofit/>
          </a:bodyPr>
          <a:lstStyle/>
          <a:p>
            <a:pPr algn="just" rtl="1">
              <a:buFont typeface="Wingdings" panose="05000000000000000000" pitchFamily="2" charset="2"/>
              <a:buChar char="v"/>
            </a:pPr>
            <a:r>
              <a:rPr lang="fa-IR" sz="1875" b="1" dirty="0">
                <a:cs typeface="B Mitra" panose="00000400000000000000" pitchFamily="2" charset="-78"/>
              </a:rPr>
              <a:t>اعلام کننده جرم و شاکی</a:t>
            </a:r>
          </a:p>
          <a:p>
            <a:pPr marL="300038" lvl="2" indent="0" algn="just" rtl="1">
              <a:buNone/>
            </a:pPr>
            <a:r>
              <a:rPr lang="fa-IR" sz="1200" b="1" dirty="0">
                <a:cs typeface="B Mitra" panose="00000400000000000000" pitchFamily="2" charset="-78"/>
              </a:rPr>
              <a:t>ماده 52 قانون بازار اوراق بهادار: </a:t>
            </a:r>
            <a:r>
              <a:rPr lang="fa-IR" sz="1600" dirty="0">
                <a:cs typeface="B Mitra" panose="00000400000000000000" pitchFamily="2" charset="-78"/>
              </a:rPr>
              <a:t>«سازمان مکلف است مستندات و مدارک مربوط به جرایم موضوع این قانون را گردآوری کرده و به مراجع قضایی ذی‌صلاح اعلام نموده و حسب مورد موضوع را به عنوان شاکی پیگیری نماید. چنانچه در اثر جرایم مذکور ضرر و زیانی متوجه سایر اشخاص شده باشد، زیاندیده می تواند برای جبران آن به مراجع قانونی مراجعه نموده و وفق مقررات، دادخواست ضرر و زیان تسلیم نماید.»</a:t>
            </a:r>
          </a:p>
          <a:p>
            <a:pPr marL="0" indent="0" algn="just" rtl="1">
              <a:buNone/>
            </a:pPr>
            <a:endParaRPr lang="fa-IR" sz="1875" b="1" dirty="0">
              <a:cs typeface="B Mitra" panose="00000400000000000000" pitchFamily="2" charset="-78"/>
            </a:endParaRPr>
          </a:p>
          <a:p>
            <a:pPr algn="just" rtl="1">
              <a:buFont typeface="Wingdings" panose="05000000000000000000" pitchFamily="2" charset="2"/>
              <a:buChar char="v"/>
            </a:pPr>
            <a:r>
              <a:rPr lang="fa-IR" sz="1875" b="1" dirty="0">
                <a:cs typeface="B Mitra" panose="00000400000000000000" pitchFamily="2" charset="-78"/>
              </a:rPr>
              <a:t>ضابط خاص بازار سرمایه</a:t>
            </a:r>
            <a:endParaRPr lang="fa-IR" b="1" dirty="0">
              <a:cs typeface="B Mitra" panose="00000400000000000000" pitchFamily="2" charset="-78"/>
            </a:endParaRPr>
          </a:p>
          <a:p>
            <a:pPr marL="0" indent="-100012" algn="just" rtl="1">
              <a:buNone/>
            </a:pPr>
            <a:r>
              <a:rPr lang="fa-IR" b="1" dirty="0" smtClean="0">
                <a:cs typeface="B Mitra" panose="00000400000000000000" pitchFamily="2" charset="-78"/>
              </a:rPr>
              <a:t>تبصره 3 ماده 14 قانون توسعه ابزارها و نهادهای مالی جدید: </a:t>
            </a:r>
            <a:r>
              <a:rPr lang="fa-IR" dirty="0">
                <a:cs typeface="B Mitra" panose="00000400000000000000" pitchFamily="2" charset="-78"/>
              </a:rPr>
              <a:t>«قوه قضاییه می</a:t>
            </a:r>
            <a:r>
              <a:rPr lang="fa-IR" sz="300" dirty="0">
                <a:cs typeface="B Mitra" panose="00000400000000000000" pitchFamily="2" charset="-78"/>
              </a:rPr>
              <a:t> </a:t>
            </a:r>
            <a:r>
              <a:rPr lang="fa-IR" dirty="0">
                <a:cs typeface="B Mitra" panose="00000400000000000000" pitchFamily="2" charset="-78"/>
              </a:rPr>
              <a:t>تواند گزارش سازمان درخصوص وقوع جرایمی که آن سازمان به عنوان شاکی و در اجرای ماده (52) قانون بازار اوراق بهادار جمهوری اسلامی ایران نسبت به طرح شکایت در مراجع ذی</a:t>
            </a:r>
            <a:r>
              <a:rPr lang="fa-IR" sz="300" dirty="0">
                <a:cs typeface="B Mitra" panose="00000400000000000000" pitchFamily="2" charset="-78"/>
              </a:rPr>
              <a:t> </a:t>
            </a:r>
            <a:r>
              <a:rPr lang="fa-IR" dirty="0">
                <a:cs typeface="B Mitra" panose="00000400000000000000" pitchFamily="2" charset="-78"/>
              </a:rPr>
              <a:t>صلاح قضایی اقدام می</a:t>
            </a:r>
            <a:r>
              <a:rPr lang="fa-IR" sz="300" dirty="0">
                <a:cs typeface="B Mitra" panose="00000400000000000000" pitchFamily="2" charset="-78"/>
              </a:rPr>
              <a:t> </a:t>
            </a:r>
            <a:r>
              <a:rPr lang="fa-IR" dirty="0">
                <a:cs typeface="B Mitra" panose="00000400000000000000" pitchFamily="2" charset="-78"/>
              </a:rPr>
              <a:t>نماید را در حکم گزارش ضابطان دادگستری تلقی نماید. کارکنان سازمان در اجرای دستورات قضایی مربوط به جرائم مذکور کلیه اختیارات و مسؤولیت هایی را که برای ضابطان دادگستری در قانون </a:t>
            </a:r>
            <a:r>
              <a:rPr lang="fa-IR" dirty="0" smtClean="0">
                <a:cs typeface="B Mitra" panose="00000400000000000000" pitchFamily="2" charset="-78"/>
              </a:rPr>
              <a:t>آیین دادرسی </a:t>
            </a:r>
            <a:r>
              <a:rPr lang="fa-IR" dirty="0">
                <a:cs typeface="B Mitra" panose="00000400000000000000" pitchFamily="2" charset="-78"/>
              </a:rPr>
              <a:t>کیفری تصریح یا بیان شده است دارا می</a:t>
            </a:r>
            <a:r>
              <a:rPr lang="fa-IR" sz="300" dirty="0">
                <a:cs typeface="B Mitra" panose="00000400000000000000" pitchFamily="2" charset="-78"/>
              </a:rPr>
              <a:t> </a:t>
            </a:r>
            <a:r>
              <a:rPr lang="fa-IR" dirty="0">
                <a:cs typeface="B Mitra" panose="00000400000000000000" pitchFamily="2" charset="-78"/>
              </a:rPr>
              <a:t>باشند. کارکنان مرتبط با معرفی رئیس سازمان و حکم دادستان تعیین می</a:t>
            </a:r>
            <a:r>
              <a:rPr lang="fa-IR" sz="300" dirty="0">
                <a:cs typeface="B Mitra" panose="00000400000000000000" pitchFamily="2" charset="-78"/>
              </a:rPr>
              <a:t> </a:t>
            </a:r>
            <a:r>
              <a:rPr lang="fa-IR" dirty="0">
                <a:cs typeface="B Mitra" panose="00000400000000000000" pitchFamily="2" charset="-78"/>
              </a:rPr>
              <a:t>شوند.»</a:t>
            </a:r>
            <a:endParaRPr lang="fa-IR" dirty="0" smtClean="0">
              <a:cs typeface="B Mitra" panose="00000400000000000000" pitchFamily="2" charset="-78"/>
            </a:endParaRPr>
          </a:p>
          <a:p>
            <a:pPr marL="0" indent="0" algn="r" rtl="1">
              <a:buNone/>
            </a:pPr>
            <a:endParaRPr lang="fa-IR" dirty="0">
              <a:cs typeface="B Mitra" panose="00000400000000000000" pitchFamily="2" charset="-78"/>
            </a:endParaRPr>
          </a:p>
          <a:p>
            <a:pPr marL="0" indent="0" algn="r" rtl="1">
              <a:buNone/>
            </a:pPr>
            <a:endParaRPr lang="en-US" dirty="0">
              <a:cs typeface="B Mitra" panose="00000400000000000000" pitchFamily="2" charset="-78"/>
            </a:endParaRPr>
          </a:p>
        </p:txBody>
      </p:sp>
      <p:sp>
        <p:nvSpPr>
          <p:cNvPr id="4" name="Curved Up Arrow 3">
            <a:hlinkClick r:id="rId2" action="ppaction://hlinksldjump"/>
          </p:cNvPr>
          <p:cNvSpPr/>
          <p:nvPr/>
        </p:nvSpPr>
        <p:spPr>
          <a:xfrm>
            <a:off x="593533" y="308639"/>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1948" y="197678"/>
            <a:ext cx="1182052" cy="886539"/>
          </a:xfrm>
          <a:prstGeom prst="rect">
            <a:avLst/>
          </a:prstGeom>
        </p:spPr>
      </p:pic>
    </p:spTree>
    <p:extLst>
      <p:ext uri="{BB962C8B-B14F-4D97-AF65-F5344CB8AC3E}">
        <p14:creationId xmlns:p14="http://schemas.microsoft.com/office/powerpoint/2010/main" val="1854472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98139627"/>
              </p:ext>
            </p:extLst>
          </p:nvPr>
        </p:nvGraphicFramePr>
        <p:xfrm>
          <a:off x="486332" y="1850126"/>
          <a:ext cx="8171330" cy="3265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3739481" y="3003761"/>
            <a:ext cx="1856099" cy="489108"/>
          </a:xfrm>
          <a:prstGeom prst="rect">
            <a:avLst/>
          </a:prstGeom>
          <a:noFill/>
        </p:spPr>
        <p:txBody>
          <a:bodyPr wrap="square" rtlCol="0">
            <a:spAutoFit/>
          </a:bodyPr>
          <a:lstStyle/>
          <a:p>
            <a:pPr algn="ctr" rtl="1">
              <a:lnSpc>
                <a:spcPct val="150000"/>
              </a:lnSpc>
            </a:pPr>
            <a:r>
              <a:rPr lang="fa-IR" sz="1875" b="1" dirty="0" smtClean="0">
                <a:solidFill>
                  <a:schemeClr val="accent4">
                    <a:lumMod val="50000"/>
                  </a:schemeClr>
                </a:solidFill>
                <a:cs typeface="B Mitra" panose="00000400000000000000" pitchFamily="2" charset="-78"/>
              </a:rPr>
              <a:t>جرایم </a:t>
            </a:r>
            <a:r>
              <a:rPr lang="fa-IR" sz="1875" b="1" dirty="0">
                <a:solidFill>
                  <a:schemeClr val="accent4">
                    <a:lumMod val="50000"/>
                  </a:schemeClr>
                </a:solidFill>
                <a:cs typeface="B Mitra" panose="00000400000000000000" pitchFamily="2" charset="-78"/>
              </a:rPr>
              <a:t>بورسی </a:t>
            </a:r>
          </a:p>
        </p:txBody>
      </p:sp>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3518115"/>
            <a:ext cx="1859218" cy="2482635"/>
          </a:xfrm>
          <a:prstGeom prst="rect">
            <a:avLst/>
          </a:prstGeom>
        </p:spPr>
      </p:pic>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81406" y="197679"/>
            <a:ext cx="1162594" cy="871946"/>
          </a:xfrm>
          <a:prstGeom prst="rect">
            <a:avLst/>
          </a:prstGeom>
        </p:spPr>
      </p:pic>
    </p:spTree>
    <p:extLst>
      <p:ext uri="{BB962C8B-B14F-4D97-AF65-F5344CB8AC3E}">
        <p14:creationId xmlns:p14="http://schemas.microsoft.com/office/powerpoint/2010/main" val="1463634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96" y="764704"/>
            <a:ext cx="8712968" cy="5755422"/>
          </a:xfrm>
          <a:prstGeom prst="rect">
            <a:avLst/>
          </a:prstGeom>
          <a:noFill/>
        </p:spPr>
        <p:txBody>
          <a:bodyPr wrap="square" rtlCol="0">
            <a:spAutoFit/>
          </a:bodyPr>
          <a:lstStyle/>
          <a:p>
            <a:pPr algn="r" rtl="1"/>
            <a:r>
              <a:rPr lang="fa-IR" sz="3200" dirty="0" smtClean="0">
                <a:cs typeface="B Titr" panose="00000700000000000000" pitchFamily="2" charset="-78"/>
              </a:rPr>
              <a:t>روشهای کشف </a:t>
            </a:r>
            <a:r>
              <a:rPr lang="fa-IR" sz="3200" dirty="0">
                <a:cs typeface="B Titr" panose="00000700000000000000" pitchFamily="2" charset="-78"/>
              </a:rPr>
              <a:t>جرائم </a:t>
            </a:r>
            <a:r>
              <a:rPr lang="fa-IR" sz="3200" dirty="0" smtClean="0">
                <a:cs typeface="B Titr" panose="00000700000000000000" pitchFamily="2" charset="-78"/>
              </a:rPr>
              <a:t>و </a:t>
            </a:r>
            <a:r>
              <a:rPr lang="fa-IR" sz="3200" dirty="0">
                <a:cs typeface="B Titr" panose="00000700000000000000" pitchFamily="2" charset="-78"/>
              </a:rPr>
              <a:t>تخلفات </a:t>
            </a:r>
            <a:r>
              <a:rPr lang="fa-IR" sz="3200" dirty="0" smtClean="0">
                <a:cs typeface="B Titr" panose="00000700000000000000" pitchFamily="2" charset="-78"/>
              </a:rPr>
              <a:t>بورسی:</a:t>
            </a:r>
          </a:p>
          <a:p>
            <a:pPr algn="r" rtl="1"/>
            <a:endParaRPr lang="fa-IR" sz="2400" b="1" dirty="0">
              <a:cs typeface="B Nazanin" panose="00000400000000000000" pitchFamily="2" charset="-78"/>
            </a:endParaRPr>
          </a:p>
          <a:p>
            <a:pPr algn="r" rtl="1"/>
            <a:r>
              <a:rPr lang="fa-IR" sz="2400" b="1" dirty="0" smtClean="0">
                <a:cs typeface="B Nazanin" panose="00000400000000000000" pitchFamily="2" charset="-78"/>
              </a:rPr>
              <a:t>1- نظارت مکانیزه بر معاملات (مانیتورینگ)</a:t>
            </a:r>
          </a:p>
          <a:p>
            <a:pPr algn="r" rtl="1"/>
            <a:endParaRPr lang="fa-IR" sz="2400" b="1" dirty="0">
              <a:cs typeface="B Nazanin" panose="00000400000000000000" pitchFamily="2" charset="-78"/>
            </a:endParaRPr>
          </a:p>
          <a:p>
            <a:pPr algn="r" rtl="1"/>
            <a:r>
              <a:rPr lang="fa-IR" sz="2400" b="1" dirty="0" smtClean="0">
                <a:cs typeface="B Nazanin" panose="00000400000000000000" pitchFamily="2" charset="-78"/>
              </a:rPr>
              <a:t>2- بررسی مدارک و اطلاعات ارسالی شرکتها</a:t>
            </a:r>
          </a:p>
          <a:p>
            <a:pPr algn="r" rtl="1"/>
            <a:endParaRPr lang="fa-IR" sz="2400" b="1" dirty="0">
              <a:cs typeface="B Nazanin" panose="00000400000000000000" pitchFamily="2" charset="-78"/>
            </a:endParaRPr>
          </a:p>
          <a:p>
            <a:pPr algn="r" rtl="1"/>
            <a:r>
              <a:rPr lang="fa-IR" sz="2400" b="1" dirty="0" smtClean="0">
                <a:cs typeface="B Nazanin" panose="00000400000000000000" pitchFamily="2" charset="-78"/>
              </a:rPr>
              <a:t>3- بازرسی دوره ای یا سرزده از دفاتر و شعب</a:t>
            </a:r>
          </a:p>
          <a:p>
            <a:pPr algn="r" rtl="1"/>
            <a:endParaRPr lang="fa-IR" sz="2400" b="1" dirty="0" smtClean="0">
              <a:cs typeface="B Nazanin" panose="00000400000000000000" pitchFamily="2" charset="-78"/>
            </a:endParaRPr>
          </a:p>
          <a:p>
            <a:pPr algn="r" rtl="1"/>
            <a:r>
              <a:rPr lang="fa-IR" sz="2400" b="1" dirty="0" smtClean="0">
                <a:cs typeface="B Nazanin" panose="00000400000000000000" pitchFamily="2" charset="-78"/>
              </a:rPr>
              <a:t>4-  کنترل کفایت سرمایه و معاملات اعتباری و نقدینگی کارگزاران (سکنا)</a:t>
            </a:r>
          </a:p>
          <a:p>
            <a:pPr algn="r" rtl="1"/>
            <a:endParaRPr lang="fa-IR" sz="2400" b="1" dirty="0" smtClean="0">
              <a:cs typeface="B Nazanin" panose="00000400000000000000" pitchFamily="2" charset="-78"/>
            </a:endParaRPr>
          </a:p>
          <a:p>
            <a:pPr algn="r" rtl="1"/>
            <a:r>
              <a:rPr lang="fa-IR" sz="2400" b="1" dirty="0" smtClean="0">
                <a:cs typeface="B Nazanin" panose="00000400000000000000" pitchFamily="2" charset="-78"/>
              </a:rPr>
              <a:t>5- کنترل صندوقهای سرمایه گذاری (سنم)</a:t>
            </a:r>
          </a:p>
          <a:p>
            <a:pPr algn="r" rtl="1"/>
            <a:endParaRPr lang="fa-IR" sz="2400" b="1" dirty="0" smtClean="0">
              <a:cs typeface="B Nazanin" panose="00000400000000000000" pitchFamily="2" charset="-78"/>
            </a:endParaRPr>
          </a:p>
          <a:p>
            <a:pPr algn="r" rtl="1"/>
            <a:r>
              <a:rPr lang="fa-IR" sz="2400" b="1" dirty="0" smtClean="0">
                <a:cs typeface="B Nazanin" panose="00000400000000000000" pitchFamily="2" charset="-78"/>
              </a:rPr>
              <a:t>6- شکایات</a:t>
            </a:r>
          </a:p>
          <a:p>
            <a:pPr algn="r" rtl="1"/>
            <a:endParaRPr lang="fa-IR" sz="2400" b="1" dirty="0">
              <a:cs typeface="B Nazanin" panose="00000400000000000000" pitchFamily="2" charset="-78"/>
            </a:endParaRPr>
          </a:p>
          <a:p>
            <a:pPr algn="r" rtl="1"/>
            <a:r>
              <a:rPr lang="fa-IR" sz="2400" b="1" dirty="0" smtClean="0">
                <a:cs typeface="B Nazanin" panose="00000400000000000000" pitchFamily="2" charset="-78"/>
              </a:rPr>
              <a:t>7- گزارشهای مردمی</a:t>
            </a:r>
            <a:endParaRPr lang="en-US" sz="2400" b="1" dirty="0">
              <a:cs typeface="B Nazanin" panose="00000400000000000000" pitchFamily="2" charset="-78"/>
            </a:endParaRPr>
          </a:p>
        </p:txBody>
      </p:sp>
      <p:sp>
        <p:nvSpPr>
          <p:cNvPr id="5" name="Rectangle 4"/>
          <p:cNvSpPr/>
          <p:nvPr/>
        </p:nvSpPr>
        <p:spPr>
          <a:xfrm>
            <a:off x="467544" y="116632"/>
            <a:ext cx="8676456" cy="360040"/>
          </a:xfrm>
          <a:prstGeom prst="rect">
            <a:avLst/>
          </a:prstGeom>
          <a:solidFill>
            <a:srgbClr val="793F3F"/>
          </a:solidFill>
          <a:ln>
            <a:solidFill>
              <a:srgbClr val="792B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892480" y="116632"/>
            <a:ext cx="216024" cy="633670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7026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5516" y="1372291"/>
            <a:ext cx="1224213" cy="4117682"/>
          </a:xfrm>
        </p:spPr>
        <p:txBody>
          <a:bodyPr vert="vert270">
            <a:normAutofit fontScale="90000"/>
          </a:bodyPr>
          <a:lstStyle/>
          <a:p>
            <a:pPr algn="ctr"/>
            <a:r>
              <a:rPr lang="fa-IR" b="1" dirty="0" smtClean="0">
                <a:solidFill>
                  <a:schemeClr val="accent4">
                    <a:lumMod val="50000"/>
                  </a:schemeClr>
                </a:solidFill>
                <a:cs typeface="B Mitra" panose="00000400000000000000" pitchFamily="2" charset="-78"/>
              </a:rPr>
              <a:t>جرائم حوزه اطلاع</a:t>
            </a:r>
            <a:r>
              <a:rPr lang="fa-IR" sz="150" b="1" dirty="0">
                <a:solidFill>
                  <a:schemeClr val="accent4">
                    <a:lumMod val="50000"/>
                  </a:schemeClr>
                </a:solidFill>
                <a:cs typeface="B Mitra" panose="00000400000000000000" pitchFamily="2" charset="-78"/>
              </a:rPr>
              <a:t> </a:t>
            </a:r>
            <a:r>
              <a:rPr lang="fa-IR" b="1" dirty="0" smtClean="0">
                <a:solidFill>
                  <a:schemeClr val="accent4">
                    <a:lumMod val="50000"/>
                  </a:schemeClr>
                </a:solidFill>
                <a:cs typeface="B Mitra" panose="00000400000000000000" pitchFamily="2" charset="-78"/>
              </a:rPr>
              <a:t>رسانی و ناشران</a:t>
            </a:r>
            <a:endParaRPr lang="en-US" b="1" dirty="0">
              <a:solidFill>
                <a:schemeClr val="accent4">
                  <a:lumMod val="50000"/>
                </a:schemeClr>
              </a:solidFill>
              <a:cs typeface="B Mitra"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0634630"/>
              </p:ext>
            </p:extLst>
          </p:nvPr>
        </p:nvGraphicFramePr>
        <p:xfrm>
          <a:off x="628650" y="1372290"/>
          <a:ext cx="6806866" cy="4117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6704464" y="1891068"/>
            <a:ext cx="659402" cy="300082"/>
          </a:xfrm>
          <a:prstGeom prst="rect">
            <a:avLst/>
          </a:prstGeom>
          <a:noFill/>
        </p:spPr>
        <p:txBody>
          <a:bodyPr wrap="square" rtlCol="0">
            <a:spAutoFit/>
          </a:bodyPr>
          <a:lstStyle/>
          <a:p>
            <a:pPr algn="ctr"/>
            <a:r>
              <a:rPr lang="fa-IR" sz="1350" b="1" dirty="0">
                <a:cs typeface="B Mitra" panose="00000400000000000000" pitchFamily="2" charset="-78"/>
              </a:rPr>
              <a:t>ماده 47</a:t>
            </a:r>
            <a:endParaRPr lang="en-US" sz="1350" b="1" dirty="0">
              <a:cs typeface="B Mitra" panose="00000400000000000000" pitchFamily="2" charset="-78"/>
            </a:endParaRPr>
          </a:p>
        </p:txBody>
      </p:sp>
      <p:sp>
        <p:nvSpPr>
          <p:cNvPr id="9" name="TextBox 8"/>
          <p:cNvSpPr txBox="1"/>
          <p:nvPr/>
        </p:nvSpPr>
        <p:spPr>
          <a:xfrm>
            <a:off x="6284795" y="2686848"/>
            <a:ext cx="655093" cy="507831"/>
          </a:xfrm>
          <a:prstGeom prst="rect">
            <a:avLst/>
          </a:prstGeom>
          <a:noFill/>
        </p:spPr>
        <p:txBody>
          <a:bodyPr wrap="square" rtlCol="0">
            <a:spAutoFit/>
          </a:bodyPr>
          <a:lstStyle/>
          <a:p>
            <a:pPr algn="ctr"/>
            <a:r>
              <a:rPr lang="fa-IR" sz="1350" b="1" dirty="0">
                <a:cs typeface="B Mitra" panose="00000400000000000000" pitchFamily="2" charset="-78"/>
              </a:rPr>
              <a:t>بند 2 ماده 49</a:t>
            </a:r>
            <a:endParaRPr lang="en-US" sz="1350" b="1" dirty="0">
              <a:cs typeface="B Mitra" panose="00000400000000000000" pitchFamily="2" charset="-78"/>
            </a:endParaRPr>
          </a:p>
        </p:txBody>
      </p:sp>
      <p:sp>
        <p:nvSpPr>
          <p:cNvPr id="10" name="TextBox 9"/>
          <p:cNvSpPr txBox="1"/>
          <p:nvPr/>
        </p:nvSpPr>
        <p:spPr>
          <a:xfrm>
            <a:off x="6284795" y="3638287"/>
            <a:ext cx="655093" cy="507831"/>
          </a:xfrm>
          <a:prstGeom prst="rect">
            <a:avLst/>
          </a:prstGeom>
          <a:noFill/>
        </p:spPr>
        <p:txBody>
          <a:bodyPr wrap="square" rtlCol="0">
            <a:spAutoFit/>
          </a:bodyPr>
          <a:lstStyle/>
          <a:p>
            <a:pPr algn="ctr"/>
            <a:r>
              <a:rPr lang="fa-IR" sz="1350" b="1" dirty="0">
                <a:cs typeface="B Mitra" panose="00000400000000000000" pitchFamily="2" charset="-78"/>
              </a:rPr>
              <a:t>بند 3 ماده 49</a:t>
            </a:r>
            <a:endParaRPr lang="en-US" sz="1350" b="1" dirty="0">
              <a:cs typeface="B Mitra" panose="00000400000000000000" pitchFamily="2" charset="-78"/>
            </a:endParaRPr>
          </a:p>
        </p:txBody>
      </p:sp>
      <p:sp>
        <p:nvSpPr>
          <p:cNvPr id="11" name="TextBox 10"/>
          <p:cNvSpPr txBox="1"/>
          <p:nvPr/>
        </p:nvSpPr>
        <p:spPr>
          <a:xfrm>
            <a:off x="6667829" y="4486153"/>
            <a:ext cx="599604" cy="969496"/>
          </a:xfrm>
          <a:prstGeom prst="rect">
            <a:avLst/>
          </a:prstGeom>
          <a:noFill/>
        </p:spPr>
        <p:txBody>
          <a:bodyPr wrap="square" rtlCol="0">
            <a:spAutoFit/>
          </a:bodyPr>
          <a:lstStyle/>
          <a:p>
            <a:pPr algn="ctr"/>
            <a:r>
              <a:rPr lang="fa-IR" sz="1350" b="1" dirty="0">
                <a:cs typeface="B Mitra" panose="00000400000000000000" pitchFamily="2" charset="-78"/>
              </a:rPr>
              <a:t>ماده 16 </a:t>
            </a:r>
            <a:r>
              <a:rPr lang="fa-IR" sz="750" b="1" dirty="0">
                <a:cs typeface="B Mitra" panose="00000400000000000000" pitchFamily="2" charset="-78"/>
              </a:rPr>
              <a:t>قانون توسعه ابزارها و نهادهای مالی جدید</a:t>
            </a:r>
            <a:endParaRPr lang="en-US" sz="750" b="1" dirty="0">
              <a:cs typeface="B Mitra" panose="00000400000000000000" pitchFamily="2" charset="-78"/>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94022" y="197678"/>
            <a:ext cx="1449977" cy="1087483"/>
          </a:xfrm>
          <a:prstGeom prst="rect">
            <a:avLst/>
          </a:prstGeom>
        </p:spPr>
      </p:pic>
    </p:spTree>
    <p:extLst>
      <p:ext uri="{BB962C8B-B14F-4D97-AF65-F5344CB8AC3E}">
        <p14:creationId xmlns:p14="http://schemas.microsoft.com/office/powerpoint/2010/main" val="2766642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717" y="1799215"/>
            <a:ext cx="7506268" cy="464024"/>
          </a:xfrm>
        </p:spPr>
        <p:txBody>
          <a:bodyPr>
            <a:noAutofit/>
          </a:bodyPr>
          <a:lstStyle/>
          <a:p>
            <a:pPr algn="r" rtl="1"/>
            <a:r>
              <a:rPr lang="fa-IR" sz="3000" b="1" dirty="0">
                <a:solidFill>
                  <a:schemeClr val="accent4">
                    <a:lumMod val="50000"/>
                  </a:schemeClr>
                </a:solidFill>
                <a:effectLst>
                  <a:outerShdw blurRad="38100" dist="38100" dir="2700000" algn="tl">
                    <a:srgbClr val="000000">
                      <a:alpha val="43137"/>
                    </a:srgbClr>
                  </a:outerShdw>
                </a:effectLst>
                <a:cs typeface="B Mitra" panose="00000400000000000000" pitchFamily="2" charset="-78"/>
              </a:rPr>
              <a:t>ارائه اطلاعات خلاف واقع به بورس یا سازمان/استفاده از اسناد جعلی در تهیه گزارشات</a:t>
            </a:r>
            <a:endParaRPr lang="en-US" sz="3000" b="1" dirty="0">
              <a:solidFill>
                <a:schemeClr val="accent4">
                  <a:lumMod val="50000"/>
                </a:schemeClr>
              </a:solidFill>
              <a:effectLst>
                <a:outerShdw blurRad="38100" dist="38100" dir="2700000" algn="tl">
                  <a:srgbClr val="000000">
                    <a:alpha val="43137"/>
                  </a:srgbClr>
                </a:outerShdw>
              </a:effectLst>
              <a:cs typeface="B Mitra" panose="00000400000000000000" pitchFamily="2" charset="-78"/>
            </a:endParaRPr>
          </a:p>
        </p:txBody>
      </p:sp>
      <p:sp>
        <p:nvSpPr>
          <p:cNvPr id="3" name="Content Placeholder 2"/>
          <p:cNvSpPr>
            <a:spLocks noGrp="1"/>
          </p:cNvSpPr>
          <p:nvPr>
            <p:ph idx="1"/>
          </p:nvPr>
        </p:nvSpPr>
        <p:spPr>
          <a:xfrm>
            <a:off x="508001" y="2869531"/>
            <a:ext cx="7407700" cy="3131219"/>
          </a:xfrm>
        </p:spPr>
        <p:txBody>
          <a:bodyPr>
            <a:normAutofit fontScale="92500" lnSpcReduction="10000"/>
          </a:bodyPr>
          <a:lstStyle/>
          <a:p>
            <a:pPr algn="just" rtl="1">
              <a:buFont typeface="Wingdings" panose="05000000000000000000" pitchFamily="2" charset="2"/>
              <a:buChar char="v"/>
            </a:pPr>
            <a:r>
              <a:rPr lang="fa-IR" sz="2500" b="1" dirty="0" smtClean="0">
                <a:cs typeface="B Mitra" panose="00000400000000000000" pitchFamily="2" charset="-78"/>
              </a:rPr>
              <a:t>ماده 47 قانون بازار اوراق بهادار</a:t>
            </a:r>
            <a:r>
              <a:rPr lang="fa-IR" sz="2500" b="1" dirty="0">
                <a:cs typeface="B Mitra" panose="00000400000000000000" pitchFamily="2" charset="-78"/>
              </a:rPr>
              <a:t>: </a:t>
            </a:r>
            <a:r>
              <a:rPr lang="fa-IR" sz="2500" dirty="0">
                <a:cs typeface="B Mitra" panose="00000400000000000000" pitchFamily="2" charset="-78"/>
              </a:rPr>
              <a:t>«اشخاصی که اطلاعات خلاف واقع یا مستندات جعلی را به سازمان و یا </a:t>
            </a:r>
            <a:r>
              <a:rPr lang="fa-IR" sz="2500" dirty="0" smtClean="0">
                <a:cs typeface="B Mitra" panose="00000400000000000000" pitchFamily="2" charset="-78"/>
              </a:rPr>
              <a:t>بورس ارائه </a:t>
            </a:r>
            <a:r>
              <a:rPr lang="fa-IR" sz="2500" dirty="0">
                <a:cs typeface="B Mitra" panose="00000400000000000000" pitchFamily="2" charset="-78"/>
              </a:rPr>
              <a:t>نمایند یا تصدیق کنند و یا اطلاعات، اسناد و یا مدارک جعلی را در </a:t>
            </a:r>
            <a:r>
              <a:rPr lang="fa-IR" sz="2500" dirty="0" smtClean="0">
                <a:cs typeface="B Mitra" panose="00000400000000000000" pitchFamily="2" charset="-78"/>
              </a:rPr>
              <a:t>تهیه گزارش</a:t>
            </a:r>
            <a:r>
              <a:rPr lang="fa-IR" sz="200" dirty="0" smtClean="0">
                <a:cs typeface="B Mitra" panose="00000400000000000000" pitchFamily="2" charset="-78"/>
              </a:rPr>
              <a:t> </a:t>
            </a:r>
            <a:r>
              <a:rPr lang="fa-IR" sz="2500" dirty="0" smtClean="0">
                <a:cs typeface="B Mitra" panose="00000400000000000000" pitchFamily="2" charset="-78"/>
              </a:rPr>
              <a:t>های </a:t>
            </a:r>
            <a:r>
              <a:rPr lang="fa-IR" sz="2500" dirty="0">
                <a:cs typeface="B Mitra" panose="00000400000000000000" pitchFamily="2" charset="-78"/>
              </a:rPr>
              <a:t>موضوع این قانون مورد استفاده قرار دهند، حسب مورد به </a:t>
            </a:r>
            <a:r>
              <a:rPr lang="fa-IR" sz="2500" dirty="0" smtClean="0">
                <a:cs typeface="B Mitra" panose="00000400000000000000" pitchFamily="2" charset="-78"/>
              </a:rPr>
              <a:t>مجازات</a:t>
            </a:r>
            <a:r>
              <a:rPr lang="fa-IR" sz="2500" dirty="0">
                <a:cs typeface="B Mitra" panose="00000400000000000000" pitchFamily="2" charset="-78"/>
              </a:rPr>
              <a:t> </a:t>
            </a:r>
            <a:r>
              <a:rPr lang="fa-IR" sz="2500" dirty="0" smtClean="0">
                <a:cs typeface="B Mitra" panose="00000400000000000000" pitchFamily="2" charset="-78"/>
              </a:rPr>
              <a:t>های </a:t>
            </a:r>
            <a:r>
              <a:rPr lang="fa-IR" sz="2500" dirty="0">
                <a:cs typeface="B Mitra" panose="00000400000000000000" pitchFamily="2" charset="-78"/>
              </a:rPr>
              <a:t>مقرر </a:t>
            </a:r>
            <a:r>
              <a:rPr lang="fa-IR" sz="2500" dirty="0" smtClean="0">
                <a:cs typeface="B Mitra" panose="00000400000000000000" pitchFamily="2" charset="-78"/>
              </a:rPr>
              <a:t>در قانون </a:t>
            </a:r>
            <a:r>
              <a:rPr lang="fa-IR" sz="2500" dirty="0">
                <a:cs typeface="B Mitra" panose="00000400000000000000" pitchFamily="2" charset="-78"/>
              </a:rPr>
              <a:t>مجازات اسلامی مصوب </a:t>
            </a:r>
            <a:r>
              <a:rPr lang="fa-IR" sz="2500" dirty="0" smtClean="0">
                <a:cs typeface="B Mitra" panose="00000400000000000000" pitchFamily="2" charset="-78"/>
              </a:rPr>
              <a:t>1375/03/06 محکوم </a:t>
            </a:r>
            <a:r>
              <a:rPr lang="fa-IR" sz="2500" dirty="0">
                <a:cs typeface="B Mitra" panose="00000400000000000000" pitchFamily="2" charset="-78"/>
              </a:rPr>
              <a:t>خواهند شد</a:t>
            </a:r>
            <a:r>
              <a:rPr lang="fa-IR" sz="2500" dirty="0" smtClean="0">
                <a:cs typeface="B Mitra" panose="00000400000000000000" pitchFamily="2" charset="-78"/>
              </a:rPr>
              <a:t>.»</a:t>
            </a:r>
          </a:p>
          <a:p>
            <a:pPr algn="just" rtl="1">
              <a:buFont typeface="Wingdings" panose="05000000000000000000" pitchFamily="2" charset="2"/>
              <a:buChar char="v"/>
            </a:pPr>
            <a:r>
              <a:rPr lang="fa-IR" sz="2500" b="1" dirty="0" smtClean="0">
                <a:cs typeface="B Mitra" panose="00000400000000000000" pitchFamily="2" charset="-78"/>
              </a:rPr>
              <a:t>ماده 540 قانون مجازات اسلامی:</a:t>
            </a:r>
            <a:r>
              <a:rPr lang="fa-IR" sz="2500" dirty="0">
                <a:cs typeface="B Mitra" panose="00000400000000000000" pitchFamily="2" charset="-78"/>
              </a:rPr>
              <a:t> «برای سایر تصدیق‌نامه‌های خلاف واقع که موجب ضرر شخص ثالثی باشد یا </a:t>
            </a:r>
            <a:r>
              <a:rPr lang="fa-IR" sz="2500" dirty="0" smtClean="0">
                <a:cs typeface="B Mitra" panose="00000400000000000000" pitchFamily="2" charset="-78"/>
              </a:rPr>
              <a:t>آن که </a:t>
            </a:r>
            <a:r>
              <a:rPr lang="fa-IR" sz="2500" dirty="0">
                <a:cs typeface="B Mitra" panose="00000400000000000000" pitchFamily="2" charset="-78"/>
              </a:rPr>
              <a:t>خسارتی بر خزانه دولت وارد آورد مرتکب علاوه بر‌جبران خسارت وارده به شلاق </a:t>
            </a:r>
            <a:r>
              <a:rPr lang="fa-IR" sz="2500" dirty="0" smtClean="0">
                <a:cs typeface="B Mitra" panose="00000400000000000000" pitchFamily="2" charset="-78"/>
              </a:rPr>
              <a:t>تا (74</a:t>
            </a:r>
            <a:r>
              <a:rPr lang="fa-IR" sz="2500" dirty="0">
                <a:cs typeface="B Mitra" panose="00000400000000000000" pitchFamily="2" charset="-78"/>
              </a:rPr>
              <a:t>) ضربه یا به دویست هزار تا دو میلیون ریال جزای نقدی محکوم خواهد شد.»</a:t>
            </a:r>
            <a:endParaRPr lang="fa-IR" sz="2500" dirty="0" smtClean="0">
              <a:cs typeface="B Mitra" panose="00000400000000000000" pitchFamily="2" charset="-78"/>
            </a:endParaRPr>
          </a:p>
          <a:p>
            <a:pPr marL="0" lvl="1" indent="0" algn="just" rtl="1">
              <a:buNone/>
            </a:pPr>
            <a:endParaRPr lang="en-US" sz="1350" dirty="0">
              <a:cs typeface="B Mitra" panose="00000400000000000000" pitchFamily="2" charset="-78"/>
            </a:endParaRPr>
          </a:p>
        </p:txBody>
      </p:sp>
      <p:sp>
        <p:nvSpPr>
          <p:cNvPr id="4" name="Curved Up Arrow 3">
            <a:hlinkClick r:id="rId2" action="ppaction://hlinksldjump"/>
          </p:cNvPr>
          <p:cNvSpPr/>
          <p:nvPr/>
        </p:nvSpPr>
        <p:spPr>
          <a:xfrm>
            <a:off x="307075" y="1092674"/>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7006" y="197678"/>
            <a:ext cx="1326993" cy="995245"/>
          </a:xfrm>
          <a:prstGeom prst="rect">
            <a:avLst/>
          </a:prstGeom>
        </p:spPr>
      </p:pic>
    </p:spTree>
    <p:extLst>
      <p:ext uri="{BB962C8B-B14F-4D97-AF65-F5344CB8AC3E}">
        <p14:creationId xmlns:p14="http://schemas.microsoft.com/office/powerpoint/2010/main" val="3244217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13" y="234535"/>
            <a:ext cx="7648575" cy="484496"/>
          </a:xfrm>
        </p:spPr>
        <p:txBody>
          <a:bodyPr>
            <a:noAutofit/>
          </a:bodyPr>
          <a:lstStyle/>
          <a:p>
            <a:pPr algn="r" rtl="1"/>
            <a:r>
              <a:rPr lang="fa-IR" sz="3000" b="1" dirty="0" smtClean="0">
                <a:solidFill>
                  <a:schemeClr val="accent4">
                    <a:lumMod val="50000"/>
                  </a:schemeClr>
                </a:solidFill>
                <a:cs typeface="B Mitra" panose="00000400000000000000" pitchFamily="2" charset="-78"/>
              </a:rPr>
              <a:t>خودداری از ارائه اطلاعات مهم به سازمان یا بورس مربوطه</a:t>
            </a:r>
            <a:endParaRPr lang="en-US" sz="3000"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307075" y="1423851"/>
            <a:ext cx="6720742" cy="5119824"/>
          </a:xfrm>
        </p:spPr>
        <p:txBody>
          <a:bodyPr>
            <a:normAutofit fontScale="92500" lnSpcReduction="10000"/>
          </a:bodyPr>
          <a:lstStyle/>
          <a:p>
            <a:pPr algn="just" rtl="1">
              <a:buFont typeface="Wingdings" panose="05000000000000000000" pitchFamily="2" charset="2"/>
              <a:buChar char="v"/>
            </a:pPr>
            <a:r>
              <a:rPr lang="fa-IR" b="1" dirty="0" smtClean="0">
                <a:cs typeface="B Mitra" panose="00000400000000000000" pitchFamily="2" charset="-78"/>
              </a:rPr>
              <a:t>بند 2 ماده 49 قانون بازار اوراق بهادار: </a:t>
            </a:r>
            <a:r>
              <a:rPr lang="fa-IR" sz="2100" dirty="0">
                <a:cs typeface="B Mitra" panose="00000400000000000000" pitchFamily="2" charset="-78"/>
              </a:rPr>
              <a:t>«هر شخصی که به موجب این قانون مکلف به ارائه تمام یا قسمتی از اطلاعات، </a:t>
            </a:r>
            <a:r>
              <a:rPr lang="fa-IR" sz="2100" dirty="0" smtClean="0">
                <a:cs typeface="B Mitra" panose="00000400000000000000" pitchFamily="2" charset="-78"/>
              </a:rPr>
              <a:t>اسناد و </a:t>
            </a:r>
            <a:r>
              <a:rPr lang="fa-IR" sz="2100" dirty="0">
                <a:cs typeface="B Mitra" panose="00000400000000000000" pitchFamily="2" charset="-78"/>
              </a:rPr>
              <a:t>یا مدارک مهم به سازمان و یا بورس مربوط بوده و از انجام آن خودداری کند</a:t>
            </a:r>
            <a:r>
              <a:rPr lang="fa-IR" sz="2100" dirty="0" smtClean="0">
                <a:cs typeface="B Mitra" panose="00000400000000000000" pitchFamily="2" charset="-78"/>
              </a:rPr>
              <a:t>.» به حبس تعزیری از یک ماه تا شش ماه یا جزای نقدی معادل یک تا سه برابر سود به دست آمده یا زیان متحمل نشده یا هر دو مجازات محکوم می شوند.</a:t>
            </a:r>
          </a:p>
          <a:p>
            <a:pPr algn="r" rtl="1"/>
            <a:endParaRPr lang="fa-IR" dirty="0" smtClean="0">
              <a:cs typeface="B Mitra" panose="00000400000000000000" pitchFamily="2" charset="-78"/>
            </a:endParaRPr>
          </a:p>
          <a:p>
            <a:pPr lvl="0" algn="just" rtl="1">
              <a:buClr>
                <a:srgbClr val="549E39"/>
              </a:buClr>
              <a:buFont typeface="Wingdings" panose="05000000000000000000" pitchFamily="2" charset="2"/>
              <a:buChar char="v"/>
            </a:pPr>
            <a:r>
              <a:rPr lang="fa-IR" dirty="0">
                <a:solidFill>
                  <a:prstClr val="black">
                    <a:lumMod val="75000"/>
                    <a:lumOff val="25000"/>
                  </a:prstClr>
                </a:solidFill>
                <a:cs typeface="B Mitra" panose="00000400000000000000" pitchFamily="2" charset="-78"/>
              </a:rPr>
              <a:t>مطابق با </a:t>
            </a:r>
            <a:r>
              <a:rPr lang="fa-IR" b="1" dirty="0">
                <a:solidFill>
                  <a:prstClr val="black">
                    <a:lumMod val="75000"/>
                    <a:lumOff val="25000"/>
                  </a:prstClr>
                </a:solidFill>
                <a:cs typeface="B Mitra" panose="00000400000000000000" pitchFamily="2" charset="-78"/>
              </a:rPr>
              <a:t>ماده 45 همین قانون</a:t>
            </a:r>
            <a:r>
              <a:rPr lang="fa-IR" dirty="0">
                <a:solidFill>
                  <a:prstClr val="black">
                    <a:lumMod val="75000"/>
                    <a:lumOff val="25000"/>
                  </a:prstClr>
                </a:solidFill>
                <a:cs typeface="B Mitra" panose="00000400000000000000" pitchFamily="2" charset="-78"/>
              </a:rPr>
              <a:t>، </a:t>
            </a:r>
            <a:r>
              <a:rPr lang="fa-IR" sz="2600" dirty="0">
                <a:solidFill>
                  <a:prstClr val="black">
                    <a:lumMod val="75000"/>
                    <a:lumOff val="25000"/>
                  </a:prstClr>
                </a:solidFill>
                <a:cs typeface="B Mitra" panose="00000400000000000000" pitchFamily="2" charset="-78"/>
              </a:rPr>
              <a:t>«</a:t>
            </a:r>
            <a:r>
              <a:rPr lang="fa-IR" sz="2100" dirty="0">
                <a:solidFill>
                  <a:prstClr val="black">
                    <a:lumMod val="75000"/>
                    <a:lumOff val="25000"/>
                  </a:prstClr>
                </a:solidFill>
                <a:cs typeface="B Mitra" panose="00000400000000000000" pitchFamily="2" charset="-78"/>
              </a:rPr>
              <a:t>هر ناشری که مجوز انتشار اوراق بهادار خود را از سازمان دریافت کرده است، مکلف است حداقل موارد زیر را طبق دستورالعمل اجرایی که توسط سازمان تعیین خواهد شد، به سازمان ارائه نماید:</a:t>
            </a:r>
          </a:p>
          <a:p>
            <a:pPr marL="296466" lvl="2" indent="0" algn="just" rtl="1">
              <a:buClr>
                <a:srgbClr val="549E39"/>
              </a:buClr>
              <a:buNone/>
            </a:pPr>
            <a:r>
              <a:rPr lang="fa-IR" sz="2100" dirty="0">
                <a:solidFill>
                  <a:prstClr val="black">
                    <a:lumMod val="75000"/>
                    <a:lumOff val="25000"/>
                  </a:prstClr>
                </a:solidFill>
                <a:cs typeface="B Mitra" panose="00000400000000000000" pitchFamily="2" charset="-78"/>
              </a:rPr>
              <a:t>1- صورت های مالی سالانه حسابرسی شده.</a:t>
            </a:r>
          </a:p>
          <a:p>
            <a:pPr marL="296466" lvl="2" indent="0" algn="just" rtl="1">
              <a:buClr>
                <a:srgbClr val="549E39"/>
              </a:buClr>
              <a:buNone/>
            </a:pPr>
            <a:r>
              <a:rPr lang="fa-IR" sz="2100" dirty="0">
                <a:solidFill>
                  <a:prstClr val="black">
                    <a:lumMod val="75000"/>
                    <a:lumOff val="25000"/>
                  </a:prstClr>
                </a:solidFill>
                <a:cs typeface="B Mitra" panose="00000400000000000000" pitchFamily="2" charset="-78"/>
              </a:rPr>
              <a:t>2- صورتهای مالی میاندوره‌ای شامل صورتهای مالی شش ماهه حسابرسی شده و صورت های مالی سه ماهه.</a:t>
            </a:r>
          </a:p>
          <a:p>
            <a:pPr marL="296466" lvl="2" indent="0" algn="just" rtl="1">
              <a:buClr>
                <a:srgbClr val="549E39"/>
              </a:buClr>
              <a:buNone/>
            </a:pPr>
            <a:r>
              <a:rPr lang="fa-IR" sz="2100" dirty="0">
                <a:solidFill>
                  <a:prstClr val="black">
                    <a:lumMod val="75000"/>
                    <a:lumOff val="25000"/>
                  </a:prstClr>
                </a:solidFill>
                <a:cs typeface="B Mitra" panose="00000400000000000000" pitchFamily="2" charset="-78"/>
              </a:rPr>
              <a:t>3- گزارش هیأت مدیره به مجامع و اظهارنظر حسابرس.</a:t>
            </a:r>
          </a:p>
          <a:p>
            <a:pPr marL="296466" lvl="2" indent="0" algn="just" rtl="1">
              <a:buClr>
                <a:srgbClr val="549E39"/>
              </a:buClr>
              <a:buNone/>
            </a:pPr>
            <a:r>
              <a:rPr lang="fa-IR" sz="2100" dirty="0">
                <a:solidFill>
                  <a:prstClr val="black">
                    <a:lumMod val="75000"/>
                    <a:lumOff val="25000"/>
                  </a:prstClr>
                </a:solidFill>
                <a:cs typeface="B Mitra" panose="00000400000000000000" pitchFamily="2" charset="-78"/>
              </a:rPr>
              <a:t>4- اطلاعاتی که اثر با اهمیتی بر قیمت اوراق بهادار و تصمیم سرمایه گذاران دارد</a:t>
            </a:r>
            <a:r>
              <a:rPr lang="fa-IR" sz="2100" dirty="0" smtClean="0">
                <a:solidFill>
                  <a:prstClr val="black">
                    <a:lumMod val="75000"/>
                    <a:lumOff val="25000"/>
                  </a:prstClr>
                </a:solidFill>
                <a:cs typeface="B Mitra" panose="00000400000000000000" pitchFamily="2" charset="-78"/>
              </a:rPr>
              <a:t>.</a:t>
            </a:r>
            <a:r>
              <a:rPr lang="fa-IR" sz="2100" dirty="0">
                <a:solidFill>
                  <a:prstClr val="black">
                    <a:lumMod val="75000"/>
                    <a:lumOff val="25000"/>
                  </a:prstClr>
                </a:solidFill>
                <a:cs typeface="B Mitra" panose="00000400000000000000" pitchFamily="2" charset="-78"/>
              </a:rPr>
              <a:t>»</a:t>
            </a:r>
          </a:p>
          <a:p>
            <a:pPr marL="296466" lvl="2" indent="0" algn="just" rtl="1">
              <a:buClr>
                <a:srgbClr val="549E39"/>
              </a:buClr>
              <a:buNone/>
            </a:pPr>
            <a:endParaRPr lang="fa-IR" sz="1350" dirty="0">
              <a:solidFill>
                <a:prstClr val="black">
                  <a:lumMod val="75000"/>
                  <a:lumOff val="25000"/>
                </a:prstClr>
              </a:solidFill>
              <a:cs typeface="B Mitra" panose="00000400000000000000" pitchFamily="2" charset="-78"/>
            </a:endParaRPr>
          </a:p>
          <a:p>
            <a:pPr algn="r" rtl="1">
              <a:buFont typeface="Wingdings" panose="05000000000000000000" pitchFamily="2" charset="2"/>
              <a:buChar char="v"/>
            </a:pPr>
            <a:r>
              <a:rPr lang="fa-IR" b="1" dirty="0" smtClean="0">
                <a:solidFill>
                  <a:schemeClr val="tx1"/>
                </a:solidFill>
                <a:cs typeface="B Mitra" panose="00000400000000000000" pitchFamily="2" charset="-78"/>
                <a:hlinkClick r:id="rId2" action="ppaction://hlinksldjump"/>
              </a:rPr>
              <a:t>دستورالعمل اجرایی افشاء اطلاعات شرکت</a:t>
            </a:r>
            <a:r>
              <a:rPr lang="fa-IR" sz="150" b="1" dirty="0">
                <a:solidFill>
                  <a:schemeClr val="tx1"/>
                </a:solidFill>
                <a:cs typeface="B Mitra" panose="00000400000000000000" pitchFamily="2" charset="-78"/>
                <a:hlinkClick r:id="rId2" action="ppaction://hlinksldjump"/>
              </a:rPr>
              <a:t> </a:t>
            </a:r>
            <a:r>
              <a:rPr lang="fa-IR" b="1" dirty="0" smtClean="0">
                <a:solidFill>
                  <a:schemeClr val="tx1"/>
                </a:solidFill>
                <a:cs typeface="B Mitra" panose="00000400000000000000" pitchFamily="2" charset="-78"/>
                <a:hlinkClick r:id="rId2" action="ppaction://hlinksldjump"/>
              </a:rPr>
              <a:t>های ثبت شده نزد سازمان</a:t>
            </a:r>
            <a:endParaRPr lang="en-US" b="1" dirty="0">
              <a:solidFill>
                <a:schemeClr val="tx1"/>
              </a:solidFill>
              <a:cs typeface="B Mitra" panose="00000400000000000000" pitchFamily="2" charset="-78"/>
            </a:endParaRPr>
          </a:p>
        </p:txBody>
      </p:sp>
      <p:sp>
        <p:nvSpPr>
          <p:cNvPr id="4" name="Curved Up Arrow 3">
            <a:hlinkClick r:id="rId3" action="ppaction://hlinksldjump"/>
          </p:cNvPr>
          <p:cNvSpPr/>
          <p:nvPr/>
        </p:nvSpPr>
        <p:spPr>
          <a:xfrm>
            <a:off x="607325" y="719031"/>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11588" y="197678"/>
            <a:ext cx="1332411" cy="999309"/>
          </a:xfrm>
          <a:prstGeom prst="rect">
            <a:avLst/>
          </a:prstGeom>
        </p:spPr>
      </p:pic>
    </p:spTree>
    <p:extLst>
      <p:ext uri="{BB962C8B-B14F-4D97-AF65-F5344CB8AC3E}">
        <p14:creationId xmlns:p14="http://schemas.microsoft.com/office/powerpoint/2010/main" val="598715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137" y="732430"/>
            <a:ext cx="7315200" cy="673290"/>
          </a:xfrm>
        </p:spPr>
        <p:txBody>
          <a:bodyPr>
            <a:noAutofit/>
          </a:bodyPr>
          <a:lstStyle/>
          <a:p>
            <a:pPr algn="r" rtl="1"/>
            <a:r>
              <a:rPr lang="fa-IR" sz="2300" b="1" dirty="0">
                <a:solidFill>
                  <a:schemeClr val="accent4">
                    <a:lumMod val="50000"/>
                  </a:schemeClr>
                </a:solidFill>
                <a:cs typeface="B Mitra" panose="00000400000000000000" pitchFamily="2" charset="-78"/>
              </a:rPr>
              <a:t>دستورالعمل اجرایی افشاء اطلاعات شرکت های ثبت شده نزد سازمان</a:t>
            </a:r>
            <a:br>
              <a:rPr lang="fa-IR" sz="2300" b="1" dirty="0">
                <a:solidFill>
                  <a:schemeClr val="accent4">
                    <a:lumMod val="50000"/>
                  </a:schemeClr>
                </a:solidFill>
                <a:cs typeface="B Mitra" panose="00000400000000000000" pitchFamily="2" charset="-78"/>
              </a:rPr>
            </a:br>
            <a:endParaRPr lang="en-US" sz="2300" b="1" dirty="0">
              <a:solidFill>
                <a:schemeClr val="accent4">
                  <a:lumMod val="50000"/>
                </a:schemeClr>
              </a:solidFill>
              <a:cs typeface="B Mitra" panose="00000400000000000000" pitchFamily="2" charset="-78"/>
            </a:endParaRPr>
          </a:p>
        </p:txBody>
      </p:sp>
      <p:sp>
        <p:nvSpPr>
          <p:cNvPr id="3" name="Content Placeholder 2"/>
          <p:cNvSpPr>
            <a:spLocks noGrp="1"/>
          </p:cNvSpPr>
          <p:nvPr>
            <p:ph idx="1"/>
          </p:nvPr>
        </p:nvSpPr>
        <p:spPr>
          <a:xfrm>
            <a:off x="609598" y="1282890"/>
            <a:ext cx="7188927" cy="2374710"/>
          </a:xfrm>
        </p:spPr>
        <p:txBody>
          <a:bodyPr>
            <a:normAutofit fontScale="85000" lnSpcReduction="20000"/>
          </a:bodyPr>
          <a:lstStyle/>
          <a:p>
            <a:pPr algn="r" rtl="1">
              <a:buFont typeface="Wingdings" panose="05000000000000000000" pitchFamily="2" charset="2"/>
              <a:buChar char="v"/>
            </a:pPr>
            <a:r>
              <a:rPr lang="fa-IR" sz="1900" b="1" dirty="0">
                <a:solidFill>
                  <a:schemeClr val="tx1"/>
                </a:solidFill>
                <a:cs typeface="B Mitra" panose="00000400000000000000" pitchFamily="2" charset="-78"/>
              </a:rPr>
              <a:t>ماده 1 : </a:t>
            </a:r>
            <a:endParaRPr lang="fa-IR" sz="1900" b="1" dirty="0" smtClean="0">
              <a:solidFill>
                <a:schemeClr val="tx1"/>
              </a:solidFill>
              <a:cs typeface="B Mitra" panose="00000400000000000000" pitchFamily="2" charset="-78"/>
            </a:endParaRPr>
          </a:p>
          <a:p>
            <a:pPr marL="400050" lvl="1" indent="0" algn="just" rtl="1">
              <a:buNone/>
            </a:pPr>
            <a:r>
              <a:rPr lang="fa-IR" sz="1900" dirty="0">
                <a:solidFill>
                  <a:schemeClr val="tx1"/>
                </a:solidFill>
                <a:cs typeface="B Mitra" panose="00000400000000000000" pitchFamily="2" charset="-78"/>
              </a:rPr>
              <a:t>«بند 4- افشاء: انتشار عمومي و به‌موقع اطلاعات مطابق ضوابط اين دستورالعمل مي‌باشد.</a:t>
            </a:r>
          </a:p>
          <a:p>
            <a:pPr marL="400050" lvl="1" indent="0" algn="just" rtl="1">
              <a:buNone/>
            </a:pPr>
            <a:r>
              <a:rPr lang="fa-IR" sz="1900" dirty="0">
                <a:solidFill>
                  <a:schemeClr val="tx1"/>
                </a:solidFill>
                <a:cs typeface="B Mitra" panose="00000400000000000000" pitchFamily="2" charset="-78"/>
              </a:rPr>
              <a:t>بند 5- افشاي فوري: افشاي اطلاعات به‌ محض آگاهي ناشر، با رعايت شرايط اين دستورالعمل است.</a:t>
            </a:r>
          </a:p>
          <a:p>
            <a:pPr marL="400050" lvl="1" indent="0" algn="just" rtl="1">
              <a:buNone/>
            </a:pPr>
            <a:r>
              <a:rPr lang="fa-IR" sz="1900" dirty="0">
                <a:solidFill>
                  <a:schemeClr val="tx1"/>
                </a:solidFill>
                <a:cs typeface="B Mitra" panose="00000400000000000000" pitchFamily="2" charset="-78"/>
              </a:rPr>
              <a:t>بند 6- اطلاعات بااهميت: اطلاعاتي دربارۀ رويدادها و تصميمات مربوط به ناشر كه بر قيمت اوراق بهادار ناشر و يا تصميم سرمايه‌گذاران براي معامله اوراق بهادار تأثير داشته باشد.»</a:t>
            </a:r>
          </a:p>
          <a:p>
            <a:pPr algn="r" rtl="1">
              <a:buFont typeface="Wingdings" panose="05000000000000000000" pitchFamily="2" charset="2"/>
              <a:buChar char="v"/>
            </a:pPr>
            <a:endParaRPr lang="fa-IR" sz="1900" b="1" dirty="0">
              <a:solidFill>
                <a:schemeClr val="tx1"/>
              </a:solidFill>
              <a:cs typeface="B Mitra" panose="00000400000000000000" pitchFamily="2" charset="-78"/>
            </a:endParaRPr>
          </a:p>
          <a:p>
            <a:pPr lvl="0" algn="r" rtl="1">
              <a:buFont typeface="Wingdings" panose="05000000000000000000" pitchFamily="2" charset="2"/>
              <a:buChar char="v"/>
            </a:pPr>
            <a:r>
              <a:rPr lang="fa-IR" sz="1900" b="1" dirty="0">
                <a:solidFill>
                  <a:schemeClr val="tx1"/>
                </a:solidFill>
                <a:cs typeface="B Mitra" panose="00000400000000000000" pitchFamily="2" charset="-78"/>
              </a:rPr>
              <a:t>ماده 13: </a:t>
            </a:r>
            <a:r>
              <a:rPr lang="fa-IR" sz="1900" dirty="0" smtClean="0">
                <a:solidFill>
                  <a:prstClr val="black"/>
                </a:solidFill>
                <a:cs typeface="B Mitra" panose="00000400000000000000" pitchFamily="2" charset="-78"/>
              </a:rPr>
              <a:t>ناشر </a:t>
            </a:r>
            <a:r>
              <a:rPr lang="fa-IR" sz="1900" dirty="0">
                <a:solidFill>
                  <a:prstClr val="black"/>
                </a:solidFill>
                <a:cs typeface="B Mitra" panose="00000400000000000000" pitchFamily="2" charset="-78"/>
              </a:rPr>
              <a:t>موظف به افشاي فوري اطلاعات بااهميت مي‌باشد. برخي از مصاديق اطلاعات بااهميت به شرح گروه هاي زير هستند: </a:t>
            </a:r>
          </a:p>
          <a:p>
            <a:pPr algn="r" rtl="1">
              <a:buFont typeface="Wingdings" panose="05000000000000000000" pitchFamily="2" charset="2"/>
              <a:buChar char="v"/>
            </a:pPr>
            <a:endParaRPr lang="fa-IR" b="1" dirty="0" smtClean="0">
              <a:solidFill>
                <a:schemeClr val="tx1"/>
              </a:solidFill>
              <a:cs typeface="B Mitra" panose="00000400000000000000" pitchFamily="2" charset="-78"/>
            </a:endParaRPr>
          </a:p>
          <a:p>
            <a:pPr marL="0" indent="0" algn="just" rtl="1">
              <a:buNone/>
            </a:pPr>
            <a:endParaRPr lang="fa-IR" dirty="0" smtClean="0">
              <a:solidFill>
                <a:schemeClr val="tx1"/>
              </a:solidFill>
              <a:cs typeface="B Mitra" panose="00000400000000000000" pitchFamily="2" charset="-78"/>
            </a:endParaRPr>
          </a:p>
          <a:p>
            <a:pPr algn="just" rtl="1">
              <a:buFont typeface="Wingdings" panose="05000000000000000000" pitchFamily="2" charset="2"/>
              <a:buChar char="v"/>
            </a:pPr>
            <a:endParaRPr lang="fa-IR" b="1" dirty="0" smtClean="0">
              <a:solidFill>
                <a:schemeClr val="tx1"/>
              </a:solidFill>
              <a:cs typeface="B Mitra" panose="00000400000000000000" pitchFamily="2" charset="-78"/>
            </a:endParaRPr>
          </a:p>
        </p:txBody>
      </p:sp>
      <p:sp>
        <p:nvSpPr>
          <p:cNvPr id="4" name="Curved Up Arrow 3">
            <a:hlinkClick r:id="rId2" action="ppaction://hlinksldjump"/>
          </p:cNvPr>
          <p:cNvSpPr/>
          <p:nvPr/>
        </p:nvSpPr>
        <p:spPr>
          <a:xfrm>
            <a:off x="609599" y="282054"/>
            <a:ext cx="562970" cy="32754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5" name="TextBox 4"/>
          <p:cNvSpPr txBox="1"/>
          <p:nvPr/>
        </p:nvSpPr>
        <p:spPr>
          <a:xfrm>
            <a:off x="609599" y="3657600"/>
            <a:ext cx="6729664" cy="3785652"/>
          </a:xfrm>
          <a:prstGeom prst="rect">
            <a:avLst/>
          </a:prstGeom>
          <a:noFill/>
        </p:spPr>
        <p:txBody>
          <a:bodyPr wrap="square" numCol="2" rtlCol="0">
            <a:spAutoFit/>
          </a:bodyPr>
          <a:lstStyle/>
          <a:p>
            <a:pPr algn="r" rtl="1"/>
            <a:r>
              <a:rPr lang="fa-IR" sz="1600" b="1" dirty="0" smtClean="0">
                <a:cs typeface="B Mitra" panose="00000400000000000000" pitchFamily="2" charset="-78"/>
              </a:rPr>
              <a:t>گروه </a:t>
            </a:r>
            <a:r>
              <a:rPr lang="fa-IR" sz="1600" b="1" dirty="0">
                <a:cs typeface="B Mitra" panose="00000400000000000000" pitchFamily="2" charset="-78"/>
              </a:rPr>
              <a:t>(ب)</a:t>
            </a:r>
          </a:p>
          <a:p>
            <a:pPr algn="r" rtl="1"/>
            <a:r>
              <a:rPr lang="fa-IR" sz="1600" dirty="0">
                <a:cs typeface="B Mitra" panose="00000400000000000000" pitchFamily="2" charset="-78"/>
              </a:rPr>
              <a:t>-برگزاري مناقصه يا مزايده؛</a:t>
            </a:r>
          </a:p>
          <a:p>
            <a:pPr algn="r" rtl="1"/>
            <a:r>
              <a:rPr lang="fa-IR" sz="1600" dirty="0">
                <a:cs typeface="B Mitra" panose="00000400000000000000" pitchFamily="2" charset="-78"/>
              </a:rPr>
              <a:t>-شركت در مناقصه يا مزايده؛</a:t>
            </a:r>
          </a:p>
          <a:p>
            <a:pPr algn="r" rtl="1"/>
            <a:r>
              <a:rPr lang="fa-IR" sz="1600" dirty="0">
                <a:cs typeface="B Mitra" panose="00000400000000000000" pitchFamily="2" charset="-78"/>
              </a:rPr>
              <a:t>-افشاي معاملات موضوع ماده 129 اصلاحيه قانون تجارت يا معاملات با ساير اشخاص وابسته؛</a:t>
            </a:r>
          </a:p>
          <a:p>
            <a:pPr algn="r" rtl="1"/>
            <a:r>
              <a:rPr lang="fa-IR" sz="1600" dirty="0">
                <a:cs typeface="B Mitra" panose="00000400000000000000" pitchFamily="2" charset="-78"/>
              </a:rPr>
              <a:t>-پذيرش تعهدات جديد يا اتمام تعهدات قبلي؛</a:t>
            </a:r>
          </a:p>
          <a:p>
            <a:pPr algn="r" rtl="1"/>
            <a:r>
              <a:rPr lang="fa-IR" sz="1600" dirty="0">
                <a:cs typeface="B Mitra" panose="00000400000000000000" pitchFamily="2" charset="-78"/>
              </a:rPr>
              <a:t>-دعاوي مهم مطروحه له يا عليه شركت</a:t>
            </a:r>
            <a:r>
              <a:rPr lang="fa-IR" sz="1600" dirty="0" smtClean="0">
                <a:cs typeface="B Mitra" panose="00000400000000000000" pitchFamily="2" charset="-78"/>
              </a:rPr>
              <a:t>؛</a:t>
            </a:r>
          </a:p>
          <a:p>
            <a:pPr algn="r" rtl="1"/>
            <a:r>
              <a:rPr lang="fa-IR" sz="1600" dirty="0" smtClean="0">
                <a:cs typeface="B Mitra" panose="00000400000000000000" pitchFamily="2" charset="-78"/>
              </a:rPr>
              <a:t>-تغييرات </a:t>
            </a:r>
            <a:r>
              <a:rPr lang="fa-IR" sz="1600" dirty="0">
                <a:cs typeface="B Mitra" panose="00000400000000000000" pitchFamily="2" charset="-78"/>
              </a:rPr>
              <a:t>در تركيب توليد يا فروش محصولات</a:t>
            </a:r>
            <a:r>
              <a:rPr lang="fa-IR" sz="1600" dirty="0" smtClean="0">
                <a:cs typeface="B Mitra" panose="00000400000000000000" pitchFamily="2" charset="-78"/>
              </a:rPr>
              <a:t>؛</a:t>
            </a:r>
          </a:p>
          <a:p>
            <a:pPr algn="r" rtl="1"/>
            <a:r>
              <a:rPr lang="fa-IR" sz="1600" dirty="0" smtClean="0">
                <a:cs typeface="B Mitra" panose="00000400000000000000" pitchFamily="2" charset="-78"/>
              </a:rPr>
              <a:t>-تغيير </a:t>
            </a:r>
            <a:r>
              <a:rPr lang="fa-IR" sz="1600" dirty="0">
                <a:cs typeface="B Mitra" panose="00000400000000000000" pitchFamily="2" charset="-78"/>
              </a:rPr>
              <a:t>وضعيت مشتريان يا عرضه‌كنندگان عمدة شركت</a:t>
            </a:r>
            <a:r>
              <a:rPr lang="fa-IR" sz="1600" dirty="0" smtClean="0">
                <a:cs typeface="B Mitra" panose="00000400000000000000" pitchFamily="2" charset="-78"/>
              </a:rPr>
              <a:t>؛</a:t>
            </a:r>
          </a:p>
          <a:p>
            <a:pPr algn="r" rtl="1"/>
            <a:r>
              <a:rPr lang="fa-IR" sz="1600" dirty="0">
                <a:cs typeface="B Mitra" panose="00000400000000000000" pitchFamily="2" charset="-78"/>
              </a:rPr>
              <a:t>-توثيق يا فك رهن دارايي‌ها؛</a:t>
            </a:r>
          </a:p>
          <a:p>
            <a:pPr algn="r" rtl="1"/>
            <a:r>
              <a:rPr lang="fa-IR" sz="1600" dirty="0" smtClean="0">
                <a:cs typeface="B Mitra" panose="00000400000000000000" pitchFamily="2" charset="-78"/>
              </a:rPr>
              <a:t>-ايجاد </a:t>
            </a:r>
            <a:r>
              <a:rPr lang="fa-IR" sz="1600" dirty="0">
                <a:cs typeface="B Mitra" panose="00000400000000000000" pitchFamily="2" charset="-78"/>
              </a:rPr>
              <a:t>يا منتفي شدن بدهي احتمالي؛</a:t>
            </a:r>
            <a:endParaRPr lang="fa-IR" sz="1600" dirty="0" smtClean="0">
              <a:cs typeface="B Mitra" panose="00000400000000000000" pitchFamily="2" charset="-78"/>
            </a:endParaRPr>
          </a:p>
          <a:p>
            <a:pPr algn="r" rtl="1"/>
            <a:r>
              <a:rPr lang="fa-IR" sz="1600" dirty="0" smtClean="0">
                <a:cs typeface="B Mitra" panose="00000400000000000000" pitchFamily="2" charset="-78"/>
              </a:rPr>
              <a:t>- و...</a:t>
            </a:r>
          </a:p>
          <a:p>
            <a:pPr algn="r" rtl="1"/>
            <a:endParaRPr lang="fa-IR" sz="1600" dirty="0">
              <a:cs typeface="B Mitra" panose="00000400000000000000" pitchFamily="2" charset="-78"/>
            </a:endParaRPr>
          </a:p>
          <a:p>
            <a:pPr algn="r" rtl="1"/>
            <a:endParaRPr lang="fa-IR" sz="1600" dirty="0" smtClean="0">
              <a:cs typeface="B Mitra" panose="00000400000000000000" pitchFamily="2" charset="-78"/>
            </a:endParaRPr>
          </a:p>
          <a:p>
            <a:pPr algn="r" rtl="1"/>
            <a:endParaRPr lang="fa-IR" sz="1600" dirty="0" smtClean="0">
              <a:cs typeface="B Mitra" panose="00000400000000000000" pitchFamily="2" charset="-78"/>
            </a:endParaRPr>
          </a:p>
          <a:p>
            <a:pPr algn="r" rtl="1"/>
            <a:r>
              <a:rPr lang="fa-IR" sz="1600" b="1" dirty="0">
                <a:cs typeface="B Mitra" panose="00000400000000000000" pitchFamily="2" charset="-78"/>
              </a:rPr>
              <a:t>گروه (الف)</a:t>
            </a:r>
          </a:p>
          <a:p>
            <a:pPr algn="r" rtl="1"/>
            <a:r>
              <a:rPr lang="fa-IR" sz="1600" dirty="0">
                <a:cs typeface="B Mitra" panose="00000400000000000000" pitchFamily="2" charset="-78"/>
              </a:rPr>
              <a:t>-تعليق يا توقف تمام يا بخشي از فعاليت شركت؛</a:t>
            </a:r>
          </a:p>
          <a:p>
            <a:pPr algn="r" rtl="1"/>
            <a:r>
              <a:rPr lang="fa-IR" sz="1600" dirty="0">
                <a:cs typeface="B Mitra" panose="00000400000000000000" pitchFamily="2" charset="-78"/>
              </a:rPr>
              <a:t>-شروع مجدد فعاليت متوقف يا تعليق شده؛</a:t>
            </a:r>
          </a:p>
          <a:p>
            <a:pPr algn="r" rtl="1"/>
            <a:r>
              <a:rPr lang="fa-IR" sz="1600" dirty="0">
                <a:cs typeface="B Mitra" panose="00000400000000000000" pitchFamily="2" charset="-78"/>
              </a:rPr>
              <a:t>-بهره برداري از طرح ها و پروژه هاي جديد؛</a:t>
            </a:r>
          </a:p>
          <a:p>
            <a:pPr algn="r" rtl="1"/>
            <a:r>
              <a:rPr lang="fa-IR" sz="1600" dirty="0">
                <a:cs typeface="B Mitra" panose="00000400000000000000" pitchFamily="2" charset="-78"/>
              </a:rPr>
              <a:t>-اعلام اعسار يا ورشكستگي شركت؛</a:t>
            </a:r>
          </a:p>
          <a:p>
            <a:pPr algn="r" rtl="1"/>
            <a:r>
              <a:rPr lang="fa-IR" sz="1600" dirty="0">
                <a:cs typeface="B Mitra" panose="00000400000000000000" pitchFamily="2" charset="-78"/>
              </a:rPr>
              <a:t>-نتايج برگزاري مناقصه يا مزايده؛</a:t>
            </a:r>
          </a:p>
          <a:p>
            <a:pPr algn="r" rtl="1"/>
            <a:r>
              <a:rPr lang="fa-IR" sz="1600" dirty="0">
                <a:cs typeface="B Mitra" panose="00000400000000000000" pitchFamily="2" charset="-78"/>
              </a:rPr>
              <a:t>-نتايج شركت در مناقصه يا مزايده؛</a:t>
            </a:r>
          </a:p>
          <a:p>
            <a:pPr algn="r" rtl="1"/>
            <a:r>
              <a:rPr lang="fa-IR" sz="1600" dirty="0">
                <a:cs typeface="B Mitra" panose="00000400000000000000" pitchFamily="2" charset="-78"/>
              </a:rPr>
              <a:t>انعقاد، فسخ و يا تغييرات اساسي در قراردادهاي مهم؛</a:t>
            </a:r>
          </a:p>
          <a:p>
            <a:pPr algn="r" rtl="1"/>
            <a:r>
              <a:rPr lang="fa-IR" sz="1600" dirty="0">
                <a:cs typeface="B Mitra" panose="00000400000000000000" pitchFamily="2" charset="-78"/>
              </a:rPr>
              <a:t>-كشف منابع و يا ذخاير قابل توجه؛</a:t>
            </a:r>
          </a:p>
          <a:p>
            <a:pPr algn="r" rtl="1"/>
            <a:r>
              <a:rPr lang="fa-IR" sz="1600" dirty="0">
                <a:cs typeface="B Mitra" panose="00000400000000000000" pitchFamily="2" charset="-78"/>
              </a:rPr>
              <a:t>-هر نوع تركيب، تجزيه، ادغام و اكتساب؛</a:t>
            </a:r>
          </a:p>
          <a:p>
            <a:pPr algn="r" rtl="1"/>
            <a:r>
              <a:rPr lang="fa-IR" sz="1600" dirty="0">
                <a:cs typeface="B Mitra" panose="00000400000000000000" pitchFamily="2" charset="-78"/>
              </a:rPr>
              <a:t>-نقل و انتقال دارايي‌هاي ثابت شركت؛</a:t>
            </a:r>
          </a:p>
          <a:p>
            <a:pPr algn="r" rtl="1"/>
            <a:r>
              <a:rPr lang="fa-IR" sz="1600" dirty="0" smtClean="0">
                <a:cs typeface="B Mitra" panose="00000400000000000000" pitchFamily="2" charset="-78"/>
              </a:rPr>
              <a:t>- و </a:t>
            </a:r>
            <a:r>
              <a:rPr lang="fa-IR" sz="1600" dirty="0">
                <a:cs typeface="B Mitra" panose="00000400000000000000" pitchFamily="2" charset="-78"/>
              </a:rPr>
              <a:t>... </a:t>
            </a:r>
          </a:p>
          <a:p>
            <a:pPr algn="r" rtl="1"/>
            <a:endParaRPr lang="fa-IR" dirty="0">
              <a:cs typeface="B Mitra" panose="00000400000000000000" pitchFamily="2" charset="-78"/>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79366" y="197679"/>
            <a:ext cx="1164634" cy="873476"/>
          </a:xfrm>
          <a:prstGeom prst="rect">
            <a:avLst/>
          </a:prstGeom>
        </p:spPr>
      </p:pic>
    </p:spTree>
    <p:extLst>
      <p:ext uri="{BB962C8B-B14F-4D97-AF65-F5344CB8AC3E}">
        <p14:creationId xmlns:p14="http://schemas.microsoft.com/office/powerpoint/2010/main" val="4207181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1145</TotalTime>
  <Words>2825</Words>
  <Application>Microsoft Office PowerPoint</Application>
  <PresentationFormat>On-screen Show (4:3)</PresentationFormat>
  <Paragraphs>202</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B Mitra</vt:lpstr>
      <vt:lpstr>B Nazanin</vt:lpstr>
      <vt:lpstr>B Titr</vt:lpstr>
      <vt:lpstr>Calibri</vt:lpstr>
      <vt:lpstr>Tahoma</vt:lpstr>
      <vt:lpstr>Trebuchet MS</vt:lpstr>
      <vt:lpstr>Wingdings</vt:lpstr>
      <vt:lpstr>Wingdings 3</vt:lpstr>
      <vt:lpstr>Facet</vt:lpstr>
      <vt:lpstr>PowerPoint Presentation</vt:lpstr>
      <vt:lpstr>PowerPoint Presentation</vt:lpstr>
      <vt:lpstr>اهم تکالیف سازمان در مواجهه با موضوعات کیفری:</vt:lpstr>
      <vt:lpstr>PowerPoint Presentation</vt:lpstr>
      <vt:lpstr>PowerPoint Presentation</vt:lpstr>
      <vt:lpstr>جرائم حوزه اطلاع رسانی و ناشران</vt:lpstr>
      <vt:lpstr>ارائه اطلاعات خلاف واقع به بورس یا سازمان/استفاده از اسناد جعلی در تهیه گزارشات</vt:lpstr>
      <vt:lpstr>خودداری از ارائه اطلاعات مهم به سازمان یا بورس مربوطه</vt:lpstr>
      <vt:lpstr>دستورالعمل اجرایی افشاء اطلاعات شرکت های ثبت شده نزد سازمان </vt:lpstr>
      <vt:lpstr>تخلف در تهیه یا تصدیق اطلاعات، مدارک یا گزارش های مالی </vt:lpstr>
      <vt:lpstr>عدم ارائه اطلاعات مورد درخواست به سازمان بورس و اوراق بهادار</vt:lpstr>
      <vt:lpstr>جرائم مربوط به وظایف حرفه ای اشخاص</vt:lpstr>
      <vt:lpstr>انتشارغیر مجاز آگهی یا اعلامیة پذیره نویسی</vt:lpstr>
      <vt:lpstr>افشاء غیرمجاز اسرار مشتریان</vt:lpstr>
      <vt:lpstr>مبادرت غیرمجاز به فعالیت های مستلزم اخذ مجوز یا معرفی خود تحت آن عناوین </vt:lpstr>
      <vt:lpstr>سوءاستفاده از اطلاعات، اسناد، مدارک یا گزارش های خلاف واقع مربوط به اوراق بهادار</vt:lpstr>
      <vt:lpstr>سوءاستفاده از وجوه سپرده شده به کارگزار</vt:lpstr>
      <vt:lpstr>جرائم حوزه معاملات و عملیات بازار</vt:lpstr>
      <vt:lpstr>اطلاعات نهانی:</vt:lpstr>
      <vt:lpstr>دستکاری بازار:</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Niloufar Mohammadi</dc:creator>
  <cp:lastModifiedBy>Amir Hossein  Zaeim</cp:lastModifiedBy>
  <cp:revision>162</cp:revision>
  <cp:lastPrinted>2019-01-20T09:56:12Z</cp:lastPrinted>
  <dcterms:created xsi:type="dcterms:W3CDTF">2019-01-19T08:41:22Z</dcterms:created>
  <dcterms:modified xsi:type="dcterms:W3CDTF">2023-12-24T10:05:28Z</dcterms:modified>
</cp:coreProperties>
</file>